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-86" y="-2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kiddt\Dropbox\budget%20union\Senate%20budget%20committee\Figures%20for%20Repor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dd\Dropbox\budget%20union\Senate%20budget%20committee\Figures%20for%20Repor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ddt\Downloads\Figures%20for%20Repor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ddt\Downloads\Figures%20for%20Repor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ddt\Dropbox\budget%20union\Senate%20budget%20committee\Figures%20for%20Repor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% change in Tuition and State Appropriations since 2001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'State Appropriations'!$A$8</c:f>
              <c:strCache>
                <c:ptCount val="1"/>
                <c:pt idx="0">
                  <c:v>State Appropriations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'State Appropriations'!$B$7:$P$7</c:f>
              <c:numCache>
                <c:formatCode>General</c:formatCode>
                <c:ptCount val="15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</c:numCache>
            </c:numRef>
          </c:cat>
          <c:val>
            <c:numRef>
              <c:f>'State Appropriations'!$B$8:$P$8</c:f>
              <c:numCache>
                <c:formatCode>0%</c:formatCode>
                <c:ptCount val="15"/>
                <c:pt idx="0">
                  <c:v>0</c:v>
                </c:pt>
                <c:pt idx="1">
                  <c:v>-0.12065797847934903</c:v>
                </c:pt>
                <c:pt idx="2">
                  <c:v>-0.14128377574451928</c:v>
                </c:pt>
                <c:pt idx="3">
                  <c:v>-0.18107046115333772</c:v>
                </c:pt>
                <c:pt idx="4">
                  <c:v>-0.18239277892611458</c:v>
                </c:pt>
                <c:pt idx="5">
                  <c:v>-0.13633937939595309</c:v>
                </c:pt>
                <c:pt idx="6">
                  <c:v>-0.10589973255339309</c:v>
                </c:pt>
                <c:pt idx="7">
                  <c:v>-1.4635524371677163E-2</c:v>
                </c:pt>
                <c:pt idx="8">
                  <c:v>5.0693838653652484E-2</c:v>
                </c:pt>
                <c:pt idx="9">
                  <c:v>1.1177064202219745E-2</c:v>
                </c:pt>
                <c:pt idx="10">
                  <c:v>-0.14565133842387892</c:v>
                </c:pt>
                <c:pt idx="11">
                  <c:v>-0.19647693974993713</c:v>
                </c:pt>
                <c:pt idx="12">
                  <c:v>-0.16187430748264117</c:v>
                </c:pt>
                <c:pt idx="13">
                  <c:v>-7.8086804343435803E-2</c:v>
                </c:pt>
                <c:pt idx="14">
                  <c:v>-3.7232182061460693E-2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'State Appropriations'!$A$9</c:f>
              <c:strCache>
                <c:ptCount val="1"/>
                <c:pt idx="0">
                  <c:v>In-State Tuition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'State Appropriations'!$B$7:$P$7</c:f>
              <c:numCache>
                <c:formatCode>General</c:formatCode>
                <c:ptCount val="15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</c:numCache>
            </c:numRef>
          </c:cat>
          <c:val>
            <c:numRef>
              <c:f>'State Appropriations'!$B$9:$P$9</c:f>
              <c:numCache>
                <c:formatCode>0%</c:formatCode>
                <c:ptCount val="15"/>
                <c:pt idx="0">
                  <c:v>0</c:v>
                </c:pt>
                <c:pt idx="1">
                  <c:v>9.9041533546325874E-2</c:v>
                </c:pt>
                <c:pt idx="2">
                  <c:v>0.31565495207667732</c:v>
                </c:pt>
                <c:pt idx="3">
                  <c:v>0.57060702875399361</c:v>
                </c:pt>
                <c:pt idx="4">
                  <c:v>0.7210862619808307</c:v>
                </c:pt>
                <c:pt idx="5">
                  <c:v>0.78977635782747602</c:v>
                </c:pt>
                <c:pt idx="6">
                  <c:v>0.88881789137380196</c:v>
                </c:pt>
                <c:pt idx="7">
                  <c:v>0.97763578274760388</c:v>
                </c:pt>
                <c:pt idx="8">
                  <c:v>1.0370607028753993</c:v>
                </c:pt>
                <c:pt idx="9">
                  <c:v>1.1201277955271565</c:v>
                </c:pt>
                <c:pt idx="10">
                  <c:v>1.2389776357827476</c:v>
                </c:pt>
                <c:pt idx="11">
                  <c:v>1.3482428115015974</c:v>
                </c:pt>
                <c:pt idx="12">
                  <c:v>1.439297124600639</c:v>
                </c:pt>
                <c:pt idx="13">
                  <c:v>1.439297124600639</c:v>
                </c:pt>
                <c:pt idx="14">
                  <c:v>1.439297124600639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131584"/>
        <c:axId val="89788800"/>
      </c:lineChart>
      <c:catAx>
        <c:axId val="82131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788800"/>
        <c:crosses val="autoZero"/>
        <c:auto val="1"/>
        <c:lblAlgn val="ctr"/>
        <c:lblOffset val="100"/>
        <c:noMultiLvlLbl val="0"/>
      </c:catAx>
      <c:valAx>
        <c:axId val="89788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131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Staffing!$B$12</c:f>
              <c:strCache>
                <c:ptCount val="1"/>
                <c:pt idx="0">
                  <c:v>Part Time Non Tenure-Track</c:v>
                </c:pt>
              </c:strCache>
            </c:strRef>
          </c:tx>
          <c:marker>
            <c:symbol val="none"/>
          </c:marker>
          <c:cat>
            <c:numRef>
              <c:f>Staffing!$C$11:$O$11</c:f>
              <c:numCache>
                <c:formatCode>General</c:formatCode>
                <c:ptCount val="1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</c:numCache>
            </c:numRef>
          </c:cat>
          <c:val>
            <c:numRef>
              <c:f>Staffing!$C$12:$O$12</c:f>
              <c:numCache>
                <c:formatCode>0.0%</c:formatCode>
                <c:ptCount val="13"/>
                <c:pt idx="0">
                  <c:v>0</c:v>
                </c:pt>
                <c:pt idx="1">
                  <c:v>-2.3041474654377881E-2</c:v>
                </c:pt>
                <c:pt idx="2">
                  <c:v>6.9124423963133645E-3</c:v>
                </c:pt>
                <c:pt idx="3">
                  <c:v>2.5345622119815669E-2</c:v>
                </c:pt>
                <c:pt idx="4">
                  <c:v>2.7649769585253458E-2</c:v>
                </c:pt>
                <c:pt idx="5">
                  <c:v>5.0691244239631339E-2</c:v>
                </c:pt>
                <c:pt idx="6">
                  <c:v>5.7603686635944701E-2</c:v>
                </c:pt>
                <c:pt idx="7">
                  <c:v>6.6820276497695855E-2</c:v>
                </c:pt>
                <c:pt idx="8">
                  <c:v>7.6036866359447008E-2</c:v>
                </c:pt>
                <c:pt idx="9">
                  <c:v>6.6820276497695855E-2</c:v>
                </c:pt>
                <c:pt idx="10">
                  <c:v>7.3732718894009217E-2</c:v>
                </c:pt>
                <c:pt idx="11">
                  <c:v>4.377880184331797E-2</c:v>
                </c:pt>
                <c:pt idx="12">
                  <c:v>3.6866359447004608E-2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Staffing!$B$13</c:f>
              <c:strCache>
                <c:ptCount val="1"/>
                <c:pt idx="0">
                  <c:v>Tenure Track</c:v>
                </c:pt>
              </c:strCache>
            </c:strRef>
          </c:tx>
          <c:marker>
            <c:symbol val="none"/>
          </c:marker>
          <c:cat>
            <c:numRef>
              <c:f>Staffing!$C$11:$O$11</c:f>
              <c:numCache>
                <c:formatCode>General</c:formatCode>
                <c:ptCount val="1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</c:numCache>
            </c:numRef>
          </c:cat>
          <c:val>
            <c:numRef>
              <c:f>Staffing!$C$13:$O$13</c:f>
              <c:numCache>
                <c:formatCode>0.0%</c:formatCode>
                <c:ptCount val="13"/>
                <c:pt idx="0">
                  <c:v>0</c:v>
                </c:pt>
                <c:pt idx="1">
                  <c:v>-5.6179775280898875E-3</c:v>
                </c:pt>
                <c:pt idx="2">
                  <c:v>-5.6179775280898875E-3</c:v>
                </c:pt>
                <c:pt idx="3">
                  <c:v>-0.20224719101123595</c:v>
                </c:pt>
                <c:pt idx="4">
                  <c:v>-0.19101123595505617</c:v>
                </c:pt>
                <c:pt idx="5">
                  <c:v>-0.2696629213483146</c:v>
                </c:pt>
                <c:pt idx="6">
                  <c:v>-0.3146067415730337</c:v>
                </c:pt>
                <c:pt idx="7">
                  <c:v>-0.2640449438202247</c:v>
                </c:pt>
                <c:pt idx="8">
                  <c:v>-0.29213483146067415</c:v>
                </c:pt>
                <c:pt idx="9">
                  <c:v>-0.3202247191011236</c:v>
                </c:pt>
                <c:pt idx="10">
                  <c:v>-0.28651685393258425</c:v>
                </c:pt>
                <c:pt idx="11">
                  <c:v>-0.3707865168539326</c:v>
                </c:pt>
                <c:pt idx="12">
                  <c:v>-0.33146067415730335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459584"/>
        <c:axId val="97325056"/>
      </c:lineChart>
      <c:catAx>
        <c:axId val="95459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7325056"/>
        <c:crosses val="autoZero"/>
        <c:auto val="1"/>
        <c:lblAlgn val="ctr"/>
        <c:lblOffset val="100"/>
        <c:noMultiLvlLbl val="0"/>
      </c:catAx>
      <c:valAx>
        <c:axId val="97325056"/>
        <c:scaling>
          <c:orientation val="minMax"/>
          <c:max val="0.1"/>
          <c:min val="-0.4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954595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% Change</a:t>
            </a:r>
            <a:r>
              <a:rPr lang="en-US" baseline="0"/>
              <a:t> in Salary Levels as a percentage of total UNI Salary since 2003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'Salary Percentages'!$A$8</c:f>
              <c:strCache>
                <c:ptCount val="1"/>
                <c:pt idx="0">
                  <c:v>Faculty (from instruction)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'Salary Percentages'!$B$7:$K$7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'Salary Percentages'!$B$8:$K$8</c:f>
              <c:numCache>
                <c:formatCode>0.00%</c:formatCode>
                <c:ptCount val="10"/>
                <c:pt idx="0">
                  <c:v>0</c:v>
                </c:pt>
                <c:pt idx="1">
                  <c:v>1.4202383971595216E-2</c:v>
                </c:pt>
                <c:pt idx="2">
                  <c:v>-2.5361399949277224E-3</c:v>
                </c:pt>
                <c:pt idx="3">
                  <c:v>1.0651787978696519E-2</c:v>
                </c:pt>
                <c:pt idx="4">
                  <c:v>0</c:v>
                </c:pt>
                <c:pt idx="5">
                  <c:v>-1.673852396652294E-2</c:v>
                </c:pt>
                <c:pt idx="6">
                  <c:v>-4.0831853918336304E-2</c:v>
                </c:pt>
                <c:pt idx="7">
                  <c:v>-8.0902865838194227E-2</c:v>
                </c:pt>
                <c:pt idx="8">
                  <c:v>-3.9817397920365184E-2</c:v>
                </c:pt>
                <c:pt idx="9">
                  <c:v>-4.1592695916814533E-2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'Salary Percentages'!$A$9</c:f>
              <c:strCache>
                <c:ptCount val="1"/>
                <c:pt idx="0">
                  <c:v>Institutional support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'Salary Percentages'!$B$7:$K$7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'Salary Percentages'!$B$9:$K$9</c:f>
              <c:numCache>
                <c:formatCode>0.00%</c:formatCode>
                <c:ptCount val="10"/>
                <c:pt idx="0">
                  <c:v>0</c:v>
                </c:pt>
                <c:pt idx="1">
                  <c:v>2.3663453111305945E-2</c:v>
                </c:pt>
                <c:pt idx="2">
                  <c:v>4.2068361086766107E-2</c:v>
                </c:pt>
                <c:pt idx="3">
                  <c:v>8.5889570552147271E-2</c:v>
                </c:pt>
                <c:pt idx="4">
                  <c:v>9.4653812445223529E-2</c:v>
                </c:pt>
                <c:pt idx="5">
                  <c:v>9.2900964066608346E-2</c:v>
                </c:pt>
                <c:pt idx="6">
                  <c:v>9.3777388255915875E-2</c:v>
                </c:pt>
                <c:pt idx="7">
                  <c:v>0.18667835232252411</c:v>
                </c:pt>
                <c:pt idx="8">
                  <c:v>-2.8921998247151599E-2</c:v>
                </c:pt>
                <c:pt idx="9">
                  <c:v>4.8203330411919418E-2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'Salary Percentages'!$A$10</c:f>
              <c:strCache>
                <c:ptCount val="1"/>
                <c:pt idx="0">
                  <c:v>Auxiliary enterprises 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'Salary Percentages'!$B$7:$K$7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'Salary Percentages'!$B$10:$K$10</c:f>
              <c:numCache>
                <c:formatCode>0.00%</c:formatCode>
                <c:ptCount val="10"/>
                <c:pt idx="0">
                  <c:v>0</c:v>
                </c:pt>
                <c:pt idx="1">
                  <c:v>1.9103600293901478E-2</c:v>
                </c:pt>
                <c:pt idx="2">
                  <c:v>3.6002939015429739E-2</c:v>
                </c:pt>
                <c:pt idx="3">
                  <c:v>7.274063188831735E-2</c:v>
                </c:pt>
                <c:pt idx="4">
                  <c:v>9.2578986039676708E-2</c:v>
                </c:pt>
                <c:pt idx="5">
                  <c:v>9.5518001469507799E-2</c:v>
                </c:pt>
                <c:pt idx="6">
                  <c:v>8.0088170462894875E-2</c:v>
                </c:pt>
                <c:pt idx="7">
                  <c:v>0.1138868479059516</c:v>
                </c:pt>
                <c:pt idx="8">
                  <c:v>0.12931667891256432</c:v>
                </c:pt>
                <c:pt idx="9">
                  <c:v>0.13886847905951508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'Salary Percentages'!$A$11</c:f>
              <c:strCache>
                <c:ptCount val="1"/>
                <c:pt idx="0">
                  <c:v>Athletic salaries 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'Salary Percentages'!$B$7:$K$7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'Salary Percentages'!$B$11:$K$11</c:f>
              <c:numCache>
                <c:formatCode>0.00%</c:formatCode>
                <c:ptCount val="10"/>
                <c:pt idx="0">
                  <c:v>0</c:v>
                </c:pt>
                <c:pt idx="1">
                  <c:v>8.2949308755760343E-2</c:v>
                </c:pt>
                <c:pt idx="2">
                  <c:v>0.11520737327188935</c:v>
                </c:pt>
                <c:pt idx="3">
                  <c:v>0.10599078341013825</c:v>
                </c:pt>
                <c:pt idx="4">
                  <c:v>0.1751152073732718</c:v>
                </c:pt>
                <c:pt idx="5">
                  <c:v>0.14746543778801835</c:v>
                </c:pt>
                <c:pt idx="6">
                  <c:v>0.22119815668202758</c:v>
                </c:pt>
                <c:pt idx="7">
                  <c:v>0.31797235023041476</c:v>
                </c:pt>
                <c:pt idx="8">
                  <c:v>0.34101382488479265</c:v>
                </c:pt>
                <c:pt idx="9">
                  <c:v>0.32718894009216581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385472"/>
        <c:axId val="95683328"/>
      </c:lineChart>
      <c:catAx>
        <c:axId val="9738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683328"/>
        <c:crosses val="autoZero"/>
        <c:auto val="1"/>
        <c:lblAlgn val="ctr"/>
        <c:lblOffset val="100"/>
        <c:noMultiLvlLbl val="0"/>
      </c:catAx>
      <c:valAx>
        <c:axId val="95683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385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% Change in Athletics</a:t>
            </a:r>
            <a:r>
              <a:rPr lang="en-US" baseline="0"/>
              <a:t> Financials Since 2003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Sheet1!$A$18</c:f>
              <c:strCache>
                <c:ptCount val="1"/>
                <c:pt idx="0">
                  <c:v>Percentage Change in Revenue (not including GEF, NCAA, Student Fee, Foundation)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Sheet1!$B$17:$K$17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Sheet1!$B$18:$K$18</c:f>
              <c:numCache>
                <c:formatCode>0.0%</c:formatCode>
                <c:ptCount val="10"/>
                <c:pt idx="0">
                  <c:v>0</c:v>
                </c:pt>
                <c:pt idx="1">
                  <c:v>0.19276708692767086</c:v>
                </c:pt>
                <c:pt idx="2">
                  <c:v>0.2733908427339084</c:v>
                </c:pt>
                <c:pt idx="3">
                  <c:v>0.38453881884538821</c:v>
                </c:pt>
                <c:pt idx="4">
                  <c:v>0.62408759124087587</c:v>
                </c:pt>
                <c:pt idx="5">
                  <c:v>0.77504976775049772</c:v>
                </c:pt>
                <c:pt idx="6">
                  <c:v>1.0962176509621766</c:v>
                </c:pt>
                <c:pt idx="7">
                  <c:v>1.2491705374917055</c:v>
                </c:pt>
                <c:pt idx="8">
                  <c:v>1.2332448573324486</c:v>
                </c:pt>
                <c:pt idx="9">
                  <c:v>1.5726609157266092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Sheet1!$A$19</c:f>
              <c:strCache>
                <c:ptCount val="1"/>
                <c:pt idx="0">
                  <c:v>Percentage Change in Salaries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Sheet1!$B$17:$K$17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Sheet1!$B$19:$K$19</c:f>
              <c:numCache>
                <c:formatCode>0.0%</c:formatCode>
                <c:ptCount val="10"/>
                <c:pt idx="0">
                  <c:v>0</c:v>
                </c:pt>
                <c:pt idx="1">
                  <c:v>0.1051417270929466</c:v>
                </c:pt>
                <c:pt idx="2">
                  <c:v>0.16117336849044167</c:v>
                </c:pt>
                <c:pt idx="3">
                  <c:v>0.17765326301911669</c:v>
                </c:pt>
                <c:pt idx="4">
                  <c:v>0.28411338167435729</c:v>
                </c:pt>
                <c:pt idx="5">
                  <c:v>0.33190507580751483</c:v>
                </c:pt>
                <c:pt idx="6">
                  <c:v>0.53625576796308505</c:v>
                </c:pt>
                <c:pt idx="7">
                  <c:v>0.57185234014502306</c:v>
                </c:pt>
                <c:pt idx="8">
                  <c:v>0.65227422544495717</c:v>
                </c:pt>
                <c:pt idx="9">
                  <c:v>0.68358602504943966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Sheet1!$A$20</c:f>
              <c:strCache>
                <c:ptCount val="1"/>
                <c:pt idx="0">
                  <c:v>Percentage Change in Expenses (incl. Salaries)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Sheet1!$B$17:$K$17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Sheet1!$B$20:$K$20</c:f>
              <c:numCache>
                <c:formatCode>0.0%</c:formatCode>
                <c:ptCount val="10"/>
                <c:pt idx="0">
                  <c:v>0</c:v>
                </c:pt>
                <c:pt idx="1">
                  <c:v>0.12871422702998767</c:v>
                </c:pt>
                <c:pt idx="2">
                  <c:v>0.20416267287416132</c:v>
                </c:pt>
                <c:pt idx="3">
                  <c:v>0.2681089963028892</c:v>
                </c:pt>
                <c:pt idx="4">
                  <c:v>0.43927153224702176</c:v>
                </c:pt>
                <c:pt idx="5">
                  <c:v>0.4755579898671779</c:v>
                </c:pt>
                <c:pt idx="6">
                  <c:v>0.65151307681774617</c:v>
                </c:pt>
                <c:pt idx="7">
                  <c:v>0.59865808571819801</c:v>
                </c:pt>
                <c:pt idx="8">
                  <c:v>0.59386553471176229</c:v>
                </c:pt>
                <c:pt idx="9">
                  <c:v>0.67095714090099956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Sheet1!$A$21</c:f>
              <c:strCache>
                <c:ptCount val="1"/>
                <c:pt idx="0">
                  <c:v>Percentage Change in GEF Support (Net Transfers In)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Sheet1!$B$17:$K$17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Sheet1!$B$21:$K$21</c:f>
              <c:numCache>
                <c:formatCode>0.0%</c:formatCode>
                <c:ptCount val="10"/>
                <c:pt idx="0">
                  <c:v>0</c:v>
                </c:pt>
                <c:pt idx="1">
                  <c:v>9.4932191291934337E-2</c:v>
                </c:pt>
                <c:pt idx="2">
                  <c:v>0.17201998572448252</c:v>
                </c:pt>
                <c:pt idx="3">
                  <c:v>0.21294313585534141</c:v>
                </c:pt>
                <c:pt idx="4">
                  <c:v>0.28765167737330477</c:v>
                </c:pt>
                <c:pt idx="5">
                  <c:v>0.29669283844872713</c:v>
                </c:pt>
                <c:pt idx="6">
                  <c:v>0.39376635736378779</c:v>
                </c:pt>
                <c:pt idx="7">
                  <c:v>0.14703783012134189</c:v>
                </c:pt>
                <c:pt idx="8">
                  <c:v>0.16297882464906019</c:v>
                </c:pt>
                <c:pt idx="9">
                  <c:v>6.7332857482750419E-2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741056"/>
        <c:axId val="95742592"/>
      </c:lineChart>
      <c:catAx>
        <c:axId val="95741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742592"/>
        <c:crosses val="autoZero"/>
        <c:auto val="1"/>
        <c:lblAlgn val="ctr"/>
        <c:lblOffset val="100"/>
        <c:noMultiLvlLbl val="0"/>
      </c:catAx>
      <c:valAx>
        <c:axId val="95742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741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% Change in Enrollment / Entering Class as Compared</a:t>
            </a:r>
            <a:r>
              <a:rPr lang="en-US" baseline="0"/>
              <a:t> to 2006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'Donations and Enrollment'!$A$9</c:f>
              <c:strCache>
                <c:ptCount val="1"/>
                <c:pt idx="0">
                  <c:v>Enrollment (UG)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'Donations and Enrollment'!$B$8:$I$8</c:f>
              <c:numCache>
                <c:formatCode>General</c:formatCod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cat>
          <c:val>
            <c:numRef>
              <c:f>'Donations and Enrollment'!$B$9:$I$9</c:f>
              <c:numCache>
                <c:formatCode>0.00%</c:formatCode>
                <c:ptCount val="8"/>
                <c:pt idx="0">
                  <c:v>0</c:v>
                </c:pt>
                <c:pt idx="1">
                  <c:v>2.9850746268656716E-2</c:v>
                </c:pt>
                <c:pt idx="2">
                  <c:v>4.3256233103033948E-2</c:v>
                </c:pt>
                <c:pt idx="3">
                  <c:v>6.5708418891170434E-2</c:v>
                </c:pt>
                <c:pt idx="4">
                  <c:v>7.9302370398920796E-2</c:v>
                </c:pt>
                <c:pt idx="5">
                  <c:v>6.4061122538936227E-2</c:v>
                </c:pt>
                <c:pt idx="6">
                  <c:v>1.2811240830664325E-2</c:v>
                </c:pt>
                <c:pt idx="7">
                  <c:v>-2.4115755627009645E-2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'Donations and Enrollment'!$A$10</c:f>
              <c:strCache>
                <c:ptCount val="1"/>
                <c:pt idx="0">
                  <c:v>Incoming UG Class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'Donations and Enrollment'!$B$8:$I$8</c:f>
              <c:numCache>
                <c:formatCode>General</c:formatCod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cat>
          <c:val>
            <c:numRef>
              <c:f>'Donations and Enrollment'!$B$10:$I$10</c:f>
              <c:numCache>
                <c:formatCode>0.00%</c:formatCode>
                <c:ptCount val="8"/>
                <c:pt idx="0">
                  <c:v>0</c:v>
                </c:pt>
                <c:pt idx="1">
                  <c:v>3.259452411994785E-2</c:v>
                </c:pt>
                <c:pt idx="2">
                  <c:v>3.2279100097815455E-2</c:v>
                </c:pt>
                <c:pt idx="3">
                  <c:v>4.2889390519187359E-2</c:v>
                </c:pt>
                <c:pt idx="4">
                  <c:v>7.1339173967459327E-2</c:v>
                </c:pt>
                <c:pt idx="5">
                  <c:v>4.4430135222150675E-2</c:v>
                </c:pt>
                <c:pt idx="6">
                  <c:v>-6.4180709931875218E-2</c:v>
                </c:pt>
                <c:pt idx="7">
                  <c:v>-6.7241999280834228E-2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170176"/>
        <c:axId val="97171712"/>
      </c:lineChart>
      <c:catAx>
        <c:axId val="97170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171712"/>
        <c:crosses val="autoZero"/>
        <c:auto val="1"/>
        <c:lblAlgn val="ctr"/>
        <c:lblOffset val="100"/>
        <c:noMultiLvlLbl val="0"/>
      </c:catAx>
      <c:valAx>
        <c:axId val="97171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170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5CFA-E9AD-4C8C-BDC3-353B5921716A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3893-B775-418B-9475-A2D1CB9D5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727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5CFA-E9AD-4C8C-BDC3-353B5921716A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3893-B775-418B-9475-A2D1CB9D5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434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5CFA-E9AD-4C8C-BDC3-353B5921716A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3893-B775-418B-9475-A2D1CB9D5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813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5CFA-E9AD-4C8C-BDC3-353B5921716A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3893-B775-418B-9475-A2D1CB9D5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47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5CFA-E9AD-4C8C-BDC3-353B5921716A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3893-B775-418B-9475-A2D1CB9D5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67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5CFA-E9AD-4C8C-BDC3-353B5921716A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3893-B775-418B-9475-A2D1CB9D5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626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5CFA-E9AD-4C8C-BDC3-353B5921716A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3893-B775-418B-9475-A2D1CB9D5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628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5CFA-E9AD-4C8C-BDC3-353B5921716A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3893-B775-418B-9475-A2D1CB9D5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058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5CFA-E9AD-4C8C-BDC3-353B5921716A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3893-B775-418B-9475-A2D1CB9D5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78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5CFA-E9AD-4C8C-BDC3-353B5921716A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3893-B775-418B-9475-A2D1CB9D5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1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5CFA-E9AD-4C8C-BDC3-353B5921716A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3893-B775-418B-9475-A2D1CB9D5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179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C5CFA-E9AD-4C8C-BDC3-353B5921716A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73893-B775-418B-9475-A2D1CB9D5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836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Senate Budget Committee Report</a:t>
            </a:r>
            <a:br>
              <a:rPr lang="en-US" dirty="0" smtClean="0"/>
            </a:br>
            <a:r>
              <a:rPr lang="en-US" sz="2700" dirty="0"/>
              <a:t>Tim Kidd (chair), Adam Butler, Frank Thompson, Bill Callahan, Hans Isakson</a:t>
            </a: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256432"/>
              </p:ext>
            </p:extLst>
          </p:nvPr>
        </p:nvGraphicFramePr>
        <p:xfrm>
          <a:off x="932688" y="1837944"/>
          <a:ext cx="6967728" cy="4197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290560" y="2072640"/>
            <a:ext cx="3171574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Non-Inflation Adjusted Dollars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Big Cuts to State Appropriations</a:t>
            </a:r>
          </a:p>
          <a:p>
            <a:r>
              <a:rPr lang="en-US" dirty="0" smtClean="0"/>
              <a:t>Impact:</a:t>
            </a:r>
          </a:p>
          <a:p>
            <a:r>
              <a:rPr lang="en-US" dirty="0"/>
              <a:t>	</a:t>
            </a:r>
            <a:r>
              <a:rPr lang="en-US" dirty="0" smtClean="0"/>
              <a:t>Academics</a:t>
            </a:r>
          </a:p>
          <a:p>
            <a:r>
              <a:rPr lang="en-US" dirty="0"/>
              <a:t>	</a:t>
            </a:r>
            <a:r>
              <a:rPr lang="en-US" dirty="0" smtClean="0"/>
              <a:t>Auxiliaries</a:t>
            </a:r>
          </a:p>
          <a:p>
            <a:r>
              <a:rPr lang="en-US" dirty="0"/>
              <a:t>	</a:t>
            </a:r>
            <a:r>
              <a:rPr lang="en-US" dirty="0" smtClean="0"/>
              <a:t>Support</a:t>
            </a:r>
          </a:p>
          <a:p>
            <a:r>
              <a:rPr lang="en-US" dirty="0"/>
              <a:t>	</a:t>
            </a:r>
            <a:r>
              <a:rPr lang="en-US" dirty="0" smtClean="0"/>
              <a:t>Students</a:t>
            </a:r>
          </a:p>
          <a:p>
            <a:endParaRPr lang="en-US" dirty="0"/>
          </a:p>
          <a:p>
            <a:r>
              <a:rPr lang="en-US" dirty="0" smtClean="0"/>
              <a:t>Tuition increased 1.4x (no infl.)</a:t>
            </a:r>
          </a:p>
          <a:p>
            <a:endParaRPr lang="en-US" dirty="0"/>
          </a:p>
          <a:p>
            <a:r>
              <a:rPr lang="en-US" dirty="0" smtClean="0"/>
              <a:t>Inflation increases impact 33%!</a:t>
            </a:r>
          </a:p>
        </p:txBody>
      </p:sp>
    </p:spTree>
    <p:extLst>
      <p:ext uri="{BB962C8B-B14F-4D97-AF65-F5344CB8AC3E}">
        <p14:creationId xmlns:p14="http://schemas.microsoft.com/office/powerpoint/2010/main" val="2786890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" y="387985"/>
            <a:ext cx="11490960" cy="572135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/>
              <a:t>Near Term Outlook</a:t>
            </a:r>
            <a:endParaRPr lang="en-US" sz="2000" b="1" dirty="0"/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1335036"/>
              </p:ext>
            </p:extLst>
          </p:nvPr>
        </p:nvGraphicFramePr>
        <p:xfrm>
          <a:off x="340376" y="960120"/>
          <a:ext cx="6858000" cy="57390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3104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FY14 Budget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Change 14-15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FY15 Budget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Change 15-16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Estimate for 2016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</a:tr>
              <a:tr h="1590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state base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$83,222,819.00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$5,953,913.00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$89,176,732.00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$0.00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$89,176,732.00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</a:tr>
              <a:tr h="1590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state 1 time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$6,000,000.00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($2,000,000.00)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$4,000,000.00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</a:rPr>
                        <a:t>$(4,000,000.00) 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$0.00 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</a:tr>
              <a:tr h="1590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Interest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$821,000.00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$0.00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$821,000.00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$0.00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$821,000.00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</a:tr>
              <a:tr h="1590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tuition UR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$57,550,029.00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$0.00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$57,550,029.00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$0.00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$57,550,029.00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</a:tr>
              <a:tr h="1590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tuition UNR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$12,333,414.00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$308,335.00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$12,641,749.00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$0.00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$12,641,749.00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</a:tr>
              <a:tr h="1590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tuition GR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$5,414,771.00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$108,295.00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$5,523,066.00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$0.00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$5,523,066.00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</a:tr>
              <a:tr h="1590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tuition GNR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$763,422.00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$19,086.00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$782,508.00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$0.00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$782,508.00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</a:tr>
              <a:tr h="1590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new student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$0.00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$392,232.00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$392,232.00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$0.00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$392,232.00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</a:tr>
              <a:tr h="1590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   Total Tuition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$76,061,636.00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$827,948.00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$76,889,584.00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$0.00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$76,889,584.00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</a:tr>
              <a:tr h="1590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Indirect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$1,316,649.00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$0.00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$1,316,649.00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$0.00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$1,316,649.00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</a:tr>
              <a:tr h="1590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Sales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$483,393.00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$0.00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$483,393.00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$0.00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$483,393.00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</a:tr>
              <a:tr h="2592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 revenue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$167,905,497.00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$4,781,861.00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$172,687,358.00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$0.00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$168,687,358.00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</a:tr>
              <a:tr h="1590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/>
                </a:tc>
              </a:tr>
              <a:tr h="2592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personnel expenses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$133,836,989.00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$3,296,802.00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$137,133,791.00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$3,296,802.00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$140,430,593.00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</a:tr>
              <a:tr h="2592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non-personnel expenses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$12,589,462.00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$0.00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$12,589,462.00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$0.00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$12,589,462.00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</a:tr>
              <a:tr h="1590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financial aid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$13,692,016.00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$9,149.00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$13,701,165.00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$9,149.00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$13,710,314.00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</a:tr>
              <a:tr h="2592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institutional accounts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$8,041,397.00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$313,604.00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$8,355,001.00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$313,604.00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$8,668,605.00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</a:tr>
              <a:tr h="2592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Contingency Fund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$0.00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$1,329,600.00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$1,329,600.00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$0.00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$1,329,600.00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</a:tr>
              <a:tr h="2592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 expense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$168,159,864.00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$4,949,155.00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$173,109,019.00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$3,619,555.00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$176,728,574.00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</a:tr>
              <a:tr h="1590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/>
                </a:tc>
              </a:tr>
              <a:tr h="2592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($254,367.00)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($167,294.00)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($421,661.00)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($167,294.00)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($8,041,216.00)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17" marR="54517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80960" y="960120"/>
            <a:ext cx="409194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2001 </a:t>
            </a:r>
            <a:r>
              <a:rPr lang="en-US" dirty="0" err="1" smtClean="0"/>
              <a:t>Appr</a:t>
            </a:r>
            <a:r>
              <a:rPr lang="en-US" dirty="0" smtClean="0"/>
              <a:t>. = $96.8M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Infl. Adj. = $129.2M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2015 </a:t>
            </a:r>
            <a:r>
              <a:rPr lang="en-US" dirty="0" err="1" smtClean="0"/>
              <a:t>Appr</a:t>
            </a:r>
            <a:r>
              <a:rPr lang="en-US" dirty="0" smtClean="0"/>
              <a:t> = $89.2M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44% effective reduction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Impacts ALL areas of UNI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Base increase for FY15 = $6M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Needed increase in FY16 ~ $8M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Loss of 1 time $ and raises/etc…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Legislature cut ~ $1.4M from governors proposal FY15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Clearer picture this fall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Efficiency study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Performance Based Funding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Financial reserves ~ $2M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 signs of sneaky money transfers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Numbers complex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“Unrestricted Funds” NOT unrestricted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556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3555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Funding Priority Shifts: Faculty Numbers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178 Asst. Prof. in 2001</a:t>
            </a:r>
          </a:p>
          <a:p>
            <a:r>
              <a:rPr lang="en-US" dirty="0" smtClean="0"/>
              <a:t>119 Asst. Prof in 2013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Drop of ~ 30%</a:t>
            </a:r>
          </a:p>
          <a:p>
            <a:endParaRPr lang="en-US" dirty="0"/>
          </a:p>
          <a:p>
            <a:r>
              <a:rPr lang="en-US" dirty="0" smtClean="0"/>
              <a:t>Part Time Adjuncts</a:t>
            </a:r>
          </a:p>
          <a:p>
            <a:pPr lvl="1"/>
            <a:r>
              <a:rPr lang="en-US" dirty="0" smtClean="0"/>
              <a:t>Increased</a:t>
            </a:r>
          </a:p>
          <a:p>
            <a:pPr lvl="1"/>
            <a:r>
              <a:rPr lang="en-US" dirty="0" smtClean="0"/>
              <a:t>Hard to tell FTE impact</a:t>
            </a:r>
          </a:p>
          <a:p>
            <a:pPr lvl="1"/>
            <a:endParaRPr lang="en-US" dirty="0"/>
          </a:p>
          <a:p>
            <a:r>
              <a:rPr lang="en-US" dirty="0" smtClean="0"/>
              <a:t>Overall Student-Faculty ratio not overly changed</a:t>
            </a:r>
          </a:p>
          <a:p>
            <a:r>
              <a:rPr lang="en-US" dirty="0" smtClean="0"/>
              <a:t>Serious impact on students – adjuncts don’t provide extra-curricular opportunities in research/outreach/independent study. </a:t>
            </a:r>
          </a:p>
          <a:p>
            <a:r>
              <a:rPr lang="en-US" dirty="0" smtClean="0"/>
              <a:t>Service load of faculty increases &amp; less long term </a:t>
            </a:r>
            <a:r>
              <a:rPr lang="en-US" dirty="0" err="1" smtClean="0"/>
              <a:t>investement</a:t>
            </a:r>
            <a:r>
              <a:rPr lang="en-US" dirty="0" smtClean="0"/>
              <a:t> by faculty in UNI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068271"/>
              </p:ext>
            </p:extLst>
          </p:nvPr>
        </p:nvGraphicFramePr>
        <p:xfrm>
          <a:off x="5375275" y="1355459"/>
          <a:ext cx="6105525" cy="330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8305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Auxiliary Units: General Ed Fund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681474"/>
              </p:ext>
            </p:extLst>
          </p:nvPr>
        </p:nvGraphicFramePr>
        <p:xfrm>
          <a:off x="1050324" y="1433386"/>
          <a:ext cx="9230496" cy="43014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34524"/>
                <a:gridCol w="1556752"/>
                <a:gridCol w="1479740"/>
                <a:gridCol w="1479740"/>
                <a:gridCol w="1479740"/>
              </a:tblGrid>
              <a:tr h="234199">
                <a:tc>
                  <a:txBody>
                    <a:bodyPr/>
                    <a:lstStyle/>
                    <a:p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2009-2010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2010-2011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2011-2012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2012-2013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13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General Educational Fund Revenue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172,120,593.85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161,704,799.10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161,486,788.60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167,114,885.32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41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Auxiliary Enterprises GEF Received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2341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Residence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41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Athletics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4,449,174.00 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4,559,447.00 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4,323,026.00 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4,198,513.00 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41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Mauker Union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</a:rPr>
                        <a:t>619,837.00 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</a:rPr>
                        <a:t>598,286.00 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</a:rPr>
                        <a:t> 603,570.00 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</a:rPr>
                        <a:t>676,292.00 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41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Field House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</a:rPr>
                        <a:t>750,464.40 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41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GBPAC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</a:rPr>
                        <a:t>851,328.00 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</a:rPr>
                        <a:t>848,739.00 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</a:rPr>
                        <a:t>812,802.00 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</a:rPr>
                        <a:t>828,011.00 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41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WRC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</a:rPr>
                        <a:t>874,692.00 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</a:rPr>
                        <a:t>782,274.00 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</a:rPr>
                        <a:t>766,716.00 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</a:rPr>
                        <a:t>781,150.00 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41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Student Health System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</a:rPr>
                        <a:t>420,411.00 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</a:rPr>
                        <a:t>188,213.00 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197,469.00 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200,554.00 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41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Miscellaneous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13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Total Auxiliary Enterprises – Field house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</a:rPr>
                        <a:t>7,215,442.00 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</a:rPr>
                        <a:t>6,976,959.00 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</a:rPr>
                        <a:t>6,703,583.00 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6,684,520.00 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4199"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4313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% of GEF that go to Aux. Enterprises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</a:rPr>
                        <a:t>                        4.63 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</a:rPr>
                        <a:t>                        4.31 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</a:rPr>
                        <a:t>                        4.15 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</a:rPr>
                        <a:t>                        4.00 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13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% of GEF that go to Athletics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</a:rPr>
                        <a:t>                        2.58 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</a:rPr>
                        <a:t>                        2.82 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</a:rPr>
                        <a:t>                        2.68 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                        2.51 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46638" y="5870145"/>
            <a:ext cx="7708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Have not looked closely into other areas such as foundation, OSRP, centers, etc…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01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3555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Funding Priority Shifts: Salaries (with Fringe) as % of overall salaries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0140"/>
            <a:ext cx="10515600" cy="505682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Auxiliary and administration</a:t>
            </a:r>
          </a:p>
          <a:p>
            <a:pPr lvl="1"/>
            <a:r>
              <a:rPr lang="en-US" dirty="0" smtClean="0"/>
              <a:t>Salary % have increased since 2003</a:t>
            </a:r>
          </a:p>
          <a:p>
            <a:pPr lvl="1"/>
            <a:r>
              <a:rPr lang="en-US" dirty="0" smtClean="0"/>
              <a:t>Large increase in athletics</a:t>
            </a:r>
          </a:p>
          <a:p>
            <a:r>
              <a:rPr lang="en-US" dirty="0" smtClean="0"/>
              <a:t>Instruction</a:t>
            </a:r>
          </a:p>
          <a:p>
            <a:pPr lvl="1"/>
            <a:r>
              <a:rPr lang="en-US" dirty="0" smtClean="0"/>
              <a:t>Salary % has decreased since 2003</a:t>
            </a:r>
          </a:p>
          <a:p>
            <a:r>
              <a:rPr lang="en-US" dirty="0" smtClean="0"/>
              <a:t>Effectively adjusted for inflation trends</a:t>
            </a:r>
          </a:p>
          <a:p>
            <a:pPr lvl="1"/>
            <a:r>
              <a:rPr lang="en-US" dirty="0" smtClean="0"/>
              <a:t>For comparison purposes</a:t>
            </a:r>
          </a:p>
          <a:p>
            <a:r>
              <a:rPr lang="en-US" dirty="0" smtClean="0"/>
              <a:t>Caveats</a:t>
            </a:r>
          </a:p>
          <a:p>
            <a:pPr lvl="1"/>
            <a:r>
              <a:rPr lang="en-US" dirty="0" smtClean="0"/>
              <a:t>2010-2011 have some anomalies</a:t>
            </a:r>
          </a:p>
          <a:p>
            <a:pPr lvl="1"/>
            <a:r>
              <a:rPr lang="en-US" dirty="0" smtClean="0"/>
              <a:t>Work with finance to get clearer picture</a:t>
            </a:r>
          </a:p>
          <a:p>
            <a:pPr lvl="1"/>
            <a:r>
              <a:rPr lang="en-US" dirty="0" smtClean="0"/>
              <a:t>Not all auxiliary revenues from Gen fund</a:t>
            </a:r>
          </a:p>
          <a:p>
            <a:pPr lvl="1"/>
            <a:r>
              <a:rPr lang="en-US" dirty="0" smtClean="0"/>
              <a:t>Athletics has done great job with ext. </a:t>
            </a:r>
            <a:r>
              <a:rPr lang="en-US" dirty="0" smtClean="0"/>
              <a:t>funding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520883646"/>
              </p:ext>
            </p:extLst>
          </p:nvPr>
        </p:nvGraphicFramePr>
        <p:xfrm>
          <a:off x="7284720" y="1120140"/>
          <a:ext cx="4572000" cy="4810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4565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3555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Financials in Athletics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0140"/>
            <a:ext cx="10515600" cy="5056823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Great overall job – External funding</a:t>
            </a:r>
          </a:p>
          <a:p>
            <a:r>
              <a:rPr lang="en-US" sz="2000" dirty="0" smtClean="0"/>
              <a:t>Work well with foundation also</a:t>
            </a:r>
          </a:p>
          <a:p>
            <a:pPr lvl="1"/>
            <a:r>
              <a:rPr lang="en-US" sz="2000" dirty="0" smtClean="0"/>
              <a:t>$ to athletics from donor intent</a:t>
            </a:r>
          </a:p>
          <a:p>
            <a:endParaRPr lang="en-US" sz="2000" dirty="0"/>
          </a:p>
          <a:p>
            <a:r>
              <a:rPr lang="en-US" sz="2000" dirty="0" smtClean="0"/>
              <a:t>One concern – Net liability &gt;$700k</a:t>
            </a:r>
          </a:p>
          <a:p>
            <a:pPr lvl="1"/>
            <a:r>
              <a:rPr lang="en-US" sz="2000" dirty="0" smtClean="0"/>
              <a:t>Majority unpaid vacation/leave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GEF support reduced since 2008</a:t>
            </a:r>
          </a:p>
          <a:p>
            <a:pPr lvl="1"/>
            <a:r>
              <a:rPr lang="en-US" sz="2000" dirty="0" smtClean="0"/>
              <a:t>Still 7% higher than 2003</a:t>
            </a:r>
          </a:p>
          <a:p>
            <a:r>
              <a:rPr lang="en-US" sz="2000" dirty="0" smtClean="0"/>
              <a:t>Auxiliary units charged new costs in past 5 years</a:t>
            </a:r>
          </a:p>
          <a:p>
            <a:pPr lvl="1"/>
            <a:r>
              <a:rPr lang="en-US" sz="2000" dirty="0" smtClean="0"/>
              <a:t>Overhead and partial utilities</a:t>
            </a:r>
          </a:p>
          <a:p>
            <a:endParaRPr lang="en-US" sz="2000" dirty="0" smtClean="0"/>
          </a:p>
          <a:p>
            <a:r>
              <a:rPr lang="en-US" sz="2000" dirty="0" smtClean="0"/>
              <a:t>Consider ten year cuts to instruction and academic areas</a:t>
            </a:r>
          </a:p>
          <a:p>
            <a:pPr lvl="1"/>
            <a:r>
              <a:rPr lang="en-US" sz="1600" dirty="0" smtClean="0"/>
              <a:t>Staffing, overall salary comparison, S&amp;S budgets stagnant</a:t>
            </a:r>
          </a:p>
          <a:p>
            <a:r>
              <a:rPr lang="en-US" sz="2000" dirty="0" smtClean="0"/>
              <a:t>Long term – cuts to instruction/academics larger</a:t>
            </a:r>
            <a:endParaRPr lang="en-US" sz="2000" dirty="0"/>
          </a:p>
          <a:p>
            <a:endParaRPr lang="en-US" sz="2000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098489469"/>
              </p:ext>
            </p:extLst>
          </p:nvPr>
        </p:nvGraphicFramePr>
        <p:xfrm>
          <a:off x="7170420" y="1120140"/>
          <a:ext cx="4572000" cy="4762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3956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4958" y="1120140"/>
            <a:ext cx="7169871" cy="55832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3555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MPLS Closure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0140"/>
            <a:ext cx="10515600" cy="5056823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Complex Financials</a:t>
            </a:r>
          </a:p>
          <a:p>
            <a:endParaRPr lang="en-US" sz="2000" dirty="0"/>
          </a:p>
          <a:p>
            <a:r>
              <a:rPr lang="en-US" sz="2000" dirty="0" smtClean="0"/>
              <a:t>Uncounted Impacts:</a:t>
            </a:r>
          </a:p>
          <a:p>
            <a:pPr lvl="1"/>
            <a:r>
              <a:rPr lang="en-US" sz="2000" b="1" dirty="0" smtClean="0"/>
              <a:t>Deferred maintenance</a:t>
            </a:r>
          </a:p>
          <a:p>
            <a:pPr lvl="1"/>
            <a:r>
              <a:rPr lang="en-US" sz="2000" b="1" dirty="0" smtClean="0"/>
              <a:t>Need for new building</a:t>
            </a:r>
          </a:p>
          <a:p>
            <a:pPr lvl="1"/>
            <a:r>
              <a:rPr lang="en-US" sz="2000" dirty="0" smtClean="0"/>
              <a:t>State per-pupil funding</a:t>
            </a:r>
          </a:p>
          <a:p>
            <a:pPr lvl="1"/>
            <a:r>
              <a:rPr lang="en-US" sz="2000" dirty="0" smtClean="0"/>
              <a:t>MPLS Enrollment</a:t>
            </a:r>
          </a:p>
          <a:p>
            <a:pPr lvl="1"/>
            <a:r>
              <a:rPr lang="en-US" sz="2000" b="1" dirty="0" smtClean="0"/>
              <a:t>UNI enrollment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Saved millions in building costs</a:t>
            </a:r>
          </a:p>
          <a:p>
            <a:endParaRPr lang="en-US" sz="2000" dirty="0"/>
          </a:p>
          <a:p>
            <a:r>
              <a:rPr lang="en-US" sz="2000" dirty="0" smtClean="0"/>
              <a:t>189 less UNI education majors (8%)</a:t>
            </a:r>
          </a:p>
          <a:p>
            <a:r>
              <a:rPr lang="en-US" sz="2000" dirty="0" smtClean="0"/>
              <a:t>Impact on enrollment in millions?</a:t>
            </a:r>
          </a:p>
          <a:p>
            <a:r>
              <a:rPr lang="en-US" sz="2000" dirty="0" smtClean="0"/>
              <a:t>Net result: reallocation of resources</a:t>
            </a:r>
          </a:p>
        </p:txBody>
      </p:sp>
      <p:sp>
        <p:nvSpPr>
          <p:cNvPr id="5" name="Rectangle 4"/>
          <p:cNvSpPr/>
          <p:nvPr/>
        </p:nvSpPr>
        <p:spPr>
          <a:xfrm>
            <a:off x="5128054" y="2681416"/>
            <a:ext cx="1717589" cy="407773"/>
          </a:xfrm>
          <a:prstGeom prst="rect">
            <a:avLst/>
          </a:prstGeom>
          <a:solidFill>
            <a:srgbClr val="FF00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21659" y="6318257"/>
            <a:ext cx="5797379" cy="407773"/>
          </a:xfrm>
          <a:prstGeom prst="rect">
            <a:avLst/>
          </a:prstGeom>
          <a:solidFill>
            <a:srgbClr val="FF00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6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3555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Specific Cuts – Unintended Consequences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0140"/>
            <a:ext cx="10515600" cy="505682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Also examined donations to foundation</a:t>
            </a:r>
          </a:p>
          <a:p>
            <a:pPr lvl="1"/>
            <a:r>
              <a:rPr lang="en-US" sz="2000" dirty="0" smtClean="0"/>
              <a:t>No impacts seen</a:t>
            </a:r>
          </a:p>
          <a:p>
            <a:pPr lvl="1"/>
            <a:r>
              <a:rPr lang="en-US" sz="2000" dirty="0" smtClean="0"/>
              <a:t>Large single year variations</a:t>
            </a:r>
          </a:p>
          <a:p>
            <a:r>
              <a:rPr lang="en-US" sz="2000" dirty="0" smtClean="0"/>
              <a:t>Baseball cut in 2009 (Fall 2009)</a:t>
            </a:r>
          </a:p>
          <a:p>
            <a:pPr lvl="1"/>
            <a:r>
              <a:rPr lang="en-US" sz="2000" dirty="0" smtClean="0"/>
              <a:t>Resource reallocation in response to budget cuts</a:t>
            </a:r>
          </a:p>
          <a:p>
            <a:r>
              <a:rPr lang="en-US" sz="2000" dirty="0" smtClean="0"/>
              <a:t>MPLS / Program Closures in 2012 (Fall 2012)</a:t>
            </a:r>
          </a:p>
          <a:p>
            <a:pPr lvl="1"/>
            <a:r>
              <a:rPr lang="en-US" sz="2000" dirty="0" smtClean="0"/>
              <a:t>Most faculty felt no consultation</a:t>
            </a:r>
          </a:p>
          <a:p>
            <a:pPr lvl="1"/>
            <a:r>
              <a:rPr lang="en-US" sz="2000" dirty="0" smtClean="0"/>
              <a:t>Seemed fast response to </a:t>
            </a:r>
            <a:r>
              <a:rPr lang="en-US" sz="2000" b="1" dirty="0" smtClean="0"/>
              <a:t>big</a:t>
            </a:r>
            <a:r>
              <a:rPr lang="en-US" sz="2000" dirty="0" smtClean="0"/>
              <a:t> cuts</a:t>
            </a:r>
          </a:p>
          <a:p>
            <a:pPr lvl="1"/>
            <a:r>
              <a:rPr lang="en-US" sz="2000" dirty="0" smtClean="0"/>
              <a:t>Big drop in enrollment / tuition revenue</a:t>
            </a:r>
          </a:p>
          <a:p>
            <a:r>
              <a:rPr lang="en-US" sz="2000" dirty="0" smtClean="0"/>
              <a:t>Efficiency Study / FY16 Funding</a:t>
            </a:r>
          </a:p>
          <a:p>
            <a:pPr lvl="1"/>
            <a:r>
              <a:rPr lang="en-US" sz="2000" dirty="0" smtClean="0"/>
              <a:t>Need to prepare, prioritize</a:t>
            </a:r>
          </a:p>
          <a:p>
            <a:pPr lvl="1"/>
            <a:r>
              <a:rPr lang="en-US" sz="2000" dirty="0" smtClean="0"/>
              <a:t>Be ready to respond to suggested cuts</a:t>
            </a:r>
          </a:p>
          <a:p>
            <a:pPr lvl="1"/>
            <a:r>
              <a:rPr lang="en-US" sz="2000" dirty="0" smtClean="0"/>
              <a:t>Preparation may help mitigate unintended consequences</a:t>
            </a:r>
          </a:p>
          <a:p>
            <a:pPr lvl="1"/>
            <a:r>
              <a:rPr lang="en-US" sz="2000" dirty="0" smtClean="0"/>
              <a:t>UNI is running very lean in all areas after big cuts, should be prepared for future</a:t>
            </a:r>
          </a:p>
          <a:p>
            <a:pPr lvl="1"/>
            <a:endParaRPr lang="en-US" sz="2000" dirty="0" smtClean="0"/>
          </a:p>
          <a:p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endParaRPr lang="en-US" sz="20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082135367"/>
              </p:ext>
            </p:extLst>
          </p:nvPr>
        </p:nvGraphicFramePr>
        <p:xfrm>
          <a:off x="6722185" y="1331595"/>
          <a:ext cx="5364480" cy="3954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Connector 6"/>
          <p:cNvCxnSpPr/>
          <p:nvPr/>
        </p:nvCxnSpPr>
        <p:spPr>
          <a:xfrm flipV="1">
            <a:off x="9210675" y="3048000"/>
            <a:ext cx="76200" cy="276225"/>
          </a:xfrm>
          <a:prstGeom prst="line">
            <a:avLst/>
          </a:prstGeom>
          <a:ln w="381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0719435" y="4600575"/>
            <a:ext cx="272415" cy="184785"/>
          </a:xfrm>
          <a:prstGeom prst="line">
            <a:avLst/>
          </a:prstGeom>
          <a:ln w="38100">
            <a:headEnd type="none" w="lg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608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3555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Suggestions  Future Thoughts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0140"/>
            <a:ext cx="10515600" cy="5056823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Have had success working with administration / finance</a:t>
            </a:r>
          </a:p>
          <a:p>
            <a:pPr lvl="1"/>
            <a:r>
              <a:rPr lang="en-US" dirty="0" smtClean="0"/>
              <a:t>Over past year administration is very interested in transparency</a:t>
            </a:r>
          </a:p>
          <a:p>
            <a:pPr lvl="2"/>
            <a:r>
              <a:rPr lang="en-US" dirty="0" smtClean="0"/>
              <a:t>And improvement in faculty-administration relations</a:t>
            </a:r>
          </a:p>
          <a:p>
            <a:pPr lvl="1"/>
            <a:r>
              <a:rPr lang="en-US" dirty="0" smtClean="0"/>
              <a:t>We should work as partners to enhance institution</a:t>
            </a:r>
          </a:p>
          <a:p>
            <a:pPr lvl="1"/>
            <a:r>
              <a:rPr lang="en-US" dirty="0" smtClean="0"/>
              <a:t>Budget Prioritization</a:t>
            </a:r>
          </a:p>
          <a:p>
            <a:pPr lvl="2"/>
            <a:r>
              <a:rPr lang="en-US" dirty="0" smtClean="0"/>
              <a:t>Current Budget committee looks at history / health / trends</a:t>
            </a:r>
          </a:p>
          <a:p>
            <a:pPr lvl="2"/>
            <a:r>
              <a:rPr lang="en-US" dirty="0" smtClean="0"/>
              <a:t>Expand mandate? Would need more members, preferably 2 senators</a:t>
            </a:r>
          </a:p>
          <a:p>
            <a:pPr lvl="2"/>
            <a:r>
              <a:rPr lang="en-US" dirty="0" smtClean="0"/>
              <a:t>Need to make better model for assessing current priorities</a:t>
            </a:r>
          </a:p>
          <a:p>
            <a:pPr lvl="2"/>
            <a:r>
              <a:rPr lang="en-US" dirty="0" smtClean="0"/>
              <a:t>Consult with finance / administration and report to senate on priorities</a:t>
            </a:r>
          </a:p>
          <a:p>
            <a:pPr lvl="1"/>
            <a:r>
              <a:rPr lang="en-US" dirty="0" smtClean="0"/>
              <a:t>Curriculum / Program Review – Prepare to Defend, Justify, and Promote</a:t>
            </a:r>
          </a:p>
          <a:p>
            <a:pPr lvl="2"/>
            <a:r>
              <a:rPr lang="en-US" dirty="0" smtClean="0"/>
              <a:t>Efficiency study (maybe?)looks only at undergrad programs on academic side. Urgency?</a:t>
            </a:r>
          </a:p>
          <a:p>
            <a:pPr lvl="2"/>
            <a:r>
              <a:rPr lang="en-US" dirty="0" smtClean="0"/>
              <a:t>Will be looking at numbers – retention, grad rates, class size, student credit hours, etc…</a:t>
            </a:r>
          </a:p>
          <a:p>
            <a:pPr lvl="2"/>
            <a:r>
              <a:rPr lang="en-US" dirty="0" smtClean="0"/>
              <a:t>Need to be aware of what they will be looking at. Identify at-risk departments. </a:t>
            </a:r>
          </a:p>
          <a:p>
            <a:pPr lvl="2"/>
            <a:r>
              <a:rPr lang="en-US" dirty="0" smtClean="0"/>
              <a:t>Identify other important </a:t>
            </a:r>
            <a:r>
              <a:rPr lang="en-US" dirty="0" smtClean="0"/>
              <a:t>metrics? </a:t>
            </a:r>
            <a:r>
              <a:rPr lang="en-US" dirty="0" smtClean="0"/>
              <a:t>– placement after graduation, student opportunities, education quality, research, outreach, external funding, etc….</a:t>
            </a:r>
          </a:p>
          <a:p>
            <a:pPr lvl="1"/>
            <a:r>
              <a:rPr lang="en-US" dirty="0" smtClean="0"/>
              <a:t>Questions:</a:t>
            </a:r>
          </a:p>
          <a:p>
            <a:pPr lvl="2"/>
            <a:r>
              <a:rPr lang="en-US" dirty="0" smtClean="0"/>
              <a:t>Should senate budget committee be involved with financial planning?</a:t>
            </a:r>
          </a:p>
          <a:p>
            <a:pPr lvl="2"/>
            <a:r>
              <a:rPr lang="en-US" dirty="0" smtClean="0"/>
              <a:t>Are there areas of interest that we should look at this year (performance based funding?)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6451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1071</Words>
  <Application>Microsoft Office PowerPoint</Application>
  <PresentationFormat>Custom</PresentationFormat>
  <Paragraphs>335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Senate Budget Committee Report Tim Kidd (chair), Adam Butler, Frank Thompson, Bill Callahan, Hans Isakson</vt:lpstr>
      <vt:lpstr>Near Term Outlook</vt:lpstr>
      <vt:lpstr>Funding Priority Shifts: Faculty Numbers</vt:lpstr>
      <vt:lpstr>Auxiliary Units: General Ed Fund</vt:lpstr>
      <vt:lpstr>Funding Priority Shifts: Salaries (with Fringe) as % of overall salaries</vt:lpstr>
      <vt:lpstr>Financials in Athletics</vt:lpstr>
      <vt:lpstr>MPLS Closure</vt:lpstr>
      <vt:lpstr>Specific Cuts – Unintended Consequences</vt:lpstr>
      <vt:lpstr>Suggestions  Future Thoughts</vt:lpstr>
    </vt:vector>
  </TitlesOfParts>
  <Company>College of Humanities, Arts, and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Senate Budget Committee Report Tim Kidd (chair), Adam Butler, Frank Thompson, Bill Callahan, Hans Isakson</dc:title>
  <dc:creator>Timothy E Kidd</dc:creator>
  <cp:lastModifiedBy>kidd</cp:lastModifiedBy>
  <cp:revision>13</cp:revision>
  <dcterms:created xsi:type="dcterms:W3CDTF">2014-04-28T15:18:21Z</dcterms:created>
  <dcterms:modified xsi:type="dcterms:W3CDTF">2014-09-08T18:42:45Z</dcterms:modified>
</cp:coreProperties>
</file>