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autoCompressPictures="0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9" r:id="rId4"/>
    <p:sldId id="263" r:id="rId5"/>
    <p:sldId id="262" r:id="rId6"/>
    <p:sldId id="264" r:id="rId7"/>
    <p:sldId id="261" r:id="rId8"/>
    <p:sldId id="277" r:id="rId9"/>
    <p:sldId id="267" r:id="rId10"/>
    <p:sldId id="265" r:id="rId11"/>
    <p:sldId id="281" r:id="rId12"/>
    <p:sldId id="269" r:id="rId13"/>
    <p:sldId id="266" r:id="rId14"/>
    <p:sldId id="268" r:id="rId15"/>
    <p:sldId id="282" r:id="rId16"/>
    <p:sldId id="270" r:id="rId17"/>
    <p:sldId id="278" r:id="rId18"/>
    <p:sldId id="260" r:id="rId19"/>
    <p:sldId id="280" r:id="rId20"/>
    <p:sldId id="279" r:id="rId21"/>
    <p:sldId id="258" r:id="rId22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64" autoAdjust="0"/>
    <p:restoredTop sz="70526" autoAdjust="0"/>
  </p:normalViewPr>
  <p:slideViewPr>
    <p:cSldViewPr snapToGrid="0">
      <p:cViewPr varScale="1">
        <p:scale>
          <a:sx n="81" d="100"/>
          <a:sy n="81" d="100"/>
        </p:scale>
        <p:origin x="175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99BD8E6-CAA3-4BCD-96C5-F3047044CCCD}" type="datetimeFigureOut">
              <a:rPr lang="en-US" smtClean="0"/>
              <a:t>10/16/2022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4552F37E-3DEA-4731-BE7A-601DB78021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5627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52F37E-3DEA-4731-BE7A-601DB780217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2975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52F37E-3DEA-4731-BE7A-601DB780217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0048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52F37E-3DEA-4731-BE7A-601DB780217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33664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52F37E-3DEA-4731-BE7A-601DB780217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82542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52F37E-3DEA-4731-BE7A-601DB780217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93518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52F37E-3DEA-4731-BE7A-601DB780217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8388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52F37E-3DEA-4731-BE7A-601DB780217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49848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52F37E-3DEA-4731-BE7A-601DB780217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39251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52F37E-3DEA-4731-BE7A-601DB780217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10318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52F37E-3DEA-4731-BE7A-601DB780217F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39182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52F37E-3DEA-4731-BE7A-601DB780217F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0468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52F37E-3DEA-4731-BE7A-601DB780217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16367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52F37E-3DEA-4731-BE7A-601DB780217F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80670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52F37E-3DEA-4731-BE7A-601DB780217F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9078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52F37E-3DEA-4731-BE7A-601DB780217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8354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52F37E-3DEA-4731-BE7A-601DB780217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4385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52F37E-3DEA-4731-BE7A-601DB780217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1952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52F37E-3DEA-4731-BE7A-601DB780217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0504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52F37E-3DEA-4731-BE7A-601DB780217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684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6B3765-1535-41FB-A927-AAD2D1E85382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454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52F37E-3DEA-4731-BE7A-601DB780217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5376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10/16/2022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10/16/2022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66FB9-D28B-49B1-96AA-2DC4A0B82672}" type="datetime1">
              <a:rPr lang="en-US" smtClean="0"/>
              <a:t>10/16/2022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37155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10/16/2022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10/16/2022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10/16/2022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0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10/16/2022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  <p:sldLayoutId id="2147483669" r:id="rId18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egis.iowa.gov/legislation/BillBook?ga=89&amp;ba=HF802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arvard.edu/in-focus/mindfulness-meditation/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ggia.berkeley.edu/practice/loving_kindness_meditation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8CC49C-7638-4DEE-90F1-3EA4F1D6AEB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End of bias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CCF9467-F916-4568-9D54-C95D2F1C8AA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Part 1</a:t>
            </a:r>
          </a:p>
        </p:txBody>
      </p:sp>
    </p:spTree>
    <p:extLst>
      <p:ext uri="{BB962C8B-B14F-4D97-AF65-F5344CB8AC3E}">
        <p14:creationId xmlns:p14="http://schemas.microsoft.com/office/powerpoint/2010/main" val="24927223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5CD711-9CFF-4FED-AFEF-80C0823B54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BD1FC3-C6EB-471A-89D0-E749DB67346E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What is the problem with just getting rid of group boundaries or being “color blind”? </a:t>
            </a:r>
          </a:p>
          <a:p>
            <a:pPr lvl="1"/>
            <a:r>
              <a:rPr lang="en-US" dirty="0"/>
              <a:t>Vs. multiculturalism</a:t>
            </a:r>
          </a:p>
          <a:p>
            <a:pPr lvl="1"/>
            <a:r>
              <a:rPr lang="en-US" dirty="0"/>
              <a:t>Vs. common in-group identity model (Gaertner &amp; Dovidio, 2000)</a:t>
            </a:r>
          </a:p>
          <a:p>
            <a:r>
              <a:rPr lang="en-US" dirty="0"/>
              <a:t>Is noticing gender, sex, ethnicity, age, etc. inevitable?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60685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9DE7BA-42B1-4CB3-8C2D-7570D55D91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67700" y="618517"/>
            <a:ext cx="3010526" cy="1596177"/>
          </a:xfrm>
        </p:spPr>
        <p:txBody>
          <a:bodyPr/>
          <a:lstStyle/>
          <a:p>
            <a:r>
              <a:rPr lang="en-US" dirty="0" err="1"/>
              <a:t>Plaut</a:t>
            </a:r>
            <a:r>
              <a:rPr lang="en-US" dirty="0"/>
              <a:t> et al., 2018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3C57DD-DB95-4C3D-A665-BF61EF8404E7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D7CCBA1-D8A3-4012-A005-996D2C5CF4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3774" y="185737"/>
            <a:ext cx="6800850" cy="6219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17877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42E8D5-DB26-4D6B-9C90-83D4D3E2C8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Understanding history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6E7516-700E-46B4-9F01-8E4A3ED27692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What are some structural and institutional factors that affect stereotypes? </a:t>
            </a:r>
          </a:p>
        </p:txBody>
      </p:sp>
    </p:spTree>
    <p:extLst>
      <p:ext uri="{BB962C8B-B14F-4D97-AF65-F5344CB8AC3E}">
        <p14:creationId xmlns:p14="http://schemas.microsoft.com/office/powerpoint/2010/main" val="34058214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DDA016-9D4E-412E-B5C3-03D57F64E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 are what we study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897581-F175-41D7-BADC-C3154552C8BD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How does bias, bias research?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17361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BABA41-C6FA-411B-A4DD-CA7E238691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Interventions to reduce prejudice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CE0017-7553-4899-AA0C-A86DB371F27B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What was Devine and cox’s workshop approach?</a:t>
            </a:r>
          </a:p>
          <a:p>
            <a:r>
              <a:rPr lang="en-US" dirty="0"/>
              <a:t>What are your experiences with bias? </a:t>
            </a:r>
          </a:p>
          <a:p>
            <a:r>
              <a:rPr lang="en-US" dirty="0"/>
              <a:t>Do diversity trainings work? </a:t>
            </a:r>
          </a:p>
          <a:p>
            <a:r>
              <a:rPr lang="en-US" dirty="0"/>
              <a:t>What are some problems with these trainings? </a:t>
            </a:r>
          </a:p>
          <a:p>
            <a:r>
              <a:rPr lang="en-US" dirty="0"/>
              <a:t>Why has there been a backlash against certain types of diversity training? </a:t>
            </a:r>
          </a:p>
          <a:p>
            <a:pPr lvl="1"/>
            <a:r>
              <a:rPr lang="en-US" dirty="0">
                <a:hlinkClick r:id="rId3"/>
              </a:rPr>
              <a:t>https://www.legis.iowa.gov/legislation/BillBook?ga=89&amp;ba=HF802</a:t>
            </a: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65311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C554DB-C9EE-469B-8337-F750A6EDA6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Bezrukova</a:t>
            </a:r>
            <a:r>
              <a:rPr lang="en-US" dirty="0"/>
              <a:t> et al., 2016 meta-analysis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36D82CF-A74C-48E4-8001-A9BB4891F31F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3"/>
          <a:stretch>
            <a:fillRect/>
          </a:stretch>
        </p:blipFill>
        <p:spPr>
          <a:xfrm>
            <a:off x="2531776" y="1832573"/>
            <a:ext cx="7128448" cy="4701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2598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8C22A3-5797-473A-B734-BB0145A896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Policing applications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914F1F-FBDB-46C2-AA79-FE148B5BC78F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Effects of race and threat</a:t>
            </a:r>
          </a:p>
          <a:p>
            <a:pPr lvl="1"/>
            <a:r>
              <a:rPr lang="en-US" dirty="0"/>
              <a:t>Shooting research (</a:t>
            </a:r>
            <a:r>
              <a:rPr lang="en-US" dirty="0" err="1"/>
              <a:t>Correll</a:t>
            </a:r>
            <a:r>
              <a:rPr lang="en-US" dirty="0"/>
              <a:t>)</a:t>
            </a:r>
          </a:p>
          <a:p>
            <a:r>
              <a:rPr lang="en-US" dirty="0"/>
              <a:t>Is the problem one of policy or basic mission? </a:t>
            </a:r>
          </a:p>
          <a:p>
            <a:pPr lvl="1"/>
            <a:r>
              <a:rPr lang="en-US" dirty="0"/>
              <a:t>Banning Warrior trainings, other maneuvers</a:t>
            </a:r>
          </a:p>
          <a:p>
            <a:pPr lvl="1"/>
            <a:r>
              <a:rPr lang="en-US" dirty="0"/>
              <a:t>Revamping training</a:t>
            </a:r>
          </a:p>
          <a:p>
            <a:pPr lvl="1"/>
            <a:r>
              <a:rPr lang="en-US" dirty="0"/>
              <a:t>Having police live in the neighborhood they patrol</a:t>
            </a:r>
          </a:p>
          <a:p>
            <a:pPr lvl="1"/>
            <a:r>
              <a:rPr lang="en-US" dirty="0"/>
              <a:t>Have separate agencies for traffic stops</a:t>
            </a:r>
          </a:p>
          <a:p>
            <a:pPr lvl="1"/>
            <a:r>
              <a:rPr lang="en-US" dirty="0"/>
              <a:t>rebuild police unions</a:t>
            </a:r>
          </a:p>
          <a:p>
            <a:pPr lvl="1"/>
            <a:r>
              <a:rPr lang="en-US" dirty="0"/>
              <a:t>Completely rethink the police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76918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FB3A20-AD90-436E-A54A-1966F77173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Empathy and Mindfulness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60B342-226C-4B7D-9AC6-71E5A8959808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How does the “toxic drip” of police culture affect officers? </a:t>
            </a:r>
          </a:p>
          <a:p>
            <a:r>
              <a:rPr lang="en-US" dirty="0"/>
              <a:t>What is mindfulness, and how might that help, according to </a:t>
            </a:r>
            <a:r>
              <a:rPr lang="en-US" dirty="0" err="1"/>
              <a:t>nordell</a:t>
            </a:r>
            <a:r>
              <a:rPr lang="en-US" dirty="0"/>
              <a:t>?</a:t>
            </a:r>
          </a:p>
          <a:p>
            <a:pPr lvl="1"/>
            <a:r>
              <a:rPr lang="en-US" dirty="0"/>
              <a:t>Is mindfulness the same thing as meditation? What is it really doing?</a:t>
            </a:r>
          </a:p>
          <a:p>
            <a:pPr lvl="1"/>
            <a:r>
              <a:rPr lang="en-US" dirty="0">
                <a:hlinkClick r:id="rId3"/>
              </a:rPr>
              <a:t>https://www.harvard.edu/in-focus/mindfulness-meditation/</a:t>
            </a:r>
            <a:endParaRPr lang="en-US" dirty="0"/>
          </a:p>
          <a:p>
            <a:pPr lvl="1"/>
            <a:r>
              <a:rPr lang="en-US" dirty="0">
                <a:hlinkClick r:id="rId4"/>
              </a:rPr>
              <a:t>https://ggia.berkeley.edu/practice/loving_kindness_meditation</a:t>
            </a:r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Does mindfulness reduce bias?  </a:t>
            </a:r>
          </a:p>
        </p:txBody>
      </p:sp>
    </p:spTree>
    <p:extLst>
      <p:ext uri="{BB962C8B-B14F-4D97-AF65-F5344CB8AC3E}">
        <p14:creationId xmlns:p14="http://schemas.microsoft.com/office/powerpoint/2010/main" val="41086522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A1778F-0675-42A2-A4C9-F6103C5049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AE85518-B719-43FB-A980-6E76D92B6D74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3"/>
          <a:stretch>
            <a:fillRect/>
          </a:stretch>
        </p:blipFill>
        <p:spPr>
          <a:xfrm>
            <a:off x="1290524" y="618517"/>
            <a:ext cx="7232626" cy="6039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5377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68BE8B-959D-47CA-BEEB-79E7DACD88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are other major approaches to understanding prejudice?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C95445-8080-4998-8141-DAA1E90C7DBA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What impact might they have on implicit bias? </a:t>
            </a:r>
          </a:p>
          <a:p>
            <a:r>
              <a:rPr lang="en-US" dirty="0"/>
              <a:t>Social learning theory (Bandura &amp; Walters, 1963)</a:t>
            </a:r>
          </a:p>
          <a:p>
            <a:r>
              <a:rPr lang="en-US" dirty="0"/>
              <a:t>Evolutionary approaches (</a:t>
            </a:r>
            <a:r>
              <a:rPr lang="en-US" dirty="0" err="1"/>
              <a:t>Neuberg</a:t>
            </a:r>
            <a:r>
              <a:rPr lang="en-US" dirty="0"/>
              <a:t> &amp; Cottrell, 2006)</a:t>
            </a:r>
          </a:p>
          <a:p>
            <a:r>
              <a:rPr lang="en-US" dirty="0"/>
              <a:t>Social identity theory (Tajfel &amp; Turner, 1986)</a:t>
            </a:r>
          </a:p>
          <a:p>
            <a:r>
              <a:rPr lang="en-US" dirty="0"/>
              <a:t>Self-categorization theory (turner et al., 2017)</a:t>
            </a:r>
          </a:p>
          <a:p>
            <a:r>
              <a:rPr lang="en-US" dirty="0"/>
              <a:t>Realistic group conflict theory (</a:t>
            </a:r>
            <a:r>
              <a:rPr lang="en-US" dirty="0" err="1"/>
              <a:t>Sherif</a:t>
            </a:r>
            <a:r>
              <a:rPr lang="en-US" dirty="0"/>
              <a:t>, 1966)</a:t>
            </a:r>
          </a:p>
          <a:p>
            <a:r>
              <a:rPr lang="en-US" dirty="0"/>
              <a:t>Integrated threat theory (Stephan &amp; Stephan, 2000)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79551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3F74BB-246D-4F39-A960-CE208CADA1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Overall impressions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B7D273-100E-445C-BDC1-2C6244F4C1ED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What do you think of this book?</a:t>
            </a:r>
          </a:p>
          <a:p>
            <a:r>
              <a:rPr lang="en-US" dirty="0"/>
              <a:t>How does it compare to the other books we’ve read?</a:t>
            </a:r>
          </a:p>
        </p:txBody>
      </p:sp>
    </p:spTree>
    <p:extLst>
      <p:ext uri="{BB962C8B-B14F-4D97-AF65-F5344CB8AC3E}">
        <p14:creationId xmlns:p14="http://schemas.microsoft.com/office/powerpoint/2010/main" val="34626240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9CFF47-54B5-42CE-80A5-75D454568D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interventions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F6CE4F-0DB2-4E1D-9B67-9A7D37DA3F25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Imagine that you get to meet with Kim Reynolds or another local, regional or world leader to talk about how to decrease bias</a:t>
            </a:r>
          </a:p>
          <a:p>
            <a:pPr lvl="1"/>
            <a:r>
              <a:rPr lang="en-US" dirty="0"/>
              <a:t>How would you approach the issue?</a:t>
            </a:r>
          </a:p>
          <a:p>
            <a:pPr lvl="1"/>
            <a:r>
              <a:rPr lang="en-US" dirty="0"/>
              <a:t>What would you suggest as far as solutions? 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96233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40C065-5A79-4B31-9BB3-E906EB9762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Coming 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125B81-7905-4906-B788-E3B980F60B6F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Paper due today</a:t>
            </a:r>
          </a:p>
          <a:p>
            <a:r>
              <a:rPr lang="en-US" dirty="0"/>
              <a:t>Finish book for next week</a:t>
            </a:r>
          </a:p>
          <a:p>
            <a:r>
              <a:rPr lang="en-US" dirty="0"/>
              <a:t>Get ready for group presentations and meet with me, especially if you’re going on Nov. </a:t>
            </a:r>
            <a:r>
              <a:rPr lang="en-US"/>
              <a:t>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67897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8D44E5C-F5A7-48E8-81D8-8DDA2121B9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0217" y="566869"/>
            <a:ext cx="5705475" cy="164782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49B5166-3297-4095-8DA3-0C1ECC439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858000"/>
            <a:ext cx="10364451" cy="1596177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3AD2722-C41F-49AF-A6B5-3138918BCA8C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4"/>
          <a:stretch>
            <a:fillRect/>
          </a:stretch>
        </p:blipFill>
        <p:spPr>
          <a:xfrm>
            <a:off x="676722" y="618517"/>
            <a:ext cx="5419278" cy="575851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D6C1AAE-B9EE-45D1-B08D-54D5BA06C0C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0" y="2266342"/>
            <a:ext cx="6000750" cy="4752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06441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A00465-97DC-45C0-BB87-0EA052E3F4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WW2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08FE28-211A-42ED-8B44-B881F605ACE7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How did WW2 affect research, bias, and social psychology more generally? </a:t>
            </a:r>
          </a:p>
        </p:txBody>
      </p:sp>
    </p:spTree>
    <p:extLst>
      <p:ext uri="{BB962C8B-B14F-4D97-AF65-F5344CB8AC3E}">
        <p14:creationId xmlns:p14="http://schemas.microsoft.com/office/powerpoint/2010/main" val="37435986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70149E-B8BA-44A5-AA92-A52148F8F7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Implicit bias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7AC375-A06B-49AD-928A-367D6533CA81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Does everyone have biases? </a:t>
            </a:r>
          </a:p>
          <a:p>
            <a:r>
              <a:rPr lang="en-US" dirty="0"/>
              <a:t>Why do people stereotype? </a:t>
            </a:r>
          </a:p>
          <a:p>
            <a:r>
              <a:rPr lang="en-US" dirty="0"/>
              <a:t>What determines what categories we pay attention to and stereotype on?</a:t>
            </a:r>
          </a:p>
          <a:p>
            <a:r>
              <a:rPr lang="en-US" dirty="0"/>
              <a:t>Where do we learn stereotypes from? </a:t>
            </a:r>
          </a:p>
          <a:p>
            <a:r>
              <a:rPr lang="en-US" dirty="0"/>
              <a:t>How are they perpetuated? </a:t>
            </a:r>
          </a:p>
          <a:p>
            <a:r>
              <a:rPr lang="en-US" dirty="0"/>
              <a:t>If culture affects implicit bias, can people be held accountable?  </a:t>
            </a:r>
          </a:p>
        </p:txBody>
      </p:sp>
    </p:spTree>
    <p:extLst>
      <p:ext uri="{BB962C8B-B14F-4D97-AF65-F5344CB8AC3E}">
        <p14:creationId xmlns:p14="http://schemas.microsoft.com/office/powerpoint/2010/main" val="21511075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4400BC-C54C-444D-B41D-FF368B116C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Theories of prejudice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0DF295-DCEB-43D7-8DE0-F1B29D6B654E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dirty="0"/>
              <a:t>Devine’s two process model (Devine, 1989)</a:t>
            </a:r>
          </a:p>
          <a:p>
            <a:r>
              <a:rPr lang="en-US" dirty="0"/>
              <a:t>Justification-suppression model (Crandall &amp; Eshleman, 2003)</a:t>
            </a:r>
          </a:p>
          <a:p>
            <a:r>
              <a:rPr lang="en-US" dirty="0"/>
              <a:t>Integrated model of Prejudice (Dovidio &amp; Gaertner, 1988)</a:t>
            </a:r>
          </a:p>
          <a:p>
            <a:pPr lvl="1"/>
            <a:r>
              <a:rPr lang="en-US" dirty="0"/>
              <a:t>Modern/symbolic (</a:t>
            </a:r>
            <a:r>
              <a:rPr lang="en-US" dirty="0" err="1"/>
              <a:t>McConahay</a:t>
            </a:r>
            <a:r>
              <a:rPr lang="en-US" dirty="0"/>
              <a:t>, 1986; Kinder &amp; Sears, 1981)</a:t>
            </a:r>
          </a:p>
          <a:p>
            <a:pPr lvl="1"/>
            <a:r>
              <a:rPr lang="en-US" dirty="0"/>
              <a:t>Aversive (Gaertner &amp; Dovidio, 1986)</a:t>
            </a:r>
          </a:p>
          <a:p>
            <a:r>
              <a:rPr lang="en-US" dirty="0"/>
              <a:t>Social dominance theory (</a:t>
            </a:r>
            <a:r>
              <a:rPr lang="en-US" dirty="0" err="1"/>
              <a:t>sidanius</a:t>
            </a:r>
            <a:r>
              <a:rPr lang="en-US" dirty="0"/>
              <a:t> et al., 1992)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9794AC2-2A52-4DE7-AB5E-43913C1387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40053" y="1564545"/>
            <a:ext cx="3190875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3902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DB79A7-E25D-4E74-A157-CB1D0233B0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are the effects on the stereotyped?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030F44-05AE-4122-93A4-814A7A894AA6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What are microaggressions? </a:t>
            </a:r>
          </a:p>
          <a:p>
            <a:r>
              <a:rPr lang="en-US" dirty="0"/>
              <a:t>What are critiques of the concept? </a:t>
            </a:r>
          </a:p>
          <a:p>
            <a:r>
              <a:rPr lang="en-US" dirty="0"/>
              <a:t>Is it better to notice or not notice discrimination? (Barreto &amp; </a:t>
            </a:r>
            <a:r>
              <a:rPr lang="en-US" dirty="0" err="1"/>
              <a:t>Ellemers</a:t>
            </a:r>
            <a:r>
              <a:rPr lang="en-US" dirty="0"/>
              <a:t>, 2015) </a:t>
            </a:r>
          </a:p>
          <a:p>
            <a:r>
              <a:rPr lang="en-US" dirty="0"/>
              <a:t>What effects does it have? </a:t>
            </a:r>
          </a:p>
          <a:p>
            <a:r>
              <a:rPr lang="en-US" dirty="0"/>
              <a:t>What determines whether we notice it? </a:t>
            </a:r>
          </a:p>
          <a:p>
            <a:r>
              <a:rPr lang="en-US" dirty="0"/>
              <a:t>Does it matter if it’s a concealable stigma? An impermanent one? </a:t>
            </a:r>
          </a:p>
          <a:p>
            <a:r>
              <a:rPr lang="en-US" dirty="0"/>
              <a:t>What are the long-term effects of bias?</a:t>
            </a:r>
          </a:p>
          <a:p>
            <a:pPr lvl="1"/>
            <a:r>
              <a:rPr lang="en-US" dirty="0"/>
              <a:t>Computer simulation</a:t>
            </a:r>
          </a:p>
        </p:txBody>
      </p:sp>
    </p:spTree>
    <p:extLst>
      <p:ext uri="{BB962C8B-B14F-4D97-AF65-F5344CB8AC3E}">
        <p14:creationId xmlns:p14="http://schemas.microsoft.com/office/powerpoint/2010/main" val="35782088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0DB3A5-D59E-41E3-980E-11CCFD2335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310939" y="0"/>
            <a:ext cx="10364451" cy="1596177"/>
          </a:xfrm>
        </p:spPr>
        <p:txBody>
          <a:bodyPr/>
          <a:lstStyle/>
          <a:p>
            <a:r>
              <a:rPr lang="en-US" dirty="0"/>
              <a:t>Microaggressions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240A645-A74D-4A40-8566-5BC096CE731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47679" y="1690688"/>
            <a:ext cx="5742327" cy="504628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89C9B5D-D721-4446-A392-B121223621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15025" y="1027906"/>
            <a:ext cx="6276975" cy="5514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7989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D4E079-E6FF-4445-BA74-2027821929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Iterative effects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3732E3-37C5-430E-972A-14274720FAAE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How is bias interactive? </a:t>
            </a:r>
          </a:p>
          <a:p>
            <a:pPr lvl="1"/>
            <a:r>
              <a:rPr lang="en-US" dirty="0"/>
              <a:t>Stereotype threat (</a:t>
            </a:r>
            <a:r>
              <a:rPr lang="en-US" dirty="0" err="1"/>
              <a:t>steele</a:t>
            </a:r>
            <a:r>
              <a:rPr lang="en-US" dirty="0"/>
              <a:t> &amp; Aronson, 1995)</a:t>
            </a:r>
          </a:p>
          <a:p>
            <a:pPr lvl="1"/>
            <a:r>
              <a:rPr lang="en-US" dirty="0"/>
              <a:t>Self-fulfilling prophesy (Rosenthal &amp; </a:t>
            </a:r>
          </a:p>
          <a:p>
            <a:pPr marL="457200" lvl="1" indent="0">
              <a:buNone/>
            </a:pPr>
            <a:r>
              <a:rPr lang="en-US" dirty="0"/>
              <a:t>     Jacobson, 1968)</a:t>
            </a:r>
          </a:p>
          <a:p>
            <a:r>
              <a:rPr lang="en-US" dirty="0"/>
              <a:t>Intersectional? </a:t>
            </a:r>
          </a:p>
          <a:p>
            <a:r>
              <a:rPr lang="en-US" dirty="0"/>
              <a:t>backlash and stereotype</a:t>
            </a:r>
          </a:p>
          <a:p>
            <a:pPr marL="0" indent="0">
              <a:buNone/>
            </a:pPr>
            <a:r>
              <a:rPr lang="en-US" dirty="0"/>
              <a:t>Maintenance model (Rudman et al., 2012)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FC452B6-1974-42B1-8384-D6288F61C3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5507" y="2214693"/>
            <a:ext cx="5397469" cy="3576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3572273"/>
      </p:ext>
    </p:extLst>
  </p:cSld>
  <p:clrMapOvr>
    <a:masterClrMapping/>
  </p:clrMapOvr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4B4B4B"/>
      </a:dk2>
      <a:lt2>
        <a:srgbClr val="B5B5B5"/>
      </a:lt2>
      <a:accent1>
        <a:srgbClr val="9AC43E"/>
      </a:accent1>
      <a:accent2>
        <a:srgbClr val="44BA98"/>
      </a:accent2>
      <a:accent3>
        <a:srgbClr val="43A9D9"/>
      </a:accent3>
      <a:accent4>
        <a:srgbClr val="6274D8"/>
      </a:accent4>
      <a:accent5>
        <a:srgbClr val="AB54D7"/>
      </a:accent5>
      <a:accent6>
        <a:srgbClr val="D15B37"/>
      </a:accent6>
      <a:hlink>
        <a:srgbClr val="BFE962"/>
      </a:hlink>
      <a:folHlink>
        <a:srgbClr val="C0D591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892FADA9-420D-4323-A7A4-C1060166525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TM04033925[[fn=Droplet]]</Template>
  <TotalTime>0</TotalTime>
  <Words>708</Words>
  <Application>Microsoft Office PowerPoint</Application>
  <PresentationFormat>Widescreen</PresentationFormat>
  <Paragraphs>111</Paragraphs>
  <Slides>21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Calibri</vt:lpstr>
      <vt:lpstr>Tw Cen MT</vt:lpstr>
      <vt:lpstr>Droplet</vt:lpstr>
      <vt:lpstr>End of bias </vt:lpstr>
      <vt:lpstr>Overall impressions</vt:lpstr>
      <vt:lpstr>PowerPoint Presentation</vt:lpstr>
      <vt:lpstr>WW2</vt:lpstr>
      <vt:lpstr>Implicit bias</vt:lpstr>
      <vt:lpstr>Some Theories of prejudice</vt:lpstr>
      <vt:lpstr>What are the effects on the stereotyped? </vt:lpstr>
      <vt:lpstr>Microaggressions</vt:lpstr>
      <vt:lpstr>Iterative effects</vt:lpstr>
      <vt:lpstr>PowerPoint Presentation</vt:lpstr>
      <vt:lpstr>Plaut et al., 2018</vt:lpstr>
      <vt:lpstr>Understanding history</vt:lpstr>
      <vt:lpstr>We are what we study </vt:lpstr>
      <vt:lpstr>Interventions to reduce prejudice</vt:lpstr>
      <vt:lpstr>Bezrukova et al., 2016 meta-analysis</vt:lpstr>
      <vt:lpstr>Policing applications</vt:lpstr>
      <vt:lpstr>Empathy and Mindfulness</vt:lpstr>
      <vt:lpstr>PowerPoint Presentation</vt:lpstr>
      <vt:lpstr>What are other major approaches to understanding prejudice?</vt:lpstr>
      <vt:lpstr>interventions</vt:lpstr>
      <vt:lpstr>Coming up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2022-10-17T00:50:29Z</dcterms:created>
  <dcterms:modified xsi:type="dcterms:W3CDTF">2022-10-17T00:50:35Z</dcterms:modified>
</cp:coreProperties>
</file>