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26"/>
  </p:notesMasterIdLst>
  <p:sldIdLst>
    <p:sldId id="256" r:id="rId2"/>
    <p:sldId id="264" r:id="rId3"/>
    <p:sldId id="314" r:id="rId4"/>
    <p:sldId id="265" r:id="rId5"/>
    <p:sldId id="323" r:id="rId6"/>
    <p:sldId id="330" r:id="rId7"/>
    <p:sldId id="331" r:id="rId8"/>
    <p:sldId id="332" r:id="rId9"/>
    <p:sldId id="324" r:id="rId10"/>
    <p:sldId id="325" r:id="rId11"/>
    <p:sldId id="326" r:id="rId12"/>
    <p:sldId id="327" r:id="rId13"/>
    <p:sldId id="333" r:id="rId14"/>
    <p:sldId id="328" r:id="rId15"/>
    <p:sldId id="329" r:id="rId16"/>
    <p:sldId id="334" r:id="rId17"/>
    <p:sldId id="257" r:id="rId18"/>
    <p:sldId id="258" r:id="rId19"/>
    <p:sldId id="259" r:id="rId20"/>
    <p:sldId id="260" r:id="rId21"/>
    <p:sldId id="261" r:id="rId22"/>
    <p:sldId id="263" r:id="rId23"/>
    <p:sldId id="262" r:id="rId24"/>
    <p:sldId id="335"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50647" autoAdjust="0"/>
  </p:normalViewPr>
  <p:slideViewPr>
    <p:cSldViewPr snapToGrid="0">
      <p:cViewPr varScale="1">
        <p:scale>
          <a:sx n="36" d="100"/>
          <a:sy n="36" d="100"/>
        </p:scale>
        <p:origin x="17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913AB50-E54B-432F-A375-4A03B12DF20D}" type="datetimeFigureOut">
              <a:rPr lang="en-US" smtClean="0"/>
              <a:t>10/11/2022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A36CEA2-D684-430F-AA14-C6F5B1D75C5F}" type="slidenum">
              <a:rPr lang="en-US" smtClean="0"/>
              <a:t>‹#›</a:t>
            </a:fld>
            <a:endParaRPr lang="en-US"/>
          </a:p>
        </p:txBody>
      </p:sp>
    </p:spTree>
    <p:extLst>
      <p:ext uri="{BB962C8B-B14F-4D97-AF65-F5344CB8AC3E}">
        <p14:creationId xmlns:p14="http://schemas.microsoft.com/office/powerpoint/2010/main" val="1302525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36CEA2-D684-430F-AA14-C6F5B1D75C5F}" type="slidenum">
              <a:rPr lang="en-US" smtClean="0"/>
              <a:t>1</a:t>
            </a:fld>
            <a:endParaRPr lang="en-US"/>
          </a:p>
        </p:txBody>
      </p:sp>
    </p:spTree>
    <p:extLst>
      <p:ext uri="{BB962C8B-B14F-4D97-AF65-F5344CB8AC3E}">
        <p14:creationId xmlns:p14="http://schemas.microsoft.com/office/powerpoint/2010/main" val="2116180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6CEA2-D684-430F-AA14-C6F5B1D75C5F}" type="slidenum">
              <a:rPr lang="en-US" smtClean="0"/>
              <a:t>10</a:t>
            </a:fld>
            <a:endParaRPr lang="en-US"/>
          </a:p>
        </p:txBody>
      </p:sp>
    </p:spTree>
    <p:extLst>
      <p:ext uri="{BB962C8B-B14F-4D97-AF65-F5344CB8AC3E}">
        <p14:creationId xmlns:p14="http://schemas.microsoft.com/office/powerpoint/2010/main" val="3757179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6CEA2-D684-430F-AA14-C6F5B1D75C5F}" type="slidenum">
              <a:rPr lang="en-US" smtClean="0"/>
              <a:t>11</a:t>
            </a:fld>
            <a:endParaRPr lang="en-US"/>
          </a:p>
        </p:txBody>
      </p:sp>
    </p:spTree>
    <p:extLst>
      <p:ext uri="{BB962C8B-B14F-4D97-AF65-F5344CB8AC3E}">
        <p14:creationId xmlns:p14="http://schemas.microsoft.com/office/powerpoint/2010/main" val="2976706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6CEA2-D684-430F-AA14-C6F5B1D75C5F}" type="slidenum">
              <a:rPr lang="en-US" smtClean="0"/>
              <a:t>12</a:t>
            </a:fld>
            <a:endParaRPr lang="en-US"/>
          </a:p>
        </p:txBody>
      </p:sp>
    </p:spTree>
    <p:extLst>
      <p:ext uri="{BB962C8B-B14F-4D97-AF65-F5344CB8AC3E}">
        <p14:creationId xmlns:p14="http://schemas.microsoft.com/office/powerpoint/2010/main" val="433619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6CEA2-D684-430F-AA14-C6F5B1D75C5F}" type="slidenum">
              <a:rPr lang="en-US" smtClean="0"/>
              <a:t>13</a:t>
            </a:fld>
            <a:endParaRPr lang="en-US"/>
          </a:p>
        </p:txBody>
      </p:sp>
    </p:spTree>
    <p:extLst>
      <p:ext uri="{BB962C8B-B14F-4D97-AF65-F5344CB8AC3E}">
        <p14:creationId xmlns:p14="http://schemas.microsoft.com/office/powerpoint/2010/main" val="1286651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p:txBody>
      </p:sp>
      <p:sp>
        <p:nvSpPr>
          <p:cNvPr id="4" name="Slide Number Placeholder 3"/>
          <p:cNvSpPr>
            <a:spLocks noGrp="1"/>
          </p:cNvSpPr>
          <p:nvPr>
            <p:ph type="sldNum" sz="quarter" idx="5"/>
          </p:nvPr>
        </p:nvSpPr>
        <p:spPr/>
        <p:txBody>
          <a:bodyPr/>
          <a:lstStyle/>
          <a:p>
            <a:fld id="{9A36CEA2-D684-430F-AA14-C6F5B1D75C5F}" type="slidenum">
              <a:rPr lang="en-US" smtClean="0"/>
              <a:t>14</a:t>
            </a:fld>
            <a:endParaRPr lang="en-US"/>
          </a:p>
        </p:txBody>
      </p:sp>
    </p:spTree>
    <p:extLst>
      <p:ext uri="{BB962C8B-B14F-4D97-AF65-F5344CB8AC3E}">
        <p14:creationId xmlns:p14="http://schemas.microsoft.com/office/powerpoint/2010/main" val="723662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36CEA2-D684-430F-AA14-C6F5B1D75C5F}" type="slidenum">
              <a:rPr lang="en-US" smtClean="0"/>
              <a:t>15</a:t>
            </a:fld>
            <a:endParaRPr lang="en-US"/>
          </a:p>
        </p:txBody>
      </p:sp>
    </p:spTree>
    <p:extLst>
      <p:ext uri="{BB962C8B-B14F-4D97-AF65-F5344CB8AC3E}">
        <p14:creationId xmlns:p14="http://schemas.microsoft.com/office/powerpoint/2010/main" val="2777431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6CEA2-D684-430F-AA14-C6F5B1D75C5F}" type="slidenum">
              <a:rPr lang="en-US" smtClean="0"/>
              <a:t>16</a:t>
            </a:fld>
            <a:endParaRPr lang="en-US"/>
          </a:p>
        </p:txBody>
      </p:sp>
    </p:spTree>
    <p:extLst>
      <p:ext uri="{BB962C8B-B14F-4D97-AF65-F5344CB8AC3E}">
        <p14:creationId xmlns:p14="http://schemas.microsoft.com/office/powerpoint/2010/main" val="266918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36CEA2-D684-430F-AA14-C6F5B1D75C5F}" type="slidenum">
              <a:rPr lang="en-US" smtClean="0"/>
              <a:t>17</a:t>
            </a:fld>
            <a:endParaRPr lang="en-US"/>
          </a:p>
        </p:txBody>
      </p:sp>
    </p:spTree>
    <p:extLst>
      <p:ext uri="{BB962C8B-B14F-4D97-AF65-F5344CB8AC3E}">
        <p14:creationId xmlns:p14="http://schemas.microsoft.com/office/powerpoint/2010/main" val="3208093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36CEA2-D684-430F-AA14-C6F5B1D75C5F}" type="slidenum">
              <a:rPr lang="en-US" smtClean="0"/>
              <a:t>18</a:t>
            </a:fld>
            <a:endParaRPr lang="en-US"/>
          </a:p>
        </p:txBody>
      </p:sp>
    </p:spTree>
    <p:extLst>
      <p:ext uri="{BB962C8B-B14F-4D97-AF65-F5344CB8AC3E}">
        <p14:creationId xmlns:p14="http://schemas.microsoft.com/office/powerpoint/2010/main" val="2353101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36CEA2-D684-430F-AA14-C6F5B1D75C5F}" type="slidenum">
              <a:rPr lang="en-US" smtClean="0"/>
              <a:t>19</a:t>
            </a:fld>
            <a:endParaRPr lang="en-US"/>
          </a:p>
        </p:txBody>
      </p:sp>
    </p:spTree>
    <p:extLst>
      <p:ext uri="{BB962C8B-B14F-4D97-AF65-F5344CB8AC3E}">
        <p14:creationId xmlns:p14="http://schemas.microsoft.com/office/powerpoint/2010/main" val="2132245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6CEA2-D684-430F-AA14-C6F5B1D75C5F}" type="slidenum">
              <a:rPr lang="en-US" smtClean="0"/>
              <a:t>2</a:t>
            </a:fld>
            <a:endParaRPr lang="en-US"/>
          </a:p>
        </p:txBody>
      </p:sp>
    </p:spTree>
    <p:extLst>
      <p:ext uri="{BB962C8B-B14F-4D97-AF65-F5344CB8AC3E}">
        <p14:creationId xmlns:p14="http://schemas.microsoft.com/office/powerpoint/2010/main" val="34001393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36CEA2-D684-430F-AA14-C6F5B1D75C5F}" type="slidenum">
              <a:rPr lang="en-US" smtClean="0"/>
              <a:t>20</a:t>
            </a:fld>
            <a:endParaRPr lang="en-US"/>
          </a:p>
        </p:txBody>
      </p:sp>
    </p:spTree>
    <p:extLst>
      <p:ext uri="{BB962C8B-B14F-4D97-AF65-F5344CB8AC3E}">
        <p14:creationId xmlns:p14="http://schemas.microsoft.com/office/powerpoint/2010/main" val="42282731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36CEA2-D684-430F-AA14-C6F5B1D75C5F}" type="slidenum">
              <a:rPr lang="en-US" smtClean="0"/>
              <a:t>21</a:t>
            </a:fld>
            <a:endParaRPr lang="en-US"/>
          </a:p>
        </p:txBody>
      </p:sp>
    </p:spTree>
    <p:extLst>
      <p:ext uri="{BB962C8B-B14F-4D97-AF65-F5344CB8AC3E}">
        <p14:creationId xmlns:p14="http://schemas.microsoft.com/office/powerpoint/2010/main" val="30588497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36CEA2-D684-430F-AA14-C6F5B1D75C5F}" type="slidenum">
              <a:rPr lang="en-US" smtClean="0"/>
              <a:t>22</a:t>
            </a:fld>
            <a:endParaRPr lang="en-US"/>
          </a:p>
        </p:txBody>
      </p:sp>
    </p:spTree>
    <p:extLst>
      <p:ext uri="{BB962C8B-B14F-4D97-AF65-F5344CB8AC3E}">
        <p14:creationId xmlns:p14="http://schemas.microsoft.com/office/powerpoint/2010/main" val="37636277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36CEA2-D684-430F-AA14-C6F5B1D75C5F}" type="slidenum">
              <a:rPr lang="en-US" smtClean="0"/>
              <a:t>23</a:t>
            </a:fld>
            <a:endParaRPr lang="en-US"/>
          </a:p>
        </p:txBody>
      </p:sp>
    </p:spTree>
    <p:extLst>
      <p:ext uri="{BB962C8B-B14F-4D97-AF65-F5344CB8AC3E}">
        <p14:creationId xmlns:p14="http://schemas.microsoft.com/office/powerpoint/2010/main" val="4064417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36CEA2-D684-430F-AA14-C6F5B1D75C5F}" type="slidenum">
              <a:rPr lang="en-US" smtClean="0"/>
              <a:t>24</a:t>
            </a:fld>
            <a:endParaRPr lang="en-US"/>
          </a:p>
        </p:txBody>
      </p:sp>
    </p:spTree>
    <p:extLst>
      <p:ext uri="{BB962C8B-B14F-4D97-AF65-F5344CB8AC3E}">
        <p14:creationId xmlns:p14="http://schemas.microsoft.com/office/powerpoint/2010/main" val="3089902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3281C9-6441-4F7E-BF9F-CA8B959FA3A9}" type="slidenum">
              <a:rPr lang="en-US" smtClean="0"/>
              <a:t>3</a:t>
            </a:fld>
            <a:endParaRPr lang="en-US"/>
          </a:p>
        </p:txBody>
      </p:sp>
    </p:spTree>
    <p:extLst>
      <p:ext uri="{BB962C8B-B14F-4D97-AF65-F5344CB8AC3E}">
        <p14:creationId xmlns:p14="http://schemas.microsoft.com/office/powerpoint/2010/main" val="272344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3281C9-6441-4F7E-BF9F-CA8B959FA3A9}" type="slidenum">
              <a:rPr lang="en-US" smtClean="0"/>
              <a:t>4</a:t>
            </a:fld>
            <a:endParaRPr lang="en-US"/>
          </a:p>
        </p:txBody>
      </p:sp>
    </p:spTree>
    <p:extLst>
      <p:ext uri="{BB962C8B-B14F-4D97-AF65-F5344CB8AC3E}">
        <p14:creationId xmlns:p14="http://schemas.microsoft.com/office/powerpoint/2010/main" val="3864500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6CEA2-D684-430F-AA14-C6F5B1D75C5F}" type="slidenum">
              <a:rPr lang="en-US" smtClean="0"/>
              <a:t>5</a:t>
            </a:fld>
            <a:endParaRPr lang="en-US"/>
          </a:p>
        </p:txBody>
      </p:sp>
    </p:spTree>
    <p:extLst>
      <p:ext uri="{BB962C8B-B14F-4D97-AF65-F5344CB8AC3E}">
        <p14:creationId xmlns:p14="http://schemas.microsoft.com/office/powerpoint/2010/main" val="4131376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p:txBody>
      </p:sp>
      <p:sp>
        <p:nvSpPr>
          <p:cNvPr id="4" name="Slide Number Placeholder 3"/>
          <p:cNvSpPr>
            <a:spLocks noGrp="1"/>
          </p:cNvSpPr>
          <p:nvPr>
            <p:ph type="sldNum" sz="quarter" idx="5"/>
          </p:nvPr>
        </p:nvSpPr>
        <p:spPr/>
        <p:txBody>
          <a:bodyPr/>
          <a:lstStyle/>
          <a:p>
            <a:fld id="{9A36CEA2-D684-430F-AA14-C6F5B1D75C5F}" type="slidenum">
              <a:rPr lang="en-US" smtClean="0"/>
              <a:t>6</a:t>
            </a:fld>
            <a:endParaRPr lang="en-US"/>
          </a:p>
        </p:txBody>
      </p:sp>
    </p:spTree>
    <p:extLst>
      <p:ext uri="{BB962C8B-B14F-4D97-AF65-F5344CB8AC3E}">
        <p14:creationId xmlns:p14="http://schemas.microsoft.com/office/powerpoint/2010/main" val="958058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6CEA2-D684-430F-AA14-C6F5B1D75C5F}" type="slidenum">
              <a:rPr lang="en-US" smtClean="0"/>
              <a:t>7</a:t>
            </a:fld>
            <a:endParaRPr lang="en-US"/>
          </a:p>
        </p:txBody>
      </p:sp>
    </p:spTree>
    <p:extLst>
      <p:ext uri="{BB962C8B-B14F-4D97-AF65-F5344CB8AC3E}">
        <p14:creationId xmlns:p14="http://schemas.microsoft.com/office/powerpoint/2010/main" val="2452403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6CEA2-D684-430F-AA14-C6F5B1D75C5F}" type="slidenum">
              <a:rPr lang="en-US" smtClean="0"/>
              <a:t>8</a:t>
            </a:fld>
            <a:endParaRPr lang="en-US"/>
          </a:p>
        </p:txBody>
      </p:sp>
    </p:spTree>
    <p:extLst>
      <p:ext uri="{BB962C8B-B14F-4D97-AF65-F5344CB8AC3E}">
        <p14:creationId xmlns:p14="http://schemas.microsoft.com/office/powerpoint/2010/main" val="3932120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6CEA2-D684-430F-AA14-C6F5B1D75C5F}" type="slidenum">
              <a:rPr lang="en-US" smtClean="0"/>
              <a:t>9</a:t>
            </a:fld>
            <a:endParaRPr lang="en-US"/>
          </a:p>
        </p:txBody>
      </p:sp>
    </p:spTree>
    <p:extLst>
      <p:ext uri="{BB962C8B-B14F-4D97-AF65-F5344CB8AC3E}">
        <p14:creationId xmlns:p14="http://schemas.microsoft.com/office/powerpoint/2010/main" val="3850563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10/11/2022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10/11/2022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10/11/2022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10/11/2022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10/11/2022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pewresearch.org/religion/fact-sheet/public-opinion-on-abor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news.northeastern.edu/2022/07/27/abortion-support-post-dobb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nature.com/articles/s41562-022-01347-1?utm_source=nathumbehav_etoc&amp;utm_medium=email&amp;utm_campaign=toc_41562_6_9&amp;utm_content=20220921"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90FDD-2AD5-4F13-B8FA-005592F8BA66}"/>
              </a:ext>
            </a:extLst>
          </p:cNvPr>
          <p:cNvSpPr>
            <a:spLocks noGrp="1"/>
          </p:cNvSpPr>
          <p:nvPr>
            <p:ph type="ctrTitle"/>
          </p:nvPr>
        </p:nvSpPr>
        <p:spPr/>
        <p:txBody>
          <a:bodyPr/>
          <a:lstStyle/>
          <a:p>
            <a:r>
              <a:rPr lang="en-US" dirty="0"/>
              <a:t>The power of norms</a:t>
            </a:r>
          </a:p>
        </p:txBody>
      </p:sp>
      <p:sp>
        <p:nvSpPr>
          <p:cNvPr id="3" name="Subtitle 2">
            <a:extLst>
              <a:ext uri="{FF2B5EF4-FFF2-40B4-BE49-F238E27FC236}">
                <a16:creationId xmlns:a16="http://schemas.microsoft.com/office/drawing/2014/main" id="{01EC6B7C-0305-49C8-9F5E-965FD3154E4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19876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36DF7-F5DF-4C5B-AD65-E75E5B68F6A4}"/>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AF962251-ECD0-4C65-AFA0-ACC82000F319}"/>
              </a:ext>
            </a:extLst>
          </p:cNvPr>
          <p:cNvPicPr>
            <a:picLocks noGrp="1" noChangeAspect="1"/>
          </p:cNvPicPr>
          <p:nvPr>
            <p:ph idx="1"/>
          </p:nvPr>
        </p:nvPicPr>
        <p:blipFill>
          <a:blip r:embed="rId3"/>
          <a:stretch>
            <a:fillRect/>
          </a:stretch>
        </p:blipFill>
        <p:spPr>
          <a:xfrm>
            <a:off x="2280264" y="1166685"/>
            <a:ext cx="7252356" cy="5033424"/>
          </a:xfrm>
          <a:prstGeom prst="rect">
            <a:avLst/>
          </a:prstGeom>
        </p:spPr>
      </p:pic>
    </p:spTree>
    <p:extLst>
      <p:ext uri="{BB962C8B-B14F-4D97-AF65-F5344CB8AC3E}">
        <p14:creationId xmlns:p14="http://schemas.microsoft.com/office/powerpoint/2010/main" val="2427240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9400E-7DD6-44B5-ADA2-35A8CD106509}"/>
              </a:ext>
            </a:extLst>
          </p:cNvPr>
          <p:cNvSpPr>
            <a:spLocks noGrp="1"/>
          </p:cNvSpPr>
          <p:nvPr>
            <p:ph type="title"/>
          </p:nvPr>
        </p:nvSpPr>
        <p:spPr/>
        <p:txBody>
          <a:bodyPr/>
          <a:lstStyle/>
          <a:p>
            <a:r>
              <a:rPr lang="en-US" dirty="0" err="1"/>
              <a:t>Bilali</a:t>
            </a:r>
            <a:r>
              <a:rPr lang="en-US" dirty="0"/>
              <a:t>, 2022</a:t>
            </a:r>
          </a:p>
        </p:txBody>
      </p:sp>
      <p:sp>
        <p:nvSpPr>
          <p:cNvPr id="3" name="Content Placeholder 2">
            <a:extLst>
              <a:ext uri="{FF2B5EF4-FFF2-40B4-BE49-F238E27FC236}">
                <a16:creationId xmlns:a16="http://schemas.microsoft.com/office/drawing/2014/main" id="{039621C2-64BB-461D-BD81-EC387710DBD2}"/>
              </a:ext>
            </a:extLst>
          </p:cNvPr>
          <p:cNvSpPr>
            <a:spLocks noGrp="1"/>
          </p:cNvSpPr>
          <p:nvPr>
            <p:ph idx="1"/>
          </p:nvPr>
        </p:nvSpPr>
        <p:spPr/>
        <p:txBody>
          <a:bodyPr/>
          <a:lstStyle/>
          <a:p>
            <a:r>
              <a:rPr lang="en-US" dirty="0"/>
              <a:t>What is the take home message of this article? </a:t>
            </a:r>
          </a:p>
          <a:p>
            <a:r>
              <a:rPr lang="en-US" dirty="0"/>
              <a:t>What did </a:t>
            </a:r>
            <a:r>
              <a:rPr lang="en-US" dirty="0" err="1"/>
              <a:t>Bilali</a:t>
            </a:r>
            <a:r>
              <a:rPr lang="en-US" dirty="0"/>
              <a:t> do? </a:t>
            </a:r>
          </a:p>
          <a:p>
            <a:r>
              <a:rPr lang="en-US" dirty="0"/>
              <a:t>How it is similar and different from other research we’ve talked about this semester?</a:t>
            </a:r>
          </a:p>
          <a:p>
            <a:r>
              <a:rPr lang="en-US" dirty="0"/>
              <a:t>Why are narrative interventions useful?  </a:t>
            </a:r>
          </a:p>
          <a:p>
            <a:r>
              <a:rPr lang="en-US" dirty="0"/>
              <a:t>Would the effects be different in a less controlled environment? </a:t>
            </a:r>
          </a:p>
          <a:p>
            <a:r>
              <a:rPr lang="en-US" dirty="0"/>
              <a:t>To what extent were the effects likely due to listening to the show vs. the discussions about it? </a:t>
            </a:r>
          </a:p>
          <a:p>
            <a:r>
              <a:rPr lang="en-US" dirty="0"/>
              <a:t>What other problems could be addressed through narrative approaches? Are there any concerns or caveats? </a:t>
            </a:r>
          </a:p>
        </p:txBody>
      </p:sp>
    </p:spTree>
    <p:extLst>
      <p:ext uri="{BB962C8B-B14F-4D97-AF65-F5344CB8AC3E}">
        <p14:creationId xmlns:p14="http://schemas.microsoft.com/office/powerpoint/2010/main" val="1142752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56A06-6626-4C70-8002-20CC2E5F0817}"/>
              </a:ext>
            </a:extLst>
          </p:cNvPr>
          <p:cNvSpPr>
            <a:spLocks noGrp="1"/>
          </p:cNvSpPr>
          <p:nvPr>
            <p:ph type="title"/>
          </p:nvPr>
        </p:nvSpPr>
        <p:spPr/>
        <p:txBody>
          <a:bodyPr/>
          <a:lstStyle/>
          <a:p>
            <a:r>
              <a:rPr lang="en-US" dirty="0" err="1"/>
              <a:t>Bilali</a:t>
            </a:r>
            <a:r>
              <a:rPr lang="en-US" dirty="0"/>
              <a:t>, 2022 results</a:t>
            </a:r>
          </a:p>
        </p:txBody>
      </p:sp>
      <p:sp>
        <p:nvSpPr>
          <p:cNvPr id="3" name="Content Placeholder 2">
            <a:extLst>
              <a:ext uri="{FF2B5EF4-FFF2-40B4-BE49-F238E27FC236}">
                <a16:creationId xmlns:a16="http://schemas.microsoft.com/office/drawing/2014/main" id="{E9B92589-6C13-4A40-BAA5-7CFDDDAEFABD}"/>
              </a:ext>
            </a:extLst>
          </p:cNvPr>
          <p:cNvSpPr>
            <a:spLocks noGrp="1"/>
          </p:cNvSpPr>
          <p:nvPr>
            <p:ph idx="1"/>
          </p:nvPr>
        </p:nvSpPr>
        <p:spPr/>
        <p:txBody>
          <a:bodyPr/>
          <a:lstStyle/>
          <a:p>
            <a:r>
              <a:rPr lang="en-US" dirty="0"/>
              <a:t>What is the intent-to-treat approach, and was that the best to use here?</a:t>
            </a:r>
          </a:p>
          <a:p>
            <a:r>
              <a:rPr lang="en-US" dirty="0"/>
              <a:t>What about the use of imputed vs. </a:t>
            </a:r>
            <a:r>
              <a:rPr lang="en-US" dirty="0" err="1"/>
              <a:t>nonimputed</a:t>
            </a:r>
            <a:r>
              <a:rPr lang="en-US" dirty="0"/>
              <a:t> data? </a:t>
            </a:r>
          </a:p>
          <a:p>
            <a:r>
              <a:rPr lang="en-US" dirty="0"/>
              <a:t>Were the covariates appropriate? </a:t>
            </a:r>
          </a:p>
          <a:p>
            <a:r>
              <a:rPr lang="en-US" dirty="0"/>
              <a:t>What does Table 3 show?  </a:t>
            </a:r>
          </a:p>
          <a:p>
            <a:pPr lvl="1"/>
            <a:r>
              <a:rPr lang="en-US" dirty="0"/>
              <a:t>Control means</a:t>
            </a:r>
          </a:p>
          <a:p>
            <a:pPr lvl="1"/>
            <a:r>
              <a:rPr lang="en-US" dirty="0"/>
              <a:t>Model 1 vs. 2</a:t>
            </a:r>
          </a:p>
          <a:p>
            <a:pPr lvl="1"/>
            <a:r>
              <a:rPr lang="en-US" dirty="0"/>
              <a:t>B’s and </a:t>
            </a:r>
            <a:r>
              <a:rPr lang="en-US" dirty="0" err="1"/>
              <a:t>p.s</a:t>
            </a:r>
            <a:endParaRPr lang="en-US" dirty="0"/>
          </a:p>
          <a:p>
            <a:endParaRPr lang="en-US" dirty="0"/>
          </a:p>
        </p:txBody>
      </p:sp>
    </p:spTree>
    <p:extLst>
      <p:ext uri="{BB962C8B-B14F-4D97-AF65-F5344CB8AC3E}">
        <p14:creationId xmlns:p14="http://schemas.microsoft.com/office/powerpoint/2010/main" val="177570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FCFA1-13DE-483B-A8F0-478560FE0A09}"/>
              </a:ext>
            </a:extLst>
          </p:cNvPr>
          <p:cNvSpPr>
            <a:spLocks noGrp="1"/>
          </p:cNvSpPr>
          <p:nvPr>
            <p:ph type="title"/>
          </p:nvPr>
        </p:nvSpPr>
        <p:spPr/>
        <p:txBody>
          <a:bodyPr/>
          <a:lstStyle/>
          <a:p>
            <a:r>
              <a:rPr lang="en-US" dirty="0"/>
              <a:t>Other examples </a:t>
            </a:r>
          </a:p>
        </p:txBody>
      </p:sp>
      <p:sp>
        <p:nvSpPr>
          <p:cNvPr id="3" name="Content Placeholder 2">
            <a:extLst>
              <a:ext uri="{FF2B5EF4-FFF2-40B4-BE49-F238E27FC236}">
                <a16:creationId xmlns:a16="http://schemas.microsoft.com/office/drawing/2014/main" id="{124F00D0-9DB2-4F5C-8029-472EFAE4912E}"/>
              </a:ext>
            </a:extLst>
          </p:cNvPr>
          <p:cNvSpPr>
            <a:spLocks noGrp="1"/>
          </p:cNvSpPr>
          <p:nvPr>
            <p:ph idx="1"/>
          </p:nvPr>
        </p:nvSpPr>
        <p:spPr/>
        <p:txBody>
          <a:bodyPr>
            <a:normAutofit fontScale="92500" lnSpcReduction="10000"/>
          </a:bodyPr>
          <a:lstStyle/>
          <a:p>
            <a:r>
              <a:rPr lang="en-US" dirty="0"/>
              <a:t>US radio programming on people in Mali, Chad, and Niger--+ behaviors, but no effect on attitudes (Aldrich, 2012)</a:t>
            </a:r>
          </a:p>
          <a:p>
            <a:r>
              <a:rPr lang="en-US" dirty="0"/>
              <a:t>DRC radio drama---mixed effects—felt closer to other side but also less belief that contact will help (</a:t>
            </a:r>
            <a:r>
              <a:rPr lang="en-US" dirty="0" err="1"/>
              <a:t>Bilali</a:t>
            </a:r>
            <a:r>
              <a:rPr lang="en-US" dirty="0"/>
              <a:t> &amp; </a:t>
            </a:r>
            <a:r>
              <a:rPr lang="en-US" dirty="0" err="1"/>
              <a:t>Vollhardt</a:t>
            </a:r>
            <a:r>
              <a:rPr lang="en-US" dirty="0"/>
              <a:t>, 2015)</a:t>
            </a:r>
          </a:p>
          <a:p>
            <a:r>
              <a:rPr lang="en-US" dirty="0"/>
              <a:t>Video dramas in Uganda led to more willingness to report and violence toward women and less of it in the communities (Cooper et al., 2020)</a:t>
            </a:r>
          </a:p>
          <a:p>
            <a:r>
              <a:rPr lang="en-US" dirty="0"/>
              <a:t>Rwanda radio soap opera for 12 months changed perceived norms of open expression and local responsibility changed, attitudes not so much (</a:t>
            </a:r>
            <a:r>
              <a:rPr lang="en-US" dirty="0" err="1"/>
              <a:t>Paluck</a:t>
            </a:r>
            <a:r>
              <a:rPr lang="en-US" dirty="0"/>
              <a:t>, 2009)</a:t>
            </a:r>
          </a:p>
          <a:p>
            <a:r>
              <a:rPr lang="en-US" dirty="0"/>
              <a:t>Royal Pains and more supportive attitudes toward transgender individuals and policies (</a:t>
            </a:r>
            <a:r>
              <a:rPr lang="en-US" dirty="0" err="1"/>
              <a:t>Gillig</a:t>
            </a:r>
            <a:r>
              <a:rPr lang="en-US" dirty="0"/>
              <a:t> et al., 2018)</a:t>
            </a:r>
          </a:p>
          <a:p>
            <a:r>
              <a:rPr lang="en-US" dirty="0"/>
              <a:t>Watching positive sitcom of Muslim Canadians less prejudiced toward Muslims 4 weeks later (</a:t>
            </a:r>
            <a:r>
              <a:rPr lang="en-US" dirty="0" err="1"/>
              <a:t>Murrar</a:t>
            </a:r>
            <a:r>
              <a:rPr lang="en-US" dirty="0"/>
              <a:t> &amp; </a:t>
            </a:r>
            <a:r>
              <a:rPr lang="en-US" dirty="0" err="1"/>
              <a:t>Brauer</a:t>
            </a:r>
            <a:r>
              <a:rPr lang="en-US" dirty="0"/>
              <a:t>, 2018)</a:t>
            </a:r>
          </a:p>
          <a:p>
            <a:r>
              <a:rPr lang="en-US" dirty="0"/>
              <a:t>Telemundo soap opera scenes positive toward the census affected attitudes of US Latinos (Trujillo &amp; </a:t>
            </a:r>
            <a:r>
              <a:rPr lang="en-US" dirty="0" err="1"/>
              <a:t>Paluck</a:t>
            </a:r>
            <a:r>
              <a:rPr lang="en-US" dirty="0"/>
              <a:t>, 2010)</a:t>
            </a:r>
          </a:p>
          <a:p>
            <a:r>
              <a:rPr lang="en-US" dirty="0"/>
              <a:t>Mexican government educational soap opera in 70s led to millions of illiterate adults going back to school</a:t>
            </a:r>
          </a:p>
        </p:txBody>
      </p:sp>
    </p:spTree>
    <p:extLst>
      <p:ext uri="{BB962C8B-B14F-4D97-AF65-F5344CB8AC3E}">
        <p14:creationId xmlns:p14="http://schemas.microsoft.com/office/powerpoint/2010/main" val="293619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D35F8-799A-4A65-95B8-CE0490CADC1F}"/>
              </a:ext>
            </a:extLst>
          </p:cNvPr>
          <p:cNvSpPr>
            <a:spLocks noGrp="1"/>
          </p:cNvSpPr>
          <p:nvPr>
            <p:ph type="title"/>
          </p:nvPr>
        </p:nvSpPr>
        <p:spPr/>
        <p:txBody>
          <a:bodyPr/>
          <a:lstStyle/>
          <a:p>
            <a:r>
              <a:rPr lang="en-US" dirty="0"/>
              <a:t>Narrative effects</a:t>
            </a:r>
          </a:p>
        </p:txBody>
      </p:sp>
      <p:sp>
        <p:nvSpPr>
          <p:cNvPr id="3" name="Content Placeholder 2">
            <a:extLst>
              <a:ext uri="{FF2B5EF4-FFF2-40B4-BE49-F238E27FC236}">
                <a16:creationId xmlns:a16="http://schemas.microsoft.com/office/drawing/2014/main" id="{DA101C17-FB6A-43A4-9605-F193E8875958}"/>
              </a:ext>
            </a:extLst>
          </p:cNvPr>
          <p:cNvSpPr>
            <a:spLocks noGrp="1"/>
          </p:cNvSpPr>
          <p:nvPr>
            <p:ph idx="1"/>
          </p:nvPr>
        </p:nvSpPr>
        <p:spPr/>
        <p:txBody>
          <a:bodyPr>
            <a:normAutofit/>
          </a:bodyPr>
          <a:lstStyle/>
          <a:p>
            <a:r>
              <a:rPr lang="en-US" dirty="0"/>
              <a:t>How do official narratives (e.g., from government, from schools) affect norms and/or attitudes?</a:t>
            </a:r>
          </a:p>
          <a:p>
            <a:r>
              <a:rPr lang="en-US" dirty="0"/>
              <a:t>Are there other examples of narrative effects you can think of? </a:t>
            </a:r>
          </a:p>
          <a:p>
            <a:r>
              <a:rPr lang="en-US" dirty="0"/>
              <a:t>Why do narratives seem to have more effect on norms than attitudes? Does that matter? </a:t>
            </a:r>
          </a:p>
          <a:p>
            <a:r>
              <a:rPr lang="en-US" dirty="0"/>
              <a:t>How do narratives have an effect? </a:t>
            </a:r>
          </a:p>
          <a:p>
            <a:endParaRPr lang="en-US" dirty="0"/>
          </a:p>
        </p:txBody>
      </p:sp>
    </p:spTree>
    <p:extLst>
      <p:ext uri="{BB962C8B-B14F-4D97-AF65-F5344CB8AC3E}">
        <p14:creationId xmlns:p14="http://schemas.microsoft.com/office/powerpoint/2010/main" val="3716545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173AC-6D6C-46B8-A71E-D552D863C4EA}"/>
              </a:ext>
            </a:extLst>
          </p:cNvPr>
          <p:cNvSpPr>
            <a:spLocks noGrp="1"/>
          </p:cNvSpPr>
          <p:nvPr>
            <p:ph type="title"/>
          </p:nvPr>
        </p:nvSpPr>
        <p:spPr/>
        <p:txBody>
          <a:bodyPr/>
          <a:lstStyle/>
          <a:p>
            <a:r>
              <a:rPr lang="en-US" dirty="0" err="1"/>
              <a:t>Murrar</a:t>
            </a:r>
            <a:r>
              <a:rPr lang="en-US" dirty="0"/>
              <a:t> &amp; </a:t>
            </a:r>
            <a:r>
              <a:rPr lang="en-US" dirty="0" err="1"/>
              <a:t>Brauer</a:t>
            </a:r>
            <a:r>
              <a:rPr lang="en-US" dirty="0"/>
              <a:t>, 2019</a:t>
            </a:r>
          </a:p>
        </p:txBody>
      </p:sp>
      <p:pic>
        <p:nvPicPr>
          <p:cNvPr id="4" name="Content Placeholder 3">
            <a:extLst>
              <a:ext uri="{FF2B5EF4-FFF2-40B4-BE49-F238E27FC236}">
                <a16:creationId xmlns:a16="http://schemas.microsoft.com/office/drawing/2014/main" id="{66F5179C-BEA6-4E6E-A141-27AF62C2BFA2}"/>
              </a:ext>
            </a:extLst>
          </p:cNvPr>
          <p:cNvPicPr>
            <a:picLocks noGrp="1" noChangeAspect="1"/>
          </p:cNvPicPr>
          <p:nvPr>
            <p:ph idx="1"/>
          </p:nvPr>
        </p:nvPicPr>
        <p:blipFill>
          <a:blip r:embed="rId3"/>
          <a:stretch>
            <a:fillRect/>
          </a:stretch>
        </p:blipFill>
        <p:spPr>
          <a:xfrm>
            <a:off x="3111081" y="2181225"/>
            <a:ext cx="5969838" cy="3678238"/>
          </a:xfrm>
          <a:prstGeom prst="rect">
            <a:avLst/>
          </a:prstGeom>
        </p:spPr>
      </p:pic>
    </p:spTree>
    <p:extLst>
      <p:ext uri="{BB962C8B-B14F-4D97-AF65-F5344CB8AC3E}">
        <p14:creationId xmlns:p14="http://schemas.microsoft.com/office/powerpoint/2010/main" val="9417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BDF33-43F5-4CF8-8714-D43ED7E895D6}"/>
              </a:ext>
            </a:extLst>
          </p:cNvPr>
          <p:cNvSpPr>
            <a:spLocks noGrp="1"/>
          </p:cNvSpPr>
          <p:nvPr>
            <p:ph type="title"/>
          </p:nvPr>
        </p:nvSpPr>
        <p:spPr/>
        <p:txBody>
          <a:bodyPr/>
          <a:lstStyle/>
          <a:p>
            <a:r>
              <a:rPr lang="en-US" dirty="0"/>
              <a:t>Using norms to change behaviors</a:t>
            </a:r>
          </a:p>
        </p:txBody>
      </p:sp>
      <p:sp>
        <p:nvSpPr>
          <p:cNvPr id="3" name="Content Placeholder 2">
            <a:extLst>
              <a:ext uri="{FF2B5EF4-FFF2-40B4-BE49-F238E27FC236}">
                <a16:creationId xmlns:a16="http://schemas.microsoft.com/office/drawing/2014/main" id="{2298CDF7-C4D1-474F-A94F-8E90E8878C62}"/>
              </a:ext>
            </a:extLst>
          </p:cNvPr>
          <p:cNvSpPr>
            <a:spLocks noGrp="1"/>
          </p:cNvSpPr>
          <p:nvPr>
            <p:ph idx="1"/>
          </p:nvPr>
        </p:nvSpPr>
        <p:spPr/>
        <p:txBody>
          <a:bodyPr/>
          <a:lstStyle/>
          <a:p>
            <a:r>
              <a:rPr lang="en-US" dirty="0"/>
              <a:t>Narratives</a:t>
            </a:r>
          </a:p>
          <a:p>
            <a:r>
              <a:rPr lang="en-US" dirty="0"/>
              <a:t>Making people aware of others’ attitudes </a:t>
            </a:r>
          </a:p>
          <a:p>
            <a:r>
              <a:rPr lang="en-US" dirty="0"/>
              <a:t>Governmental changes</a:t>
            </a:r>
          </a:p>
        </p:txBody>
      </p:sp>
      <p:sp>
        <p:nvSpPr>
          <p:cNvPr id="4" name="Content Placeholder 2">
            <a:extLst>
              <a:ext uri="{FF2B5EF4-FFF2-40B4-BE49-F238E27FC236}">
                <a16:creationId xmlns:a16="http://schemas.microsoft.com/office/drawing/2014/main" id="{191FD2B9-C908-4F9A-B161-900AC2034F27}"/>
              </a:ext>
            </a:extLst>
          </p:cNvPr>
          <p:cNvSpPr txBox="1">
            <a:spLocks/>
          </p:cNvSpPr>
          <p:nvPr/>
        </p:nvSpPr>
        <p:spPr>
          <a:xfrm>
            <a:off x="6425733" y="2275746"/>
            <a:ext cx="4169878" cy="3678303"/>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t>Get people to stop using their phones when they drive</a:t>
            </a:r>
          </a:p>
          <a:p>
            <a:r>
              <a:rPr lang="en-US" dirty="0"/>
              <a:t>Get people to have their children vaccinated for HPV</a:t>
            </a:r>
          </a:p>
          <a:p>
            <a:r>
              <a:rPr lang="en-US" dirty="0"/>
              <a:t>Get people to wear masks</a:t>
            </a:r>
          </a:p>
        </p:txBody>
      </p:sp>
    </p:spTree>
    <p:extLst>
      <p:ext uri="{BB962C8B-B14F-4D97-AF65-F5344CB8AC3E}">
        <p14:creationId xmlns:p14="http://schemas.microsoft.com/office/powerpoint/2010/main" val="4199156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14E7A-C23F-4499-912B-78D4EFFD87F7}"/>
              </a:ext>
            </a:extLst>
          </p:cNvPr>
          <p:cNvSpPr>
            <a:spLocks noGrp="1"/>
          </p:cNvSpPr>
          <p:nvPr>
            <p:ph type="title"/>
          </p:nvPr>
        </p:nvSpPr>
        <p:spPr/>
        <p:txBody>
          <a:bodyPr/>
          <a:lstStyle/>
          <a:p>
            <a:r>
              <a:rPr lang="en-US" dirty="0"/>
              <a:t>Paper notes</a:t>
            </a:r>
          </a:p>
        </p:txBody>
      </p:sp>
      <p:sp>
        <p:nvSpPr>
          <p:cNvPr id="3" name="Content Placeholder 2">
            <a:extLst>
              <a:ext uri="{FF2B5EF4-FFF2-40B4-BE49-F238E27FC236}">
                <a16:creationId xmlns:a16="http://schemas.microsoft.com/office/drawing/2014/main" id="{261347E6-16D7-4E4D-A84C-5FC3CA95F8A2}"/>
              </a:ext>
            </a:extLst>
          </p:cNvPr>
          <p:cNvSpPr>
            <a:spLocks noGrp="1"/>
          </p:cNvSpPr>
          <p:nvPr>
            <p:ph idx="1"/>
          </p:nvPr>
        </p:nvSpPr>
        <p:spPr/>
        <p:txBody>
          <a:bodyPr/>
          <a:lstStyle/>
          <a:p>
            <a:r>
              <a:rPr lang="en-US" dirty="0"/>
              <a:t>“Solve” a societal problem</a:t>
            </a:r>
          </a:p>
          <a:p>
            <a:r>
              <a:rPr lang="en-US" dirty="0"/>
              <a:t>Not a rough draft—10% of grade</a:t>
            </a:r>
          </a:p>
          <a:p>
            <a:r>
              <a:rPr lang="en-US" dirty="0"/>
              <a:t>APA style format (10 pts)—</a:t>
            </a:r>
          </a:p>
          <a:p>
            <a:pPr lvl="1"/>
            <a:r>
              <a:rPr lang="en-US" dirty="0"/>
              <a:t>Professional cover page</a:t>
            </a:r>
          </a:p>
          <a:p>
            <a:pPr lvl="1"/>
            <a:r>
              <a:rPr lang="en-US" dirty="0"/>
              <a:t>Begin page 2 with title</a:t>
            </a:r>
          </a:p>
          <a:p>
            <a:pPr lvl="1"/>
            <a:r>
              <a:rPr lang="en-US" dirty="0"/>
              <a:t>Sections should be given real heading names (not “section 1”)</a:t>
            </a:r>
          </a:p>
          <a:p>
            <a:pPr lvl="1"/>
            <a:r>
              <a:rPr lang="en-US" dirty="0"/>
              <a:t>References must match up and be in APA style 7 and be primary sources</a:t>
            </a:r>
          </a:p>
          <a:p>
            <a:pPr lvl="1"/>
            <a:r>
              <a:rPr lang="en-US" dirty="0"/>
              <a:t>APA style reference section should only contain references cited in the paper you turn in</a:t>
            </a:r>
          </a:p>
          <a:p>
            <a:pPr lvl="1"/>
            <a:r>
              <a:rPr lang="en-US" dirty="0"/>
              <a:t>Headings, margins, etc. should be APA style 7</a:t>
            </a:r>
          </a:p>
        </p:txBody>
      </p:sp>
    </p:spTree>
    <p:extLst>
      <p:ext uri="{BB962C8B-B14F-4D97-AF65-F5344CB8AC3E}">
        <p14:creationId xmlns:p14="http://schemas.microsoft.com/office/powerpoint/2010/main" val="4055517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91C64-ACEA-4040-8A14-9B8A361970FF}"/>
              </a:ext>
            </a:extLst>
          </p:cNvPr>
          <p:cNvSpPr>
            <a:spLocks noGrp="1"/>
          </p:cNvSpPr>
          <p:nvPr>
            <p:ph type="title"/>
          </p:nvPr>
        </p:nvSpPr>
        <p:spPr/>
        <p:txBody>
          <a:bodyPr/>
          <a:lstStyle/>
          <a:p>
            <a:r>
              <a:rPr lang="en-US" dirty="0"/>
              <a:t>First section (20 pts)</a:t>
            </a:r>
          </a:p>
        </p:txBody>
      </p:sp>
      <p:sp>
        <p:nvSpPr>
          <p:cNvPr id="3" name="Content Placeholder 2">
            <a:extLst>
              <a:ext uri="{FF2B5EF4-FFF2-40B4-BE49-F238E27FC236}">
                <a16:creationId xmlns:a16="http://schemas.microsoft.com/office/drawing/2014/main" id="{8B52EF06-050F-4919-8417-8CA112C60319}"/>
              </a:ext>
            </a:extLst>
          </p:cNvPr>
          <p:cNvSpPr>
            <a:spLocks noGrp="1"/>
          </p:cNvSpPr>
          <p:nvPr>
            <p:ph idx="1"/>
          </p:nvPr>
        </p:nvSpPr>
        <p:spPr/>
        <p:txBody>
          <a:bodyPr/>
          <a:lstStyle/>
          <a:p>
            <a:r>
              <a:rPr lang="en-US" dirty="0"/>
              <a:t>Do you have a clearly defined, specific problem?</a:t>
            </a:r>
          </a:p>
          <a:p>
            <a:r>
              <a:rPr lang="en-US" dirty="0"/>
              <a:t>Do you provide evidence for how common it is? </a:t>
            </a:r>
          </a:p>
          <a:p>
            <a:r>
              <a:rPr lang="en-US" dirty="0"/>
              <a:t>Do you provide evidence that it is a problem (e.g., linked to negative outcomes)? </a:t>
            </a:r>
          </a:p>
          <a:p>
            <a:r>
              <a:rPr lang="en-US" dirty="0"/>
              <a:t>Do you clearly set up the paper and its organization? </a:t>
            </a:r>
          </a:p>
          <a:p>
            <a:r>
              <a:rPr lang="en-US" dirty="0"/>
              <a:t>Should have several references and be around 2 pages</a:t>
            </a:r>
          </a:p>
          <a:p>
            <a:endParaRPr lang="en-US" dirty="0"/>
          </a:p>
        </p:txBody>
      </p:sp>
    </p:spTree>
    <p:extLst>
      <p:ext uri="{BB962C8B-B14F-4D97-AF65-F5344CB8AC3E}">
        <p14:creationId xmlns:p14="http://schemas.microsoft.com/office/powerpoint/2010/main" val="2226666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AFC18-5E1D-411E-BBE1-45E90DEB175F}"/>
              </a:ext>
            </a:extLst>
          </p:cNvPr>
          <p:cNvSpPr>
            <a:spLocks noGrp="1"/>
          </p:cNvSpPr>
          <p:nvPr>
            <p:ph type="title"/>
          </p:nvPr>
        </p:nvSpPr>
        <p:spPr/>
        <p:txBody>
          <a:bodyPr/>
          <a:lstStyle/>
          <a:p>
            <a:r>
              <a:rPr lang="en-US" dirty="0"/>
              <a:t>Second section (30 pts)</a:t>
            </a:r>
          </a:p>
        </p:txBody>
      </p:sp>
      <p:sp>
        <p:nvSpPr>
          <p:cNvPr id="3" name="Content Placeholder 2">
            <a:extLst>
              <a:ext uri="{FF2B5EF4-FFF2-40B4-BE49-F238E27FC236}">
                <a16:creationId xmlns:a16="http://schemas.microsoft.com/office/drawing/2014/main" id="{15E38511-036F-475B-9CAB-949E03B3FFC2}"/>
              </a:ext>
            </a:extLst>
          </p:cNvPr>
          <p:cNvSpPr>
            <a:spLocks noGrp="1"/>
          </p:cNvSpPr>
          <p:nvPr>
            <p:ph idx="1"/>
          </p:nvPr>
        </p:nvSpPr>
        <p:spPr/>
        <p:txBody>
          <a:bodyPr/>
          <a:lstStyle/>
          <a:p>
            <a:r>
              <a:rPr lang="en-US" dirty="0"/>
              <a:t>Do you accurately describe at least 2 social psychological theories that relate to the problem (and your approach to solving it)?</a:t>
            </a:r>
          </a:p>
          <a:p>
            <a:r>
              <a:rPr lang="en-US" dirty="0"/>
              <a:t>Do you provide support for these theories?</a:t>
            </a:r>
          </a:p>
          <a:p>
            <a:r>
              <a:rPr lang="en-US" dirty="0"/>
              <a:t>Do you clearly explain how these theories relate to your problem and what they would suggest as a solution? </a:t>
            </a:r>
          </a:p>
          <a:p>
            <a:r>
              <a:rPr lang="en-US" dirty="0"/>
              <a:t>Should have at least a paragraph describing each theory, 1-2 paragraphs on support for the theory, and at least 1 paragraph each linking the theory to your problem</a:t>
            </a:r>
          </a:p>
          <a:p>
            <a:r>
              <a:rPr lang="en-US" dirty="0"/>
              <a:t>Should have several references about be about 3 pages</a:t>
            </a:r>
          </a:p>
        </p:txBody>
      </p:sp>
    </p:spTree>
    <p:extLst>
      <p:ext uri="{BB962C8B-B14F-4D97-AF65-F5344CB8AC3E}">
        <p14:creationId xmlns:p14="http://schemas.microsoft.com/office/powerpoint/2010/main" val="1998395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15418-E512-4D79-B0EE-9C32EE8E0209}"/>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604546E3-56C0-4867-82CD-94FA06EA8454}"/>
              </a:ext>
            </a:extLst>
          </p:cNvPr>
          <p:cNvSpPr>
            <a:spLocks noGrp="1"/>
          </p:cNvSpPr>
          <p:nvPr>
            <p:ph idx="1"/>
          </p:nvPr>
        </p:nvSpPr>
        <p:spPr/>
        <p:txBody>
          <a:bodyPr/>
          <a:lstStyle/>
          <a:p>
            <a:r>
              <a:rPr lang="en-US" dirty="0"/>
              <a:t>What was similar about the approaches you read about today?</a:t>
            </a:r>
          </a:p>
          <a:p>
            <a:r>
              <a:rPr lang="en-US" dirty="0"/>
              <a:t>What was different? </a:t>
            </a:r>
          </a:p>
          <a:p>
            <a:r>
              <a:rPr lang="en-US" dirty="0"/>
              <a:t>What is (and isn’t) a norm? </a:t>
            </a:r>
          </a:p>
        </p:txBody>
      </p:sp>
    </p:spTree>
    <p:extLst>
      <p:ext uri="{BB962C8B-B14F-4D97-AF65-F5344CB8AC3E}">
        <p14:creationId xmlns:p14="http://schemas.microsoft.com/office/powerpoint/2010/main" val="744144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A4B7-919F-44FE-B536-B767EFF1DEE0}"/>
              </a:ext>
            </a:extLst>
          </p:cNvPr>
          <p:cNvSpPr>
            <a:spLocks noGrp="1"/>
          </p:cNvSpPr>
          <p:nvPr>
            <p:ph type="title"/>
          </p:nvPr>
        </p:nvSpPr>
        <p:spPr/>
        <p:txBody>
          <a:bodyPr/>
          <a:lstStyle/>
          <a:p>
            <a:r>
              <a:rPr lang="en-US" dirty="0"/>
              <a:t>Third Section (30 pts)</a:t>
            </a:r>
          </a:p>
        </p:txBody>
      </p:sp>
      <p:sp>
        <p:nvSpPr>
          <p:cNvPr id="3" name="Content Placeholder 2">
            <a:extLst>
              <a:ext uri="{FF2B5EF4-FFF2-40B4-BE49-F238E27FC236}">
                <a16:creationId xmlns:a16="http://schemas.microsoft.com/office/drawing/2014/main" id="{CD4A5812-858C-4830-A545-21140FE8056F}"/>
              </a:ext>
            </a:extLst>
          </p:cNvPr>
          <p:cNvSpPr>
            <a:spLocks noGrp="1"/>
          </p:cNvSpPr>
          <p:nvPr>
            <p:ph idx="1"/>
          </p:nvPr>
        </p:nvSpPr>
        <p:spPr/>
        <p:txBody>
          <a:bodyPr/>
          <a:lstStyle/>
          <a:p>
            <a:r>
              <a:rPr lang="en-US" dirty="0"/>
              <a:t>Do you give a balanced and accurate review of other approaches to solving your problem? </a:t>
            </a:r>
          </a:p>
          <a:p>
            <a:r>
              <a:rPr lang="en-US" dirty="0"/>
              <a:t>Do you provide evidence for several approaches?</a:t>
            </a:r>
          </a:p>
          <a:p>
            <a:r>
              <a:rPr lang="en-US" dirty="0"/>
              <a:t>Do you provide a critical review of this evidence, culminating with a clear description of what does and does not seem to help? </a:t>
            </a:r>
          </a:p>
          <a:p>
            <a:r>
              <a:rPr lang="en-US" dirty="0"/>
              <a:t>Should contain many references and be around 3 pages (more if you’re not concise)</a:t>
            </a:r>
          </a:p>
          <a:p>
            <a:r>
              <a:rPr lang="en-US" dirty="0"/>
              <a:t>Sub headings should be used within this section </a:t>
            </a:r>
          </a:p>
        </p:txBody>
      </p:sp>
    </p:spTree>
    <p:extLst>
      <p:ext uri="{BB962C8B-B14F-4D97-AF65-F5344CB8AC3E}">
        <p14:creationId xmlns:p14="http://schemas.microsoft.com/office/powerpoint/2010/main" val="863186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1BEBD-16A2-438D-B7E4-61FFDA63F971}"/>
              </a:ext>
            </a:extLst>
          </p:cNvPr>
          <p:cNvSpPr>
            <a:spLocks noGrp="1"/>
          </p:cNvSpPr>
          <p:nvPr>
            <p:ph type="title"/>
          </p:nvPr>
        </p:nvSpPr>
        <p:spPr/>
        <p:txBody>
          <a:bodyPr/>
          <a:lstStyle/>
          <a:p>
            <a:r>
              <a:rPr lang="en-US" dirty="0"/>
              <a:t>Composition/Grammar (10 pts)</a:t>
            </a:r>
          </a:p>
        </p:txBody>
      </p:sp>
      <p:sp>
        <p:nvSpPr>
          <p:cNvPr id="3" name="Content Placeholder 2">
            <a:extLst>
              <a:ext uri="{FF2B5EF4-FFF2-40B4-BE49-F238E27FC236}">
                <a16:creationId xmlns:a16="http://schemas.microsoft.com/office/drawing/2014/main" id="{6DAF7141-4554-4DB3-BD6E-8B86F7F56F98}"/>
              </a:ext>
            </a:extLst>
          </p:cNvPr>
          <p:cNvSpPr>
            <a:spLocks noGrp="1"/>
          </p:cNvSpPr>
          <p:nvPr>
            <p:ph idx="1"/>
          </p:nvPr>
        </p:nvSpPr>
        <p:spPr/>
        <p:txBody>
          <a:bodyPr/>
          <a:lstStyle/>
          <a:p>
            <a:r>
              <a:rPr lang="en-US" dirty="0"/>
              <a:t>Is research reviewed accurately, cited correctly, and presented with the right amount of detail (e.g., avoid lots of detail on most studies, focus on relevant findings and elements of the method)?</a:t>
            </a:r>
          </a:p>
          <a:p>
            <a:r>
              <a:rPr lang="en-US" dirty="0"/>
              <a:t>Is the writing grammatically correct, clear, and easy to follow? </a:t>
            </a:r>
          </a:p>
          <a:p>
            <a:r>
              <a:rPr lang="en-US" dirty="0"/>
              <a:t>Did you use good scientific writing (concise, precise)?</a:t>
            </a:r>
          </a:p>
          <a:p>
            <a:r>
              <a:rPr lang="en-US" dirty="0"/>
              <a:t>Are there appropriate transitions both within and between paragraphs? </a:t>
            </a:r>
          </a:p>
          <a:p>
            <a:r>
              <a:rPr lang="en-US" dirty="0"/>
              <a:t>Do you use good topic sentences? </a:t>
            </a:r>
          </a:p>
          <a:p>
            <a:r>
              <a:rPr lang="en-US" dirty="0"/>
              <a:t>Is the focus on the findings rather than the researchers? </a:t>
            </a:r>
          </a:p>
          <a:p>
            <a:r>
              <a:rPr lang="en-US" dirty="0"/>
              <a:t>Do you use appropriate headings and subheadings throughout the paper to help with organization? </a:t>
            </a:r>
          </a:p>
          <a:p>
            <a:endParaRPr lang="en-US" dirty="0"/>
          </a:p>
        </p:txBody>
      </p:sp>
    </p:spTree>
    <p:extLst>
      <p:ext uri="{BB962C8B-B14F-4D97-AF65-F5344CB8AC3E}">
        <p14:creationId xmlns:p14="http://schemas.microsoft.com/office/powerpoint/2010/main" val="3000911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545CF-61C0-4933-B6BF-F36ED80713AE}"/>
              </a:ext>
            </a:extLst>
          </p:cNvPr>
          <p:cNvSpPr>
            <a:spLocks noGrp="1"/>
          </p:cNvSpPr>
          <p:nvPr>
            <p:ph type="title"/>
          </p:nvPr>
        </p:nvSpPr>
        <p:spPr/>
        <p:txBody>
          <a:bodyPr/>
          <a:lstStyle/>
          <a:p>
            <a:r>
              <a:rPr lang="en-US" dirty="0"/>
              <a:t>General</a:t>
            </a:r>
          </a:p>
        </p:txBody>
      </p:sp>
      <p:sp>
        <p:nvSpPr>
          <p:cNvPr id="3" name="Content Placeholder 2">
            <a:extLst>
              <a:ext uri="{FF2B5EF4-FFF2-40B4-BE49-F238E27FC236}">
                <a16:creationId xmlns:a16="http://schemas.microsoft.com/office/drawing/2014/main" id="{444FEB5E-F479-48C6-8A38-62BEAD12F791}"/>
              </a:ext>
            </a:extLst>
          </p:cNvPr>
          <p:cNvSpPr>
            <a:spLocks noGrp="1"/>
          </p:cNvSpPr>
          <p:nvPr>
            <p:ph idx="1"/>
          </p:nvPr>
        </p:nvSpPr>
        <p:spPr/>
        <p:txBody>
          <a:bodyPr/>
          <a:lstStyle/>
          <a:p>
            <a:r>
              <a:rPr lang="en-US" dirty="0"/>
              <a:t>Paper should describe a research-based intervention</a:t>
            </a:r>
          </a:p>
          <a:p>
            <a:r>
              <a:rPr lang="en-US" dirty="0"/>
              <a:t>This is not a research proposal</a:t>
            </a:r>
          </a:p>
          <a:p>
            <a:r>
              <a:rPr lang="en-US" dirty="0"/>
              <a:t>Page numbers and number of references are general guides to give you an idea of where the focus should be—they are not absolutes, and a good paper may have fewer or more pages</a:t>
            </a:r>
          </a:p>
        </p:txBody>
      </p:sp>
    </p:spTree>
    <p:extLst>
      <p:ext uri="{BB962C8B-B14F-4D97-AF65-F5344CB8AC3E}">
        <p14:creationId xmlns:p14="http://schemas.microsoft.com/office/powerpoint/2010/main" val="349388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A607D-8078-4638-84DF-2D6E9B6CB625}"/>
              </a:ext>
            </a:extLst>
          </p:cNvPr>
          <p:cNvSpPr>
            <a:spLocks noGrp="1"/>
          </p:cNvSpPr>
          <p:nvPr>
            <p:ph type="title"/>
          </p:nvPr>
        </p:nvSpPr>
        <p:spPr/>
        <p:txBody>
          <a:bodyPr/>
          <a:lstStyle/>
          <a:p>
            <a:r>
              <a:rPr lang="en-US" dirty="0"/>
              <a:t>Other sections (due later)</a:t>
            </a:r>
          </a:p>
        </p:txBody>
      </p:sp>
      <p:sp>
        <p:nvSpPr>
          <p:cNvPr id="3" name="Content Placeholder 2">
            <a:extLst>
              <a:ext uri="{FF2B5EF4-FFF2-40B4-BE49-F238E27FC236}">
                <a16:creationId xmlns:a16="http://schemas.microsoft.com/office/drawing/2014/main" id="{1162EECC-C16D-43F0-B600-33CA493D689D}"/>
              </a:ext>
            </a:extLst>
          </p:cNvPr>
          <p:cNvSpPr>
            <a:spLocks noGrp="1"/>
          </p:cNvSpPr>
          <p:nvPr>
            <p:ph idx="1"/>
          </p:nvPr>
        </p:nvSpPr>
        <p:spPr/>
        <p:txBody>
          <a:bodyPr/>
          <a:lstStyle/>
          <a:p>
            <a:r>
              <a:rPr lang="en-US" dirty="0"/>
              <a:t>Revise first sections based on feedback</a:t>
            </a:r>
          </a:p>
          <a:p>
            <a:r>
              <a:rPr lang="en-US" dirty="0"/>
              <a:t>Summarize previous research approaches and provide a rationale for what you think is the best approach (your approach; 2 pages; not many new references)</a:t>
            </a:r>
          </a:p>
          <a:p>
            <a:r>
              <a:rPr lang="en-US" dirty="0"/>
              <a:t>Describe your approach in sufficient detail that I could follow it (3+ pages; not many new references; maybe reference appendices)</a:t>
            </a:r>
          </a:p>
          <a:p>
            <a:r>
              <a:rPr lang="en-US" dirty="0"/>
              <a:t>Describe how you would know if your approach was effective (what you could look at, what comparisons would be made, etc.) and strengths and limitations of your plan (3 pages, few new references)</a:t>
            </a:r>
          </a:p>
          <a:p>
            <a:r>
              <a:rPr lang="en-US" dirty="0"/>
              <a:t>Give your conclusions</a:t>
            </a:r>
          </a:p>
          <a:p>
            <a:endParaRPr lang="en-US" dirty="0"/>
          </a:p>
        </p:txBody>
      </p:sp>
    </p:spTree>
    <p:extLst>
      <p:ext uri="{BB962C8B-B14F-4D97-AF65-F5344CB8AC3E}">
        <p14:creationId xmlns:p14="http://schemas.microsoft.com/office/powerpoint/2010/main" val="2508338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1B7E-F8A8-479D-B764-ABBAAA727A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B6A29A-45A4-485F-9741-3AD0849AD804}"/>
              </a:ext>
            </a:extLst>
          </p:cNvPr>
          <p:cNvSpPr>
            <a:spLocks noGrp="1"/>
          </p:cNvSpPr>
          <p:nvPr>
            <p:ph idx="1"/>
          </p:nvPr>
        </p:nvSpPr>
        <p:spPr/>
        <p:txBody>
          <a:bodyPr/>
          <a:lstStyle/>
          <a:p>
            <a:r>
              <a:rPr lang="en-US" dirty="0"/>
              <a:t>Next week: Start </a:t>
            </a:r>
            <a:r>
              <a:rPr lang="en-US" i="1" dirty="0"/>
              <a:t>The End of Bias</a:t>
            </a:r>
            <a:endParaRPr lang="en-US" dirty="0"/>
          </a:p>
        </p:txBody>
      </p:sp>
    </p:spTree>
    <p:extLst>
      <p:ext uri="{BB962C8B-B14F-4D97-AF65-F5344CB8AC3E}">
        <p14:creationId xmlns:p14="http://schemas.microsoft.com/office/powerpoint/2010/main" val="3082344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of norms</a:t>
            </a:r>
          </a:p>
        </p:txBody>
      </p:sp>
      <p:sp>
        <p:nvSpPr>
          <p:cNvPr id="3" name="Content Placeholder 2"/>
          <p:cNvSpPr>
            <a:spLocks noGrp="1"/>
          </p:cNvSpPr>
          <p:nvPr>
            <p:ph idx="1"/>
          </p:nvPr>
        </p:nvSpPr>
        <p:spPr/>
        <p:txBody>
          <a:bodyPr/>
          <a:lstStyle/>
          <a:p>
            <a:r>
              <a:rPr lang="en-US" dirty="0"/>
              <a:t>Where do social norms come from? </a:t>
            </a:r>
          </a:p>
          <a:p>
            <a:pPr lvl="1"/>
            <a:r>
              <a:rPr lang="en-US" dirty="0"/>
              <a:t>Bottom up approaches (</a:t>
            </a:r>
            <a:r>
              <a:rPr lang="en-US" dirty="0" err="1"/>
              <a:t>Sherif</a:t>
            </a:r>
            <a:r>
              <a:rPr lang="en-US" dirty="0"/>
              <a:t>, Berger, </a:t>
            </a:r>
            <a:r>
              <a:rPr lang="en-US" dirty="0" err="1"/>
              <a:t>Latané</a:t>
            </a:r>
            <a:r>
              <a:rPr lang="en-US" dirty="0"/>
              <a:t>)</a:t>
            </a:r>
          </a:p>
          <a:p>
            <a:pPr lvl="1"/>
            <a:r>
              <a:rPr lang="en-US" dirty="0"/>
              <a:t>Ecological approaches (Schaller, Oishi, Gelfand)</a:t>
            </a:r>
          </a:p>
          <a:p>
            <a:r>
              <a:rPr lang="en-US" dirty="0"/>
              <a:t>How do norms help and hurt us? </a:t>
            </a:r>
          </a:p>
          <a:p>
            <a:r>
              <a:rPr lang="en-US" dirty="0"/>
              <a:t>How do they change over time? </a:t>
            </a:r>
          </a:p>
          <a:p>
            <a:pPr lvl="1"/>
            <a:endParaRPr lang="en-US" dirty="0"/>
          </a:p>
          <a:p>
            <a:pPr lvl="1"/>
            <a:endParaRPr lang="en-US" dirty="0"/>
          </a:p>
          <a:p>
            <a:pPr lvl="1"/>
            <a:endParaRPr lang="en-US" dirty="0"/>
          </a:p>
          <a:p>
            <a:pPr lvl="1"/>
            <a:endParaRPr lang="en-US" dirty="0"/>
          </a:p>
        </p:txBody>
      </p:sp>
      <p:sp>
        <p:nvSpPr>
          <p:cNvPr id="4" name="TextBox 3">
            <a:extLst>
              <a:ext uri="{FF2B5EF4-FFF2-40B4-BE49-F238E27FC236}">
                <a16:creationId xmlns:a16="http://schemas.microsoft.com/office/drawing/2014/main" id="{91333CC8-D8F1-465A-8F57-A9CC8B1CD705}"/>
              </a:ext>
            </a:extLst>
          </p:cNvPr>
          <p:cNvSpPr txBox="1"/>
          <p:nvPr/>
        </p:nvSpPr>
        <p:spPr>
          <a:xfrm>
            <a:off x="6095999" y="3856196"/>
            <a:ext cx="5314729" cy="1477328"/>
          </a:xfrm>
          <a:prstGeom prst="rect">
            <a:avLst/>
          </a:prstGeom>
          <a:noFill/>
        </p:spPr>
        <p:txBody>
          <a:bodyPr wrap="square" rtlCol="0">
            <a:spAutoFit/>
          </a:bodyPr>
          <a:lstStyle/>
          <a:p>
            <a:r>
              <a:rPr lang="en-US" dirty="0" err="1"/>
              <a:t>Vandello</a:t>
            </a:r>
            <a:r>
              <a:rPr lang="en-US" dirty="0"/>
              <a:t> &amp; Cohen 4 stage model:</a:t>
            </a:r>
          </a:p>
          <a:p>
            <a:r>
              <a:rPr lang="en-US" dirty="0"/>
              <a:t>Adapt to environment</a:t>
            </a:r>
          </a:p>
          <a:p>
            <a:r>
              <a:rPr lang="en-US" dirty="0"/>
              <a:t>Norms develop to support behaviors</a:t>
            </a:r>
          </a:p>
          <a:p>
            <a:r>
              <a:rPr lang="en-US" dirty="0"/>
              <a:t>Behaviors become internalized, lose adaptive value</a:t>
            </a:r>
          </a:p>
          <a:p>
            <a:r>
              <a:rPr lang="en-US" dirty="0"/>
              <a:t>Compliance persists—cultural lag</a:t>
            </a:r>
          </a:p>
        </p:txBody>
      </p:sp>
    </p:spTree>
    <p:extLst>
      <p:ext uri="{BB962C8B-B14F-4D97-AF65-F5344CB8AC3E}">
        <p14:creationId xmlns:p14="http://schemas.microsoft.com/office/powerpoint/2010/main" val="334282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Social norms and influence</a:t>
            </a:r>
            <a:br>
              <a:rPr lang="en-US" dirty="0"/>
            </a:br>
            <a:endParaRPr lang="en-US" dirty="0"/>
          </a:p>
        </p:txBody>
      </p:sp>
      <p:sp>
        <p:nvSpPr>
          <p:cNvPr id="3" name="Content Placeholder 2"/>
          <p:cNvSpPr>
            <a:spLocks noGrp="1"/>
          </p:cNvSpPr>
          <p:nvPr>
            <p:ph idx="1"/>
          </p:nvPr>
        </p:nvSpPr>
        <p:spPr>
          <a:xfrm>
            <a:off x="581192" y="1275996"/>
            <a:ext cx="8183880" cy="4879848"/>
          </a:xfrm>
        </p:spPr>
        <p:txBody>
          <a:bodyPr>
            <a:normAutofit/>
          </a:bodyPr>
          <a:lstStyle/>
          <a:p>
            <a:r>
              <a:rPr lang="en-US" dirty="0"/>
              <a:t>Focus theory of normative conduct (Cialdini et al., 1991)</a:t>
            </a:r>
          </a:p>
          <a:p>
            <a:pPr lvl="1"/>
            <a:r>
              <a:rPr lang="en-US" dirty="0"/>
              <a:t>Injunctive vs. descriptive norms</a:t>
            </a:r>
          </a:p>
          <a:p>
            <a:pPr lvl="1"/>
            <a:r>
              <a:rPr lang="en-US" dirty="0"/>
              <a:t>Attention/salience</a:t>
            </a:r>
          </a:p>
          <a:p>
            <a:pPr lvl="1"/>
            <a:r>
              <a:rPr lang="en-US" dirty="0"/>
              <a:t>Social identities</a:t>
            </a:r>
          </a:p>
          <a:p>
            <a:r>
              <a:rPr lang="en-US" dirty="0"/>
              <a:t>Social marketing campaigns</a:t>
            </a:r>
          </a:p>
          <a:p>
            <a:r>
              <a:rPr lang="en-US" dirty="0"/>
              <a:t>When is the descriptive norm not useful? </a:t>
            </a:r>
          </a:p>
          <a:p>
            <a:pPr lvl="1">
              <a:buNone/>
            </a:pPr>
            <a:endParaRPr lang="en-US" dirty="0"/>
          </a:p>
          <a:p>
            <a:endParaRPr lang="en-US" dirty="0"/>
          </a:p>
        </p:txBody>
      </p:sp>
      <p:pic>
        <p:nvPicPr>
          <p:cNvPr id="4" name="Picture 3">
            <a:extLst>
              <a:ext uri="{FF2B5EF4-FFF2-40B4-BE49-F238E27FC236}">
                <a16:creationId xmlns:a16="http://schemas.microsoft.com/office/drawing/2014/main" id="{11C1B9FF-822D-4CCD-B8A7-82E78B6E3EE9}"/>
              </a:ext>
            </a:extLst>
          </p:cNvPr>
          <p:cNvPicPr>
            <a:picLocks noChangeAspect="1"/>
          </p:cNvPicPr>
          <p:nvPr/>
        </p:nvPicPr>
        <p:blipFill>
          <a:blip r:embed="rId3"/>
          <a:stretch>
            <a:fillRect/>
          </a:stretch>
        </p:blipFill>
        <p:spPr>
          <a:xfrm>
            <a:off x="6212372" y="2376487"/>
            <a:ext cx="6134100" cy="39338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A577-4D3D-4BBF-8A88-08F7D05E228D}"/>
              </a:ext>
            </a:extLst>
          </p:cNvPr>
          <p:cNvSpPr>
            <a:spLocks noGrp="1"/>
          </p:cNvSpPr>
          <p:nvPr>
            <p:ph type="title"/>
          </p:nvPr>
        </p:nvSpPr>
        <p:spPr/>
        <p:txBody>
          <a:bodyPr/>
          <a:lstStyle/>
          <a:p>
            <a:r>
              <a:rPr lang="en-US" dirty="0"/>
              <a:t>Goldstein et al., 2008</a:t>
            </a:r>
          </a:p>
        </p:txBody>
      </p:sp>
      <p:sp>
        <p:nvSpPr>
          <p:cNvPr id="3" name="Content Placeholder 2">
            <a:extLst>
              <a:ext uri="{FF2B5EF4-FFF2-40B4-BE49-F238E27FC236}">
                <a16:creationId xmlns:a16="http://schemas.microsoft.com/office/drawing/2014/main" id="{60D39E36-6C82-48FA-8031-C63497FF42C1}"/>
              </a:ext>
            </a:extLst>
          </p:cNvPr>
          <p:cNvSpPr>
            <a:spLocks noGrp="1"/>
          </p:cNvSpPr>
          <p:nvPr>
            <p:ph idx="1"/>
          </p:nvPr>
        </p:nvSpPr>
        <p:spPr/>
        <p:txBody>
          <a:bodyPr/>
          <a:lstStyle/>
          <a:p>
            <a:r>
              <a:rPr lang="en-US" dirty="0"/>
              <a:t>Which do you think would be most effective and why? </a:t>
            </a:r>
          </a:p>
          <a:p>
            <a:pPr lvl="1"/>
            <a:r>
              <a:rPr lang="en-US" dirty="0"/>
              <a:t>Help save the environment</a:t>
            </a:r>
          </a:p>
          <a:p>
            <a:pPr lvl="1"/>
            <a:r>
              <a:rPr lang="en-US" dirty="0"/>
              <a:t>Join your fellow guests in helping to save the environment (75% of guests…)</a:t>
            </a:r>
          </a:p>
          <a:p>
            <a:pPr lvl="1"/>
            <a:r>
              <a:rPr lang="en-US" dirty="0"/>
              <a:t>Join your fellow guests in helping to save the environment (75% of people in this room)</a:t>
            </a:r>
          </a:p>
          <a:p>
            <a:pPr lvl="1"/>
            <a:r>
              <a:rPr lang="en-US" dirty="0"/>
              <a:t>Join your fellow citizens in helping to save the environment</a:t>
            </a:r>
          </a:p>
          <a:p>
            <a:pPr lvl="1"/>
            <a:r>
              <a:rPr lang="en-US" dirty="0"/>
              <a:t>Join the men and women who are helping to save the environment</a:t>
            </a:r>
          </a:p>
          <a:p>
            <a:pPr lvl="1"/>
            <a:endParaRPr lang="en-US" dirty="0"/>
          </a:p>
        </p:txBody>
      </p:sp>
    </p:spTree>
    <p:extLst>
      <p:ext uri="{BB962C8B-B14F-4D97-AF65-F5344CB8AC3E}">
        <p14:creationId xmlns:p14="http://schemas.microsoft.com/office/powerpoint/2010/main" val="2766289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3E433-888D-47ED-8D12-46AA91E61755}"/>
              </a:ext>
            </a:extLst>
          </p:cNvPr>
          <p:cNvSpPr>
            <a:spLocks noGrp="1"/>
          </p:cNvSpPr>
          <p:nvPr>
            <p:ph type="title"/>
          </p:nvPr>
        </p:nvSpPr>
        <p:spPr/>
        <p:txBody>
          <a:bodyPr/>
          <a:lstStyle/>
          <a:p>
            <a:r>
              <a:rPr lang="en-US" dirty="0"/>
              <a:t>Tankard &amp; </a:t>
            </a:r>
            <a:r>
              <a:rPr lang="en-US" dirty="0" err="1"/>
              <a:t>Paluck</a:t>
            </a:r>
            <a:r>
              <a:rPr lang="en-US" dirty="0"/>
              <a:t>, 2017</a:t>
            </a:r>
          </a:p>
        </p:txBody>
      </p:sp>
      <p:sp>
        <p:nvSpPr>
          <p:cNvPr id="3" name="Content Placeholder 2">
            <a:extLst>
              <a:ext uri="{FF2B5EF4-FFF2-40B4-BE49-F238E27FC236}">
                <a16:creationId xmlns:a16="http://schemas.microsoft.com/office/drawing/2014/main" id="{4CE51509-9F02-40D4-A0C7-C6D48A26BA5B}"/>
              </a:ext>
            </a:extLst>
          </p:cNvPr>
          <p:cNvSpPr>
            <a:spLocks noGrp="1"/>
          </p:cNvSpPr>
          <p:nvPr>
            <p:ph idx="1"/>
          </p:nvPr>
        </p:nvSpPr>
        <p:spPr/>
        <p:txBody>
          <a:bodyPr/>
          <a:lstStyle/>
          <a:p>
            <a:r>
              <a:rPr lang="en-US" dirty="0"/>
              <a:t>What is the take home message of this article? </a:t>
            </a:r>
          </a:p>
          <a:p>
            <a:r>
              <a:rPr lang="en-US" dirty="0"/>
              <a:t>What did Tankard and </a:t>
            </a:r>
            <a:r>
              <a:rPr lang="en-US" dirty="0" err="1"/>
              <a:t>Paluck</a:t>
            </a:r>
            <a:r>
              <a:rPr lang="en-US" dirty="0"/>
              <a:t> do? </a:t>
            </a:r>
          </a:p>
          <a:p>
            <a:pPr lvl="1"/>
            <a:r>
              <a:rPr lang="en-US" dirty="0"/>
              <a:t>Study 1 (Figure 1; Means; Moderators)</a:t>
            </a:r>
          </a:p>
          <a:p>
            <a:pPr lvl="1"/>
            <a:r>
              <a:rPr lang="en-US" dirty="0"/>
              <a:t>Study 2 (Figure 2; Means; Moderators) </a:t>
            </a:r>
          </a:p>
          <a:p>
            <a:r>
              <a:rPr lang="en-US" dirty="0"/>
              <a:t>Why might institutions affect beliefs? </a:t>
            </a:r>
          </a:p>
          <a:p>
            <a:r>
              <a:rPr lang="en-US" dirty="0"/>
              <a:t>Are pluralistic ignorance or narratives implicated here? </a:t>
            </a:r>
          </a:p>
          <a:p>
            <a:r>
              <a:rPr lang="en-US" dirty="0"/>
              <a:t>Would you expect similar effects after the Dobbs ruling? Why or why not? </a:t>
            </a:r>
          </a:p>
          <a:p>
            <a:pPr lvl="1"/>
            <a:r>
              <a:rPr lang="en-US" dirty="0">
                <a:hlinkClick r:id="rId3"/>
              </a:rPr>
              <a:t>https://www.pewresearch.org/religion/fact-sheet/public-opinion-on-abortion/</a:t>
            </a:r>
            <a:endParaRPr lang="en-US" dirty="0"/>
          </a:p>
          <a:p>
            <a:pPr lvl="1"/>
            <a:r>
              <a:rPr lang="en-US" dirty="0">
                <a:hlinkClick r:id="rId4"/>
              </a:rPr>
              <a:t>https://news.northeastern.edu/2022/07/27/abortion-support-post-dobbs/</a:t>
            </a:r>
            <a:endParaRPr lang="en-US" dirty="0"/>
          </a:p>
          <a:p>
            <a:pPr lvl="1"/>
            <a:endParaRPr lang="en-US" dirty="0"/>
          </a:p>
        </p:txBody>
      </p:sp>
    </p:spTree>
    <p:extLst>
      <p:ext uri="{BB962C8B-B14F-4D97-AF65-F5344CB8AC3E}">
        <p14:creationId xmlns:p14="http://schemas.microsoft.com/office/powerpoint/2010/main" val="3480840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F8A65-EA42-4C0D-862F-78E1C4E23559}"/>
              </a:ext>
            </a:extLst>
          </p:cNvPr>
          <p:cNvSpPr>
            <a:spLocks noGrp="1"/>
          </p:cNvSpPr>
          <p:nvPr>
            <p:ph type="title"/>
          </p:nvPr>
        </p:nvSpPr>
        <p:spPr/>
        <p:txBody>
          <a:bodyPr/>
          <a:lstStyle/>
          <a:p>
            <a:r>
              <a:rPr lang="en-US" dirty="0" err="1"/>
              <a:t>Bursztyn</a:t>
            </a:r>
            <a:r>
              <a:rPr lang="en-US" dirty="0"/>
              <a:t> et al., 2020</a:t>
            </a:r>
          </a:p>
        </p:txBody>
      </p:sp>
      <p:sp>
        <p:nvSpPr>
          <p:cNvPr id="3" name="Content Placeholder 2">
            <a:extLst>
              <a:ext uri="{FF2B5EF4-FFF2-40B4-BE49-F238E27FC236}">
                <a16:creationId xmlns:a16="http://schemas.microsoft.com/office/drawing/2014/main" id="{947323BE-55B5-4571-B5A1-9BFB2A2F531B}"/>
              </a:ext>
            </a:extLst>
          </p:cNvPr>
          <p:cNvSpPr>
            <a:spLocks noGrp="1"/>
          </p:cNvSpPr>
          <p:nvPr>
            <p:ph idx="1"/>
          </p:nvPr>
        </p:nvSpPr>
        <p:spPr/>
        <p:txBody>
          <a:bodyPr>
            <a:normAutofit/>
          </a:bodyPr>
          <a:lstStyle/>
          <a:p>
            <a:r>
              <a:rPr lang="en-US" dirty="0"/>
              <a:t>What is the take home of this study? </a:t>
            </a:r>
          </a:p>
          <a:p>
            <a:r>
              <a:rPr lang="en-US" dirty="0"/>
              <a:t>What did </a:t>
            </a:r>
            <a:r>
              <a:rPr lang="en-US" dirty="0" err="1"/>
              <a:t>Bursztyn</a:t>
            </a:r>
            <a:r>
              <a:rPr lang="en-US" dirty="0"/>
              <a:t> et al. do? </a:t>
            </a:r>
          </a:p>
          <a:p>
            <a:r>
              <a:rPr lang="en-US" dirty="0"/>
              <a:t>Outcomes:</a:t>
            </a:r>
          </a:p>
          <a:p>
            <a:pPr lvl="1"/>
            <a:r>
              <a:rPr lang="en-US" dirty="0"/>
              <a:t>Perceptions of attitudes (Figure 2)</a:t>
            </a:r>
          </a:p>
          <a:p>
            <a:pPr lvl="1"/>
            <a:r>
              <a:rPr lang="en-US" dirty="0"/>
              <a:t>Job app (Figure 3; Table 2)</a:t>
            </a:r>
          </a:p>
          <a:p>
            <a:pPr lvl="1"/>
            <a:r>
              <a:rPr lang="en-US" dirty="0"/>
              <a:t>Follow ups (Figure 4)</a:t>
            </a:r>
          </a:p>
          <a:p>
            <a:pPr lvl="1"/>
            <a:r>
              <a:rPr lang="en-US" dirty="0"/>
              <a:t>Later impression of others’ opinions</a:t>
            </a:r>
          </a:p>
          <a:p>
            <a:pPr lvl="1"/>
            <a:r>
              <a:rPr lang="en-US" dirty="0"/>
              <a:t>Study 2</a:t>
            </a:r>
          </a:p>
          <a:p>
            <a:pPr lvl="1"/>
            <a:r>
              <a:rPr lang="en-US" dirty="0"/>
              <a:t>Study 3</a:t>
            </a:r>
          </a:p>
        </p:txBody>
      </p:sp>
    </p:spTree>
    <p:extLst>
      <p:ext uri="{BB962C8B-B14F-4D97-AF65-F5344CB8AC3E}">
        <p14:creationId xmlns:p14="http://schemas.microsoft.com/office/powerpoint/2010/main" val="3697442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2B29F-51FE-4FED-883B-45FCFF5B9416}"/>
              </a:ext>
            </a:extLst>
          </p:cNvPr>
          <p:cNvSpPr>
            <a:spLocks noGrp="1"/>
          </p:cNvSpPr>
          <p:nvPr>
            <p:ph type="title"/>
          </p:nvPr>
        </p:nvSpPr>
        <p:spPr/>
        <p:txBody>
          <a:bodyPr/>
          <a:lstStyle/>
          <a:p>
            <a:r>
              <a:rPr lang="en-US" dirty="0"/>
              <a:t>Pluralistic ignorance</a:t>
            </a:r>
          </a:p>
        </p:txBody>
      </p:sp>
      <p:sp>
        <p:nvSpPr>
          <p:cNvPr id="3" name="Content Placeholder 2">
            <a:extLst>
              <a:ext uri="{FF2B5EF4-FFF2-40B4-BE49-F238E27FC236}">
                <a16:creationId xmlns:a16="http://schemas.microsoft.com/office/drawing/2014/main" id="{CAB83C7B-7AA1-4932-858A-D9581EE3F66C}"/>
              </a:ext>
            </a:extLst>
          </p:cNvPr>
          <p:cNvSpPr>
            <a:spLocks noGrp="1"/>
          </p:cNvSpPr>
          <p:nvPr>
            <p:ph idx="1"/>
          </p:nvPr>
        </p:nvSpPr>
        <p:spPr/>
        <p:txBody>
          <a:bodyPr/>
          <a:lstStyle/>
          <a:p>
            <a:r>
              <a:rPr lang="en-US" dirty="0"/>
              <a:t>Why do people misperceive norms? </a:t>
            </a:r>
          </a:p>
        </p:txBody>
      </p:sp>
    </p:spTree>
    <p:extLst>
      <p:ext uri="{BB962C8B-B14F-4D97-AF65-F5344CB8AC3E}">
        <p14:creationId xmlns:p14="http://schemas.microsoft.com/office/powerpoint/2010/main" val="49353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1EC7B-D0D2-4FBE-ADA8-52D931D1268A}"/>
              </a:ext>
            </a:extLst>
          </p:cNvPr>
          <p:cNvSpPr>
            <a:spLocks noGrp="1"/>
          </p:cNvSpPr>
          <p:nvPr>
            <p:ph type="title"/>
          </p:nvPr>
        </p:nvSpPr>
        <p:spPr/>
        <p:txBody>
          <a:bodyPr/>
          <a:lstStyle/>
          <a:p>
            <a:r>
              <a:rPr lang="en-US" dirty="0"/>
              <a:t>Collis et al., 2022</a:t>
            </a:r>
          </a:p>
        </p:txBody>
      </p:sp>
      <p:pic>
        <p:nvPicPr>
          <p:cNvPr id="1026" name="Picture 2" descr="Image">
            <a:extLst>
              <a:ext uri="{FF2B5EF4-FFF2-40B4-BE49-F238E27FC236}">
                <a16:creationId xmlns:a16="http://schemas.microsoft.com/office/drawing/2014/main" id="{F05F96C9-5CB1-44CE-94B2-C2967C6CEB2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268495" y="809551"/>
            <a:ext cx="5761455" cy="534629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E1417393-8050-4093-BAD1-B7155EBD13B3}"/>
              </a:ext>
            </a:extLst>
          </p:cNvPr>
          <p:cNvPicPr>
            <a:picLocks noChangeAspect="1"/>
          </p:cNvPicPr>
          <p:nvPr/>
        </p:nvPicPr>
        <p:blipFill>
          <a:blip r:embed="rId4"/>
          <a:stretch>
            <a:fillRect/>
          </a:stretch>
        </p:blipFill>
        <p:spPr>
          <a:xfrm>
            <a:off x="682942" y="2437617"/>
            <a:ext cx="4301153" cy="2996565"/>
          </a:xfrm>
          <a:prstGeom prst="rect">
            <a:avLst/>
          </a:prstGeom>
        </p:spPr>
      </p:pic>
      <p:sp>
        <p:nvSpPr>
          <p:cNvPr id="5" name="TextBox 4">
            <a:extLst>
              <a:ext uri="{FF2B5EF4-FFF2-40B4-BE49-F238E27FC236}">
                <a16:creationId xmlns:a16="http://schemas.microsoft.com/office/drawing/2014/main" id="{D0285F2C-1EAF-468A-BE3B-6FFCF436BC53}"/>
              </a:ext>
            </a:extLst>
          </p:cNvPr>
          <p:cNvSpPr txBox="1"/>
          <p:nvPr/>
        </p:nvSpPr>
        <p:spPr>
          <a:xfrm>
            <a:off x="239970" y="5954175"/>
            <a:ext cx="9772650" cy="1200329"/>
          </a:xfrm>
          <a:prstGeom prst="rect">
            <a:avLst/>
          </a:prstGeom>
          <a:noFill/>
        </p:spPr>
        <p:txBody>
          <a:bodyPr wrap="square" rtlCol="0">
            <a:spAutoFit/>
          </a:bodyPr>
          <a:lstStyle/>
          <a:p>
            <a:r>
              <a:rPr lang="en-US" dirty="0">
                <a:hlinkClick r:id="rId5"/>
              </a:rPr>
              <a:t>https://www.nature.com/articles/s41562-022-01347-1?utm_source=nathumbehav_etoc&amp;utm_medium=email&amp;utm_campaign=toc_41562_6_9&amp;utm_content=20220921</a:t>
            </a:r>
            <a:endParaRPr lang="en-US" dirty="0"/>
          </a:p>
          <a:p>
            <a:endParaRPr lang="en-US" dirty="0"/>
          </a:p>
        </p:txBody>
      </p:sp>
    </p:spTree>
    <p:extLst>
      <p:ext uri="{BB962C8B-B14F-4D97-AF65-F5344CB8AC3E}">
        <p14:creationId xmlns:p14="http://schemas.microsoft.com/office/powerpoint/2010/main" val="234944561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0</TotalTime>
  <Words>1475</Words>
  <Application>Microsoft Office PowerPoint</Application>
  <PresentationFormat>Widescreen</PresentationFormat>
  <Paragraphs>165</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Gill Sans MT</vt:lpstr>
      <vt:lpstr>Wingdings 2</vt:lpstr>
      <vt:lpstr>Dividend</vt:lpstr>
      <vt:lpstr>The power of norms</vt:lpstr>
      <vt:lpstr>overview</vt:lpstr>
      <vt:lpstr>Evolution of norms</vt:lpstr>
      <vt:lpstr>Social norms and influence </vt:lpstr>
      <vt:lpstr>Goldstein et al., 2008</vt:lpstr>
      <vt:lpstr>Tankard &amp; Paluck, 2017</vt:lpstr>
      <vt:lpstr>Bursztyn et al., 2020</vt:lpstr>
      <vt:lpstr>Pluralistic ignorance</vt:lpstr>
      <vt:lpstr>Collis et al., 2022</vt:lpstr>
      <vt:lpstr>PowerPoint Presentation</vt:lpstr>
      <vt:lpstr>Bilali, 2022</vt:lpstr>
      <vt:lpstr>Bilali, 2022 results</vt:lpstr>
      <vt:lpstr>Other examples </vt:lpstr>
      <vt:lpstr>Narrative effects</vt:lpstr>
      <vt:lpstr>Murrar &amp; Brauer, 2019</vt:lpstr>
      <vt:lpstr>Using norms to change behaviors</vt:lpstr>
      <vt:lpstr>Paper notes</vt:lpstr>
      <vt:lpstr>First section (20 pts)</vt:lpstr>
      <vt:lpstr>Second section (30 pts)</vt:lpstr>
      <vt:lpstr>Third Section (30 pts)</vt:lpstr>
      <vt:lpstr>Composition/Grammar (10 pts)</vt:lpstr>
      <vt:lpstr>General</vt:lpstr>
      <vt:lpstr>Other sections (due later)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2022-10-11T20:42:54Z</dcterms:created>
  <dcterms:modified xsi:type="dcterms:W3CDTF">2022-10-11T20:43:01Z</dcterms:modified>
</cp:coreProperties>
</file>