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1"/>
  </p:sldMasterIdLst>
  <p:notesMasterIdLst>
    <p:notesMasterId r:id="rId28"/>
  </p:notesMasterIdLst>
  <p:sldIdLst>
    <p:sldId id="256" r:id="rId2"/>
    <p:sldId id="263" r:id="rId3"/>
    <p:sldId id="266" r:id="rId4"/>
    <p:sldId id="267" r:id="rId5"/>
    <p:sldId id="260" r:id="rId6"/>
    <p:sldId id="285" r:id="rId7"/>
    <p:sldId id="265" r:id="rId8"/>
    <p:sldId id="268" r:id="rId9"/>
    <p:sldId id="287" r:id="rId10"/>
    <p:sldId id="270" r:id="rId11"/>
    <p:sldId id="269" r:id="rId12"/>
    <p:sldId id="272" r:id="rId13"/>
    <p:sldId id="271" r:id="rId14"/>
    <p:sldId id="325" r:id="rId15"/>
    <p:sldId id="286" r:id="rId16"/>
    <p:sldId id="274" r:id="rId17"/>
    <p:sldId id="277" r:id="rId18"/>
    <p:sldId id="315" r:id="rId19"/>
    <p:sldId id="326" r:id="rId20"/>
    <p:sldId id="327" r:id="rId21"/>
    <p:sldId id="276" r:id="rId22"/>
    <p:sldId id="280" r:id="rId23"/>
    <p:sldId id="281" r:id="rId24"/>
    <p:sldId id="282" r:id="rId25"/>
    <p:sldId id="279" r:id="rId26"/>
    <p:sldId id="264" r:id="rId2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63977" autoAdjust="0"/>
  </p:normalViewPr>
  <p:slideViewPr>
    <p:cSldViewPr snapToGrid="0">
      <p:cViewPr varScale="1">
        <p:scale>
          <a:sx n="47" d="100"/>
          <a:sy n="47" d="100"/>
        </p:scale>
        <p:origin x="13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roles and group memberships</c:v>
                </c:pt>
              </c:strCache>
            </c:strRef>
          </c:tx>
          <c:invertIfNegative val="0"/>
          <c:cat>
            <c:strRef>
              <c:f>Sheet1!$B$5:$B$9</c:f>
              <c:strCache>
                <c:ptCount val="5"/>
                <c:pt idx="0">
                  <c:v>American students</c:v>
                </c:pt>
                <c:pt idx="1">
                  <c:v>Kenyan students</c:v>
                </c:pt>
                <c:pt idx="2">
                  <c:v>Workers in Nairobi</c:v>
                </c:pt>
                <c:pt idx="3">
                  <c:v>Masai tribespeople</c:v>
                </c:pt>
                <c:pt idx="4">
                  <c:v>Sambura tribespeople</c:v>
                </c:pt>
              </c:strCache>
            </c:strRef>
          </c:cat>
          <c:val>
            <c:numRef>
              <c:f>Sheet1!$C$5:$C$9</c:f>
              <c:numCache>
                <c:formatCode>General</c:formatCode>
                <c:ptCount val="5"/>
                <c:pt idx="0">
                  <c:v>8</c:v>
                </c:pt>
                <c:pt idx="1">
                  <c:v>7.5</c:v>
                </c:pt>
                <c:pt idx="2">
                  <c:v>34</c:v>
                </c:pt>
                <c:pt idx="3">
                  <c:v>55</c:v>
                </c:pt>
                <c:pt idx="4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A9-4C5B-9F61-0A2F3DF8CFB2}"/>
            </c:ext>
          </c:extLst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personal characteristics</c:v>
                </c:pt>
              </c:strCache>
            </c:strRef>
          </c:tx>
          <c:invertIfNegative val="0"/>
          <c:cat>
            <c:strRef>
              <c:f>Sheet1!$B$5:$B$9</c:f>
              <c:strCache>
                <c:ptCount val="5"/>
                <c:pt idx="0">
                  <c:v>American students</c:v>
                </c:pt>
                <c:pt idx="1">
                  <c:v>Kenyan students</c:v>
                </c:pt>
                <c:pt idx="2">
                  <c:v>Workers in Nairobi</c:v>
                </c:pt>
                <c:pt idx="3">
                  <c:v>Masai tribespeople</c:v>
                </c:pt>
                <c:pt idx="4">
                  <c:v>Sambura tribespeople</c:v>
                </c:pt>
              </c:strCache>
            </c:strRef>
          </c:cat>
          <c:val>
            <c:numRef>
              <c:f>Sheet1!$D$5:$D$9</c:f>
              <c:numCache>
                <c:formatCode>General</c:formatCode>
                <c:ptCount val="5"/>
                <c:pt idx="0">
                  <c:v>47</c:v>
                </c:pt>
                <c:pt idx="1">
                  <c:v>38</c:v>
                </c:pt>
                <c:pt idx="2">
                  <c:v>10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A9-4C5B-9F61-0A2F3DF8C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583552"/>
        <c:axId val="92581888"/>
      </c:barChart>
      <c:catAx>
        <c:axId val="86583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581888"/>
        <c:crosses val="autoZero"/>
        <c:auto val="1"/>
        <c:lblAlgn val="ctr"/>
        <c:lblOffset val="100"/>
        <c:noMultiLvlLbl val="0"/>
      </c:catAx>
      <c:valAx>
        <c:axId val="92581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5835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66E302-901B-4EC5-8063-F4475DEAA8C8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6B3765-1535-41FB-A927-AAD2D1E85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5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92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48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31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726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415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5BFCC-4B6C-4D7B-B172-1180890BA5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749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510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6794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6099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869D81-BC5E-4BA5-8D9B-6C3E76EFC2C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537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128C0-A122-460B-86E2-57C17645EA3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4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551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128C0-A122-460B-86E2-57C17645EA3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111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068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451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679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660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451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45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8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845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048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78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03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174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3765-1535-41FB-A927-AAD2D1E8538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2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E9EF-BFD3-43EA-A868-783EE64D3026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68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B060-2D6F-430E-A017-FCCC5AF2AC19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907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B060-2D6F-430E-A017-FCCC5AF2AC19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0080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B060-2D6F-430E-A017-FCCC5AF2AC19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8832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E8C0-DCD6-4618-824E-E5B47E37F774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97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B-A04A-40C7-999B-6B964B69F57E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5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6FB9-D28B-49B1-96AA-2DC4A0B82672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2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3742-95DB-4727-9E2D-E67133874C57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2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C757-AC18-4BD4-B58D-C09C7F56266E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4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6CBA-D419-41FA-8B3E-D17E24A5F335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4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B8EF-695A-4D91-86E6-BD3ABF986DC6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35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A1DA-1075-4AB6-9AFC-9045E23C9F15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7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3360-0F07-4AD4-AAF8-61579BDE5A02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096B060-2D6F-430E-A017-FCCC5AF2AC19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2110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096B060-2D6F-430E-A017-FCCC5AF2AC19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908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RuidoEnLaRed/status/1573326290438033408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636B6-A233-459A-95E5-DFBD46F36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871" y="591671"/>
            <a:ext cx="10304929" cy="5513847"/>
          </a:xfrm>
        </p:spPr>
        <p:txBody>
          <a:bodyPr>
            <a:normAutofit/>
          </a:bodyPr>
          <a:lstStyle/>
          <a:p>
            <a:r>
              <a:rPr lang="en-US" sz="8000" dirty="0"/>
              <a:t>The Power of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6A0C15-5BB2-41A2-BD46-E18F635D5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0" y="1811506"/>
            <a:ext cx="10572000" cy="434974"/>
          </a:xfrm>
        </p:spPr>
        <p:txBody>
          <a:bodyPr>
            <a:normAutofit/>
          </a:bodyPr>
          <a:lstStyle/>
          <a:p>
            <a:r>
              <a:rPr lang="en-US" dirty="0"/>
              <a:t>Jay Van </a:t>
            </a:r>
            <a:r>
              <a:rPr lang="en-US" dirty="0" err="1"/>
              <a:t>Bavel</a:t>
            </a:r>
            <a:r>
              <a:rPr lang="en-US" dirty="0"/>
              <a:t> and Dominic Packer</a:t>
            </a:r>
          </a:p>
        </p:txBody>
      </p:sp>
    </p:spTree>
    <p:extLst>
      <p:ext uri="{BB962C8B-B14F-4D97-AF65-F5344CB8AC3E}">
        <p14:creationId xmlns:p14="http://schemas.microsoft.com/office/powerpoint/2010/main" val="3549750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0075-3E3E-4699-8B0D-D047F632B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1252050"/>
            <a:ext cx="10571998" cy="970450"/>
          </a:xfrm>
        </p:spPr>
        <p:txBody>
          <a:bodyPr/>
          <a:lstStyle/>
          <a:p>
            <a:r>
              <a:rPr lang="en-US" dirty="0"/>
              <a:t>Optimal distinctiveness theory (Brewer, 1991)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0DDBB4B-DC9B-4579-8D74-4123CE4A2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2222500"/>
            <a:ext cx="10553700" cy="3636963"/>
          </a:xfrm>
        </p:spPr>
        <p:txBody>
          <a:bodyPr/>
          <a:lstStyle/>
          <a:p>
            <a:r>
              <a:rPr lang="en-US" dirty="0"/>
              <a:t>2 needs:</a:t>
            </a:r>
          </a:p>
          <a:p>
            <a:pPr lvl="1"/>
            <a:r>
              <a:rPr lang="en-US" dirty="0"/>
              <a:t>Belonging</a:t>
            </a:r>
          </a:p>
          <a:p>
            <a:pPr lvl="1"/>
            <a:r>
              <a:rPr lang="en-US" dirty="0"/>
              <a:t>Distinctiveness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EA9500-F9E4-40DB-A6CB-5F3CB7F790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6057" y="2938949"/>
            <a:ext cx="3920354" cy="318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366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BFDC4-D79C-40D9-B276-BBAA8EB05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comparison theory (Festinger, 1954)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7DA95-E892-4022-BE93-94F343FBE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When/why do we compare to others? </a:t>
            </a:r>
          </a:p>
          <a:p>
            <a:r>
              <a:rPr lang="en-US" dirty="0"/>
              <a:t>To whom do we compare?</a:t>
            </a:r>
          </a:p>
          <a:p>
            <a:pPr lvl="1"/>
            <a:r>
              <a:rPr lang="en-US" dirty="0"/>
              <a:t>Upward</a:t>
            </a:r>
          </a:p>
          <a:p>
            <a:pPr lvl="1"/>
            <a:r>
              <a:rPr lang="en-US" dirty="0"/>
              <a:t>Downward</a:t>
            </a:r>
          </a:p>
          <a:p>
            <a:pPr lvl="1"/>
            <a:r>
              <a:rPr lang="en-US" dirty="0"/>
              <a:t>Lateral</a:t>
            </a:r>
          </a:p>
        </p:txBody>
      </p:sp>
    </p:spTree>
    <p:extLst>
      <p:ext uri="{BB962C8B-B14F-4D97-AF65-F5344CB8AC3E}">
        <p14:creationId xmlns:p14="http://schemas.microsoft.com/office/powerpoint/2010/main" val="4121354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0C620-06D1-4222-A27B-513C363E8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Biased fans and the smell of chocolate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461EB-0EAA-476A-B986-C67B21222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have studies shown about rival fans’ perceptions of games? </a:t>
            </a:r>
          </a:p>
          <a:p>
            <a:r>
              <a:rPr lang="en-US" dirty="0"/>
              <a:t>Does this happen in other areas of life? </a:t>
            </a:r>
          </a:p>
          <a:p>
            <a:r>
              <a:rPr lang="en-US" dirty="0"/>
              <a:t>What affects what we notice? </a:t>
            </a:r>
          </a:p>
          <a:p>
            <a:r>
              <a:rPr lang="en-US" dirty="0"/>
              <a:t>How does our identity affect preferences and tastes? </a:t>
            </a:r>
          </a:p>
        </p:txBody>
      </p:sp>
    </p:spTree>
    <p:extLst>
      <p:ext uri="{BB962C8B-B14F-4D97-AF65-F5344CB8AC3E}">
        <p14:creationId xmlns:p14="http://schemas.microsoft.com/office/powerpoint/2010/main" val="1332566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E31F1-D019-4FC3-AD82-07149DED5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3A476-DF7C-49E5-8BDF-4064608DE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these theories (social identity, social comparison, and optimal distinctiveness) and ideas (groupthink) relate to the replication crisis? </a:t>
            </a:r>
          </a:p>
          <a:p>
            <a:r>
              <a:rPr lang="en-US" dirty="0"/>
              <a:t>What do they suggest about how we should fix it? </a:t>
            </a:r>
          </a:p>
          <a:p>
            <a:r>
              <a:rPr lang="en-US" dirty="0"/>
              <a:t>What does this research suggest about what we study and how we interact with other scientists? </a:t>
            </a:r>
          </a:p>
        </p:txBody>
      </p:sp>
    </p:spTree>
    <p:extLst>
      <p:ext uri="{BB962C8B-B14F-4D97-AF65-F5344CB8AC3E}">
        <p14:creationId xmlns:p14="http://schemas.microsoft.com/office/powerpoint/2010/main" val="3749739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651" y="3122021"/>
            <a:ext cx="1920240" cy="252113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/>
              <a:t>Demographic factors:</a:t>
            </a:r>
          </a:p>
          <a:p>
            <a:pPr marL="0" indent="0">
              <a:buNone/>
            </a:pPr>
            <a:r>
              <a:rPr lang="en-US" sz="1400" dirty="0"/>
              <a:t>Gender</a:t>
            </a:r>
          </a:p>
          <a:p>
            <a:pPr marL="0" indent="0">
              <a:buNone/>
            </a:pPr>
            <a:r>
              <a:rPr lang="en-US" sz="1400" dirty="0"/>
              <a:t>Year of PhD</a:t>
            </a:r>
          </a:p>
          <a:p>
            <a:pPr marL="0" indent="0">
              <a:buNone/>
            </a:pPr>
            <a:r>
              <a:rPr lang="en-US" sz="1400" dirty="0"/>
              <a:t>Age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5249090" y="1428750"/>
            <a:ext cx="2050869" cy="9405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Likelihood of QRPs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30731" y="3122021"/>
            <a:ext cx="1920240" cy="25211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US" sz="1900" b="1" dirty="0"/>
              <a:t>Institutional factors: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1400" dirty="0"/>
              <a:t>Type of school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1400" dirty="0"/>
              <a:t>Department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79719" y="3122021"/>
            <a:ext cx="1920240" cy="25211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US" sz="1900" b="1" dirty="0"/>
              <a:t>Experience factors: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1400" dirty="0"/>
              <a:t>IRB experience (# protocols)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en-US" sz="1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8707" y="3128551"/>
            <a:ext cx="1920240" cy="25146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US" sz="2100" b="1" dirty="0"/>
              <a:t>Internal factors: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2200" dirty="0"/>
              <a:t>Anticipated shame 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2200" dirty="0"/>
              <a:t>Perceived harm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2200" dirty="0"/>
              <a:t>Moral judgment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2200" dirty="0"/>
              <a:t>Acceptability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2200" dirty="0"/>
              <a:t>Peer behavior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792787" y="3128551"/>
            <a:ext cx="1920240" cy="25146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US" sz="1900" b="1" dirty="0"/>
              <a:t>External factors: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en-US" sz="1400" dirty="0"/>
              <a:t>Moral judgment matters more when sanctions are low (sometimes)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194560" y="2369276"/>
            <a:ext cx="2129246" cy="491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454434" y="2560320"/>
            <a:ext cx="925285" cy="404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172200" y="2543174"/>
            <a:ext cx="0" cy="371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628707" y="2468880"/>
            <a:ext cx="960120" cy="49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8020595" y="2171700"/>
            <a:ext cx="2732312" cy="742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154955" y="690464"/>
            <a:ext cx="2597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Harton &amp; Gordon, 2019</a:t>
            </a:r>
          </a:p>
        </p:txBody>
      </p:sp>
    </p:spTree>
    <p:extLst>
      <p:ext uri="{BB962C8B-B14F-4D97-AF65-F5344CB8AC3E}">
        <p14:creationId xmlns:p14="http://schemas.microsoft.com/office/powerpoint/2010/main" val="3162495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Cognitive dissonance theory (Festinger, 1957)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Conflict between our view of ourselves and a thought or behavior</a:t>
            </a:r>
          </a:p>
          <a:p>
            <a:r>
              <a:rPr lang="en-US" dirty="0"/>
              <a:t>When we surprise ourselves, feel stupid, or feel guilty</a:t>
            </a:r>
          </a:p>
          <a:p>
            <a:r>
              <a:rPr lang="en-US" dirty="0"/>
              <a:t>Motivated to</a:t>
            </a:r>
          </a:p>
          <a:p>
            <a:pPr lvl="1"/>
            <a:r>
              <a:rPr lang="en-US" dirty="0"/>
              <a:t>Change behavior</a:t>
            </a:r>
          </a:p>
          <a:p>
            <a:pPr lvl="1"/>
            <a:r>
              <a:rPr lang="en-US" dirty="0"/>
              <a:t>Change thoughts</a:t>
            </a:r>
          </a:p>
          <a:p>
            <a:pPr lvl="1"/>
            <a:r>
              <a:rPr lang="en-US" dirty="0"/>
              <a:t>Justify the behavior (add other thoughts)</a:t>
            </a:r>
          </a:p>
          <a:p>
            <a:pPr lvl="1"/>
            <a:r>
              <a:rPr lang="en-US" dirty="0"/>
              <a:t>Decrease how important the discrepancy is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62E73-E4F4-4E1A-9E6B-831758A52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Planet Clarion (Festinger, </a:t>
            </a:r>
            <a:r>
              <a:rPr lang="en-US" dirty="0" err="1"/>
              <a:t>Riecken</a:t>
            </a:r>
            <a:r>
              <a:rPr lang="en-US" dirty="0"/>
              <a:t>, &amp; Schachter, 1964)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10681-1C03-4051-99F9-96246D7E1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happened in this study? </a:t>
            </a:r>
          </a:p>
          <a:p>
            <a:r>
              <a:rPr lang="en-US" dirty="0"/>
              <a:t>How are identities implicated in it? </a:t>
            </a:r>
          </a:p>
          <a:p>
            <a:r>
              <a:rPr lang="en-US" dirty="0"/>
              <a:t>How would you explain this study with cognitive dissonance theory vs. social identity theory? Are there differences?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10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812E8-EC5F-4C1B-A95C-C6BD4A67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2C54F-BE41-46CF-BB9B-C809CD1AA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falls prey to cults? </a:t>
            </a:r>
          </a:p>
          <a:p>
            <a:r>
              <a:rPr lang="en-US" dirty="0"/>
              <a:t>What defines a cult?</a:t>
            </a:r>
          </a:p>
          <a:p>
            <a:r>
              <a:rPr lang="en-US" dirty="0"/>
              <a:t>Are there other groups with “cult-like” aspects? </a:t>
            </a:r>
          </a:p>
          <a:p>
            <a:r>
              <a:rPr lang="en-US" dirty="0"/>
              <a:t>Is it a category or a continuum?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40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79514-0464-4ED7-939D-23F776713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Gibson &amp; Haritos-</a:t>
            </a:r>
            <a:r>
              <a:rPr lang="en-US" dirty="0" err="1"/>
              <a:t>Fatouros</a:t>
            </a:r>
            <a:r>
              <a:rPr lang="en-US" dirty="0"/>
              <a:t>, 1986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DEE3C-1207-47EF-8FE6-D5858725D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D28091-18E9-461C-AF59-1D941A3479FF}"/>
              </a:ext>
            </a:extLst>
          </p:cNvPr>
          <p:cNvSpPr/>
          <p:nvPr/>
        </p:nvSpPr>
        <p:spPr>
          <a:xfrm>
            <a:off x="1797958" y="2720181"/>
            <a:ext cx="2041071" cy="1812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Personal factors (normal, intelligent, not sadistic, believers)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A10306-E84F-443D-8361-190512BF683D}"/>
              </a:ext>
            </a:extLst>
          </p:cNvPr>
          <p:cNvSpPr/>
          <p:nvPr/>
        </p:nvSpPr>
        <p:spPr>
          <a:xfrm>
            <a:off x="4466772" y="1715180"/>
            <a:ext cx="1828800" cy="1417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Binding (initiation, segregation, in-group language)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CA2525-A247-4127-8C9B-64E6AF28EBD6}"/>
              </a:ext>
            </a:extLst>
          </p:cNvPr>
          <p:cNvSpPr/>
          <p:nvPr/>
        </p:nvSpPr>
        <p:spPr>
          <a:xfrm>
            <a:off x="4700815" y="4686300"/>
            <a:ext cx="2596244" cy="186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Strain reduction (dehumanize victim, modeling, desensitization, reward/punishment, harassment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FDE379-C479-42D4-B549-3D5485AE1E19}"/>
              </a:ext>
            </a:extLst>
          </p:cNvPr>
          <p:cNvSpPr/>
          <p:nvPr/>
        </p:nvSpPr>
        <p:spPr>
          <a:xfrm>
            <a:off x="7391400" y="3132819"/>
            <a:ext cx="2362200" cy="1591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Torture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4A91680-4E23-4179-9C3C-E4696077CCFE}"/>
              </a:ext>
            </a:extLst>
          </p:cNvPr>
          <p:cNvCxnSpPr/>
          <p:nvPr/>
        </p:nvCxnSpPr>
        <p:spPr>
          <a:xfrm flipV="1">
            <a:off x="3987801" y="2926500"/>
            <a:ext cx="351972" cy="412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8E5FE49-510B-4DEB-9165-2DEB0D0956A5}"/>
              </a:ext>
            </a:extLst>
          </p:cNvPr>
          <p:cNvCxnSpPr/>
          <p:nvPr/>
        </p:nvCxnSpPr>
        <p:spPr>
          <a:xfrm>
            <a:off x="3976914" y="4343401"/>
            <a:ext cx="457200" cy="380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F8F4FB5-3945-40A0-BB7E-0E130A4EE7F0}"/>
              </a:ext>
            </a:extLst>
          </p:cNvPr>
          <p:cNvCxnSpPr/>
          <p:nvPr/>
        </p:nvCxnSpPr>
        <p:spPr>
          <a:xfrm>
            <a:off x="6529616" y="2926500"/>
            <a:ext cx="556985" cy="671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09AE851-B4D4-4CB4-B545-D9AECB03EAFE}"/>
              </a:ext>
            </a:extLst>
          </p:cNvPr>
          <p:cNvCxnSpPr/>
          <p:nvPr/>
        </p:nvCxnSpPr>
        <p:spPr>
          <a:xfrm flipV="1">
            <a:off x="6796315" y="4343400"/>
            <a:ext cx="500744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78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Groupthink (Janis, 1952)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			</a:t>
            </a:r>
          </a:p>
        </p:txBody>
      </p:sp>
      <p:sp>
        <p:nvSpPr>
          <p:cNvPr id="4" name="Rectangle 3"/>
          <p:cNvSpPr/>
          <p:nvPr/>
        </p:nvSpPr>
        <p:spPr>
          <a:xfrm>
            <a:off x="1998617" y="2088910"/>
            <a:ext cx="3335383" cy="2571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/>
              <a:t>strong group cohesion</a:t>
            </a:r>
          </a:p>
          <a:p>
            <a:pPr>
              <a:buNone/>
            </a:pPr>
            <a:r>
              <a:rPr lang="en-US" dirty="0"/>
              <a:t>insulation from outside </a:t>
            </a:r>
            <a:r>
              <a:rPr lang="en-US" dirty="0" err="1"/>
              <a:t>infl</a:t>
            </a:r>
            <a:r>
              <a:rPr lang="en-US" dirty="0"/>
              <a:t> homogeneity of attitudes </a:t>
            </a:r>
          </a:p>
          <a:p>
            <a:pPr>
              <a:buNone/>
            </a:pPr>
            <a:r>
              <a:rPr lang="en-US" dirty="0"/>
              <a:t>a directive leader</a:t>
            </a:r>
          </a:p>
          <a:p>
            <a:pPr>
              <a:buNone/>
            </a:pPr>
            <a:r>
              <a:rPr lang="en-US" dirty="0"/>
              <a:t>high stress</a:t>
            </a:r>
          </a:p>
          <a:p>
            <a:pPr>
              <a:buNone/>
            </a:pPr>
            <a:r>
              <a:rPr lang="en-US" dirty="0"/>
              <a:t>poor decision-making procedures</a:t>
            </a:r>
          </a:p>
          <a:p>
            <a:pPr>
              <a:buNone/>
            </a:pPr>
            <a:r>
              <a:rPr lang="en-US" dirty="0"/>
              <a:t>low situational member SE</a:t>
            </a:r>
          </a:p>
        </p:txBody>
      </p:sp>
      <p:sp>
        <p:nvSpPr>
          <p:cNvPr id="5" name="Rectangle 4"/>
          <p:cNvSpPr/>
          <p:nvPr/>
        </p:nvSpPr>
        <p:spPr>
          <a:xfrm>
            <a:off x="6046693" y="2142250"/>
            <a:ext cx="4599535" cy="2272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illusion of invulnerability</a:t>
            </a:r>
          </a:p>
          <a:p>
            <a:r>
              <a:rPr lang="en-US" dirty="0"/>
              <a:t>belief in the moral correctness of group</a:t>
            </a:r>
          </a:p>
          <a:p>
            <a:r>
              <a:rPr lang="en-US" dirty="0"/>
              <a:t>stereotyped views of out-group</a:t>
            </a:r>
          </a:p>
          <a:p>
            <a:r>
              <a:rPr lang="en-US" dirty="0"/>
              <a:t>self-censorship</a:t>
            </a:r>
          </a:p>
          <a:p>
            <a:r>
              <a:rPr lang="en-US" dirty="0"/>
              <a:t>direct pressure on dissenters to conform</a:t>
            </a:r>
          </a:p>
          <a:p>
            <a:r>
              <a:rPr lang="en-US" dirty="0"/>
              <a:t>illusion of unanimity</a:t>
            </a:r>
          </a:p>
          <a:p>
            <a:r>
              <a:rPr lang="en-US" dirty="0" err="1"/>
              <a:t>mindguards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43199" y="4872403"/>
            <a:ext cx="6840584" cy="1791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incomplete survey of alts</a:t>
            </a:r>
          </a:p>
          <a:p>
            <a:r>
              <a:rPr lang="en-US" dirty="0"/>
              <a:t>failure to examine risks of the favored alternative</a:t>
            </a:r>
          </a:p>
          <a:p>
            <a:r>
              <a:rPr lang="en-US" dirty="0"/>
              <a:t>poor info search</a:t>
            </a:r>
          </a:p>
          <a:p>
            <a:r>
              <a:rPr lang="en-US" dirty="0"/>
              <a:t>failure to develop contingency plan</a:t>
            </a:r>
          </a:p>
          <a:p>
            <a:r>
              <a:rPr lang="en-US" dirty="0"/>
              <a:t>biased assessment of risks, costs, benefits, and moral implications</a:t>
            </a:r>
          </a:p>
          <a:p>
            <a:r>
              <a:rPr lang="en-US" dirty="0"/>
              <a:t>failure to reconsider later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455897" y="2916307"/>
            <a:ext cx="521208" cy="275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nt Arrow 9"/>
          <p:cNvSpPr/>
          <p:nvPr/>
        </p:nvSpPr>
        <p:spPr>
          <a:xfrm rot="5400000">
            <a:off x="9716362" y="4416043"/>
            <a:ext cx="344442" cy="6096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13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28630-BB18-4E1E-8172-6D9B1D5B6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impressions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A1986-40E0-4B9E-B5EA-39654A418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think of this book? </a:t>
            </a:r>
          </a:p>
          <a:p>
            <a:r>
              <a:rPr lang="en-US" dirty="0"/>
              <a:t>How is it similar to and different from Grant’s and Bohn’s books?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45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Baron’s (2005) ubiquity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1" y="2222287"/>
            <a:ext cx="10807231" cy="4188525"/>
          </a:xfrm>
        </p:spPr>
        <p:txBody>
          <a:bodyPr>
            <a:normAutofit/>
          </a:bodyPr>
          <a:lstStyle/>
          <a:p>
            <a:r>
              <a:rPr lang="en-US" dirty="0"/>
              <a:t>Only antecedents are: </a:t>
            </a:r>
          </a:p>
          <a:p>
            <a:pPr lvl="1"/>
            <a:r>
              <a:rPr lang="en-US" dirty="0"/>
              <a:t>Sense of social identity</a:t>
            </a:r>
          </a:p>
          <a:p>
            <a:pPr lvl="1"/>
            <a:r>
              <a:rPr lang="en-US" dirty="0"/>
              <a:t>Salient norms</a:t>
            </a:r>
          </a:p>
          <a:p>
            <a:pPr lvl="1"/>
            <a:r>
              <a:rPr lang="en-US" dirty="0"/>
              <a:t>Low situational self-efficacy</a:t>
            </a:r>
          </a:p>
          <a:p>
            <a:r>
              <a:rPr lang="en-US" dirty="0"/>
              <a:t>Symptoms:</a:t>
            </a:r>
          </a:p>
          <a:p>
            <a:pPr lvl="1"/>
            <a:r>
              <a:rPr lang="en-US" b="1" dirty="0"/>
              <a:t>Conformity</a:t>
            </a:r>
          </a:p>
          <a:p>
            <a:pPr lvl="1"/>
            <a:r>
              <a:rPr lang="en-US" b="1" dirty="0"/>
              <a:t>Suppress dissent</a:t>
            </a:r>
          </a:p>
          <a:p>
            <a:pPr lvl="1"/>
            <a:r>
              <a:rPr lang="en-US" b="1" dirty="0"/>
              <a:t>Pluralistic ignorance</a:t>
            </a:r>
          </a:p>
          <a:p>
            <a:pPr lvl="1"/>
            <a:r>
              <a:rPr lang="en-US" b="1" dirty="0" err="1"/>
              <a:t>Ingroup</a:t>
            </a:r>
            <a:r>
              <a:rPr lang="en-US" b="1" dirty="0"/>
              <a:t> favoritism</a:t>
            </a:r>
          </a:p>
          <a:p>
            <a:pPr lvl="1"/>
            <a:r>
              <a:rPr lang="en-US" dirty="0"/>
              <a:t>Group polarization</a:t>
            </a:r>
          </a:p>
          <a:p>
            <a:pPr lvl="1"/>
            <a:r>
              <a:rPr lang="en-US" dirty="0"/>
              <a:t>Hidden profile effect</a:t>
            </a:r>
          </a:p>
        </p:txBody>
      </p:sp>
    </p:spTree>
    <p:extLst>
      <p:ext uri="{BB962C8B-B14F-4D97-AF65-F5344CB8AC3E}">
        <p14:creationId xmlns:p14="http://schemas.microsoft.com/office/powerpoint/2010/main" val="4009846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1A31-D75C-48F5-B830-C4A441980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Conformity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A066F-7A10-401E-B292-CC6EAF975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we conform?</a:t>
            </a:r>
          </a:p>
          <a:p>
            <a:pPr lvl="1"/>
            <a:r>
              <a:rPr lang="en-US" dirty="0"/>
              <a:t>Normative influence</a:t>
            </a:r>
          </a:p>
          <a:p>
            <a:pPr lvl="1"/>
            <a:r>
              <a:rPr lang="en-US" dirty="0"/>
              <a:t>Informational influence</a:t>
            </a:r>
          </a:p>
          <a:p>
            <a:pPr lvl="1"/>
            <a:r>
              <a:rPr lang="en-US" dirty="0"/>
              <a:t>Express valued identities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5EB1CC-6029-40BA-AB4B-3ED318F60F19}"/>
              </a:ext>
            </a:extLst>
          </p:cNvPr>
          <p:cNvSpPr txBox="1"/>
          <p:nvPr/>
        </p:nvSpPr>
        <p:spPr>
          <a:xfrm>
            <a:off x="4551680" y="2519680"/>
            <a:ext cx="725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https://twitter.com/RuidoEnLaRed/status/1573326290438033408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434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C901C-07D7-4469-B57E-6472FE304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Biological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F9230-2909-4AF8-97F3-BFAC58CDB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4132111" cy="3636511"/>
          </a:xfrm>
        </p:spPr>
        <p:txBody>
          <a:bodyPr/>
          <a:lstStyle/>
          <a:p>
            <a:r>
              <a:rPr lang="en-US" dirty="0"/>
              <a:t>What evidence is there for a genetic component to attitudes?</a:t>
            </a:r>
          </a:p>
          <a:p>
            <a:r>
              <a:rPr lang="en-US" dirty="0"/>
              <a:t>What are some critiques of this area of research? </a:t>
            </a:r>
          </a:p>
          <a:p>
            <a:r>
              <a:rPr lang="en-US" dirty="0"/>
              <a:t>Olson et al., 2001 potential mediators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A204F5-56A3-46C3-8618-A17ACE270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0823" y="1417638"/>
            <a:ext cx="695325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059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27565-E5FF-45CD-9773-E63F548DB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55D77-8952-4497-8D2B-78F785260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elements led tweets to be more shared?</a:t>
            </a:r>
          </a:p>
          <a:p>
            <a:r>
              <a:rPr lang="en-US" dirty="0"/>
              <a:t>Are Democrats and Republicans equally bad at spreading misinformation?  </a:t>
            </a:r>
          </a:p>
        </p:txBody>
      </p:sp>
    </p:spTree>
    <p:extLst>
      <p:ext uri="{BB962C8B-B14F-4D97-AF65-F5344CB8AC3E}">
        <p14:creationId xmlns:p14="http://schemas.microsoft.com/office/powerpoint/2010/main" val="2269035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A4FC3-3B46-475A-BFF1-30F4AE90D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6D97-1FA9-4BA6-8FE6-9B2C693AF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factors affected COVID attitudes and behaviors? </a:t>
            </a:r>
          </a:p>
        </p:txBody>
      </p:sp>
    </p:spTree>
    <p:extLst>
      <p:ext uri="{BB962C8B-B14F-4D97-AF65-F5344CB8AC3E}">
        <p14:creationId xmlns:p14="http://schemas.microsoft.com/office/powerpoint/2010/main" val="16942133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962F2-9E46-4D84-814B-D61325609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each book explain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2A31-5C0B-471B-B0BF-11133E1E9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people spread misinformation</a:t>
            </a:r>
          </a:p>
          <a:p>
            <a:r>
              <a:rPr lang="en-US" dirty="0"/>
              <a:t>How to reduce the spread of misinformation</a:t>
            </a:r>
          </a:p>
          <a:p>
            <a:r>
              <a:rPr lang="en-US" dirty="0"/>
              <a:t>Why there is increased political affective polarization</a:t>
            </a:r>
          </a:p>
          <a:p>
            <a:r>
              <a:rPr lang="en-US" dirty="0"/>
              <a:t>How to reduce affective polarization</a:t>
            </a:r>
          </a:p>
          <a:p>
            <a:pPr lvl="1"/>
            <a:r>
              <a:rPr lang="en-US" dirty="0"/>
              <a:t>And which explanation do you think is best? </a:t>
            </a:r>
          </a:p>
        </p:txBody>
      </p:sp>
    </p:spTree>
    <p:extLst>
      <p:ext uri="{BB962C8B-B14F-4D97-AF65-F5344CB8AC3E}">
        <p14:creationId xmlns:p14="http://schemas.microsoft.com/office/powerpoint/2010/main" val="1953628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7337-49A3-4A8E-9DD2-DEC354A74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EC59F-F077-4535-9C0C-BACAB8E71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 will be online through Blackboard</a:t>
            </a:r>
          </a:p>
          <a:p>
            <a:r>
              <a:rPr lang="en-US" dirty="0"/>
              <a:t>Post and comment on thought papers</a:t>
            </a:r>
          </a:p>
          <a:p>
            <a:r>
              <a:rPr lang="en-US" dirty="0"/>
              <a:t>Come up with group thought paper</a:t>
            </a:r>
          </a:p>
          <a:p>
            <a:r>
              <a:rPr lang="en-US" dirty="0"/>
              <a:t>Watch short video and answer discussion questions</a:t>
            </a:r>
          </a:p>
          <a:p>
            <a:r>
              <a:rPr lang="en-US" dirty="0"/>
              <a:t>Post on your project and provide feedback to classmates</a:t>
            </a:r>
          </a:p>
        </p:txBody>
      </p:sp>
    </p:spTree>
    <p:extLst>
      <p:ext uri="{BB962C8B-B14F-4D97-AF65-F5344CB8AC3E}">
        <p14:creationId xmlns:p14="http://schemas.microsoft.com/office/powerpoint/2010/main" val="939949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DD68-422A-4033-8FAA-56E33B3EE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 statements test (Kuhn &amp; McPartland, 1954)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19B36-5A92-408B-9FCE-2F122465F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am I? </a:t>
            </a:r>
          </a:p>
          <a:p>
            <a:pPr lvl="1"/>
            <a:r>
              <a:rPr lang="en-US" dirty="0"/>
              <a:t>20 times “I am…”</a:t>
            </a:r>
          </a:p>
        </p:txBody>
      </p:sp>
    </p:spTree>
    <p:extLst>
      <p:ext uri="{BB962C8B-B14F-4D97-AF65-F5344CB8AC3E}">
        <p14:creationId xmlns:p14="http://schemas.microsoft.com/office/powerpoint/2010/main" val="402333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8A7B7-EE31-4B0F-A67F-98ED7787A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93FCE-978E-4A6F-8ABE-C57BA4801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your statements</a:t>
            </a:r>
          </a:p>
          <a:p>
            <a:r>
              <a:rPr lang="en-US" dirty="0"/>
              <a:t>Do you think these codes accurately describe your sense of self?</a:t>
            </a:r>
          </a:p>
          <a:p>
            <a:r>
              <a:rPr lang="en-US" dirty="0"/>
              <a:t>What individual difference factors do you think might help explain people’s scores?  </a:t>
            </a:r>
          </a:p>
        </p:txBody>
      </p:sp>
    </p:spTree>
    <p:extLst>
      <p:ext uri="{BB962C8B-B14F-4D97-AF65-F5344CB8AC3E}">
        <p14:creationId xmlns:p14="http://schemas.microsoft.com/office/powerpoint/2010/main" val="1364471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Percentage of responses of each type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935164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Independent vs. interdependent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My happiness depends on the happiness of those around me. </a:t>
            </a:r>
          </a:p>
          <a:p>
            <a:r>
              <a:rPr lang="en-US" dirty="0"/>
              <a:t>I will sacrifice my self-interest for the benefit of the group.</a:t>
            </a:r>
          </a:p>
          <a:p>
            <a:r>
              <a:rPr lang="en-US" dirty="0"/>
              <a:t>If my brother or sister fails, I feel responsible.</a:t>
            </a:r>
          </a:p>
          <a:p>
            <a:r>
              <a:rPr lang="en-US" dirty="0"/>
              <a:t>I am comfortable with being singled out for praise or rewards.</a:t>
            </a:r>
          </a:p>
          <a:p>
            <a:r>
              <a:rPr lang="en-US" dirty="0"/>
              <a:t>I enjoy being unique and different from others.</a:t>
            </a:r>
          </a:p>
          <a:p>
            <a:r>
              <a:rPr lang="en-US" dirty="0"/>
              <a:t>Being able to take care of myself is a primary concern for me.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1ECC-4FCB-4AE6-A80B-84775490B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vs. identities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514F-E667-4792-BA25-453B8B3F3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group? </a:t>
            </a:r>
          </a:p>
          <a:p>
            <a:r>
              <a:rPr lang="en-US" dirty="0"/>
              <a:t>What do you need to have a group? </a:t>
            </a:r>
          </a:p>
          <a:p>
            <a:r>
              <a:rPr lang="en-US" dirty="0"/>
              <a:t>What makes a group more </a:t>
            </a:r>
            <a:r>
              <a:rPr lang="en-US" dirty="0" err="1"/>
              <a:t>groupy</a:t>
            </a:r>
            <a:r>
              <a:rPr lang="en-US" dirty="0"/>
              <a:t> (entitativity)?</a:t>
            </a:r>
          </a:p>
          <a:p>
            <a:r>
              <a:rPr lang="en-US" dirty="0"/>
              <a:t>They start out talking about how our groups affect us, but they also talk about our social identities. Are groups=social identities? </a:t>
            </a:r>
          </a:p>
          <a:p>
            <a:r>
              <a:rPr lang="en-US" dirty="0"/>
              <a:t>What are the implications of minimal groups research? </a:t>
            </a:r>
          </a:p>
        </p:txBody>
      </p:sp>
    </p:spTree>
    <p:extLst>
      <p:ext uri="{BB962C8B-B14F-4D97-AF65-F5344CB8AC3E}">
        <p14:creationId xmlns:p14="http://schemas.microsoft.com/office/powerpoint/2010/main" val="1052165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BCF4F-0E1E-48B5-BEDD-6B51099B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identity theory (Tajfel &amp; Turner, 1978)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F55AC-29A7-41AB-A4C1-2B2B281F9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444356"/>
            <a:ext cx="10554574" cy="3636511"/>
          </a:xfrm>
        </p:spPr>
        <p:txBody>
          <a:bodyPr>
            <a:normAutofit/>
          </a:bodyPr>
          <a:lstStyle/>
          <a:p>
            <a:r>
              <a:rPr lang="en-US" dirty="0"/>
              <a:t>Psychological processes</a:t>
            </a:r>
          </a:p>
          <a:p>
            <a:pPr lvl="1"/>
            <a:r>
              <a:rPr lang="en-US" dirty="0"/>
              <a:t>Social categorization</a:t>
            </a:r>
          </a:p>
          <a:p>
            <a:pPr lvl="1"/>
            <a:r>
              <a:rPr lang="en-US" dirty="0"/>
              <a:t>Social comparison</a:t>
            </a:r>
          </a:p>
          <a:p>
            <a:pPr lvl="1"/>
            <a:r>
              <a:rPr lang="en-US" dirty="0"/>
              <a:t>Social identification</a:t>
            </a:r>
          </a:p>
          <a:p>
            <a:pPr lvl="1"/>
            <a:r>
              <a:rPr lang="en-US" dirty="0"/>
              <a:t>Group distinctiveness</a:t>
            </a:r>
          </a:p>
          <a:p>
            <a:r>
              <a:rPr lang="en-US" dirty="0"/>
              <a:t>How do people deal with devalued identity? Depends on </a:t>
            </a:r>
          </a:p>
          <a:p>
            <a:pPr lvl="1"/>
            <a:r>
              <a:rPr lang="en-US" dirty="0"/>
              <a:t>Permeability</a:t>
            </a:r>
          </a:p>
          <a:p>
            <a:pPr lvl="1"/>
            <a:r>
              <a:rPr lang="en-US" dirty="0"/>
              <a:t>Stability</a:t>
            </a:r>
          </a:p>
          <a:p>
            <a:pPr lvl="1"/>
            <a:r>
              <a:rPr lang="en-US" dirty="0"/>
              <a:t>Legitimacy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21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99737-BA69-4436-9D9F-8F14AF3B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social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75748-653A-4A78-BDC2-22EADBBBC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our social identities affect us? </a:t>
            </a:r>
          </a:p>
          <a:p>
            <a:r>
              <a:rPr lang="en-US" dirty="0"/>
              <a:t>What are the steps to social identification?</a:t>
            </a:r>
          </a:p>
          <a:p>
            <a:r>
              <a:rPr lang="en-US" dirty="0"/>
              <a:t>What determines which identities we will take on? </a:t>
            </a:r>
          </a:p>
          <a:p>
            <a:r>
              <a:rPr lang="en-US" dirty="0"/>
              <a:t>What are our strongest IDs, and why? </a:t>
            </a:r>
          </a:p>
          <a:p>
            <a:r>
              <a:rPr lang="en-US" dirty="0"/>
              <a:t>How do we signal our IDs?</a:t>
            </a:r>
          </a:p>
          <a:p>
            <a:r>
              <a:rPr lang="en-US" dirty="0"/>
              <a:t>Are there individual differences that affect who we identify with or how strongly we identify?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80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0</TotalTime>
  <Words>989</Words>
  <Application>Microsoft Office PowerPoint</Application>
  <PresentationFormat>Widescreen</PresentationFormat>
  <Paragraphs>189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Century Gothic</vt:lpstr>
      <vt:lpstr>Franklin Gothic Book</vt:lpstr>
      <vt:lpstr>Wingdings 2</vt:lpstr>
      <vt:lpstr>Quotable</vt:lpstr>
      <vt:lpstr>The Power of Us</vt:lpstr>
      <vt:lpstr>General impressions</vt:lpstr>
      <vt:lpstr>20 statements test (Kuhn &amp; McPartland, 1954) </vt:lpstr>
      <vt:lpstr>Coding</vt:lpstr>
      <vt:lpstr>Percentage of responses of each type</vt:lpstr>
      <vt:lpstr>Independent vs. interdependent</vt:lpstr>
      <vt:lpstr>Groups vs. identities</vt:lpstr>
      <vt:lpstr>Social identity theory (Tajfel &amp; Turner, 1978)</vt:lpstr>
      <vt:lpstr>More social identity</vt:lpstr>
      <vt:lpstr>Optimal distinctiveness theory (Brewer, 1991) </vt:lpstr>
      <vt:lpstr>Social comparison theory (Festinger, 1954)</vt:lpstr>
      <vt:lpstr>Biased fans and the smell of chocolate </vt:lpstr>
      <vt:lpstr>Replication crisis</vt:lpstr>
      <vt:lpstr>PowerPoint Presentation</vt:lpstr>
      <vt:lpstr>Cognitive dissonance theory (Festinger, 1957)</vt:lpstr>
      <vt:lpstr>Planet Clarion (Festinger, Riecken, &amp; Schachter, 1964)</vt:lpstr>
      <vt:lpstr>Cults</vt:lpstr>
      <vt:lpstr>Gibson &amp; Haritos-Fatouros, 1986</vt:lpstr>
      <vt:lpstr>Groupthink (Janis, 1952)</vt:lpstr>
      <vt:lpstr>Baron’s (2005) ubiquity approach</vt:lpstr>
      <vt:lpstr>Conformity</vt:lpstr>
      <vt:lpstr>Biological factors</vt:lpstr>
      <vt:lpstr>Social media</vt:lpstr>
      <vt:lpstr>COVID</vt:lpstr>
      <vt:lpstr>How would each book explain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2022-09-27T16:54:05Z</dcterms:created>
  <dcterms:modified xsi:type="dcterms:W3CDTF">2022-09-27T16:54:20Z</dcterms:modified>
</cp:coreProperties>
</file>