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4" r:id="rId13"/>
    <p:sldId id="268" r:id="rId14"/>
    <p:sldId id="270" r:id="rId15"/>
    <p:sldId id="269" r:id="rId16"/>
    <p:sldId id="272" r:id="rId17"/>
    <p:sldId id="27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4" autoAdjust="0"/>
    <p:restoredTop sz="74386" autoAdjust="0"/>
  </p:normalViewPr>
  <p:slideViewPr>
    <p:cSldViewPr snapToGrid="0">
      <p:cViewPr varScale="1">
        <p:scale>
          <a:sx n="85" d="100"/>
          <a:sy n="85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800033-3EE5-456E-A514-75F1E0EB3CB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816B52-0187-4A14-BFEE-2E8FF80C0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2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73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01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9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3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6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7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5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5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1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9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9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16B52-0187-4A14-BFEE-2E8FF80C03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aberhe.files.wordpress.com/2019/03/avoiding-racial-bias-in-reference-writing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95D2-E60D-4E0C-9EDD-281383FE6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Bias interventions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A122A-6E40-4104-B4F6-22BF56CC3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5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3F7E-56EA-4FAB-B59A-BD6BD524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0378" y="2240248"/>
            <a:ext cx="4034821" cy="1049235"/>
          </a:xfrm>
        </p:spPr>
        <p:txBody>
          <a:bodyPr>
            <a:normAutofit/>
          </a:bodyPr>
          <a:lstStyle/>
          <a:p>
            <a:r>
              <a:rPr lang="en-US" sz="1600" dirty="0"/>
              <a:t>Kurdi et al.,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1D8BA-3319-45C4-B6FF-DA918C1C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FE8EF3-5C55-4BAC-AA36-9C805D952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82" y="305420"/>
            <a:ext cx="8608486" cy="624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30D45-5662-47B5-98DE-09F17BF0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/>
          <a:lstStyle/>
          <a:p>
            <a:r>
              <a:rPr lang="en-US" dirty="0"/>
              <a:t>implicit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93E0E-2F32-419F-8ED6-EA1FB3822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concept useful for research? </a:t>
            </a:r>
          </a:p>
          <a:p>
            <a:r>
              <a:rPr lang="en-US" dirty="0"/>
              <a:t>For public consumption? </a:t>
            </a:r>
          </a:p>
          <a:p>
            <a:r>
              <a:rPr lang="en-US" dirty="0"/>
              <a:t>Are people aware of their biases?</a:t>
            </a:r>
          </a:p>
          <a:p>
            <a:r>
              <a:rPr lang="en-US" dirty="0"/>
              <a:t>Is it an individual difference or a social/cultural variable?  </a:t>
            </a:r>
          </a:p>
          <a:p>
            <a:r>
              <a:rPr lang="en-US" dirty="0"/>
              <a:t>What is balanced identity theory? </a:t>
            </a:r>
          </a:p>
          <a:p>
            <a:r>
              <a:rPr lang="en-US" dirty="0"/>
              <a:t>Greenwald’s questions (p. 18)</a:t>
            </a:r>
          </a:p>
          <a:p>
            <a:pPr lvl="1"/>
            <a:r>
              <a:rPr lang="en-US" dirty="0"/>
              <a:t>And how you could test them</a:t>
            </a:r>
          </a:p>
        </p:txBody>
      </p:sp>
    </p:spTree>
    <p:extLst>
      <p:ext uri="{BB962C8B-B14F-4D97-AF65-F5344CB8AC3E}">
        <p14:creationId xmlns:p14="http://schemas.microsoft.com/office/powerpoint/2010/main" val="36101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D019-29F1-416F-B0F3-8532BFC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bias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CD9CF-1BB1-4A87-BF87-69ED9C315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Lai et al., 2016</a:t>
            </a:r>
          </a:p>
          <a:p>
            <a:r>
              <a:rPr lang="en-US" dirty="0"/>
              <a:t>Imagined contact</a:t>
            </a:r>
          </a:p>
          <a:p>
            <a:r>
              <a:rPr lang="en-US" dirty="0"/>
              <a:t>Roommates (Shook &amp;</a:t>
            </a:r>
          </a:p>
          <a:p>
            <a:pPr lvl="1"/>
            <a:r>
              <a:rPr lang="en-US" dirty="0"/>
              <a:t>Fazio, 2008)</a:t>
            </a:r>
          </a:p>
          <a:p>
            <a:r>
              <a:rPr lang="en-US" dirty="0"/>
              <a:t>Workshops</a:t>
            </a:r>
          </a:p>
          <a:p>
            <a:r>
              <a:rPr lang="en-US" dirty="0"/>
              <a:t>Field interventions </a:t>
            </a:r>
          </a:p>
          <a:p>
            <a:r>
              <a:rPr lang="en-US" dirty="0"/>
              <a:t>Clinical interventions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4CDBF5-F2D2-4B5D-8C13-FC7EDF95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306" y="1647825"/>
            <a:ext cx="72294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0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831-FE1C-4BAB-B8FD-98448E50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653C-2296-4191-B22F-438AAF1A2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Greenwald et al. (2022) mean when they say we should treat implicit bias as a public health problem? </a:t>
            </a:r>
          </a:p>
          <a:p>
            <a:r>
              <a:rPr lang="en-US" dirty="0"/>
              <a:t>What are examples of interventions that are a) preventative; b) governmental; c) reparative; and d) curative? </a:t>
            </a:r>
          </a:p>
        </p:txBody>
      </p:sp>
    </p:spTree>
    <p:extLst>
      <p:ext uri="{BB962C8B-B14F-4D97-AF65-F5344CB8AC3E}">
        <p14:creationId xmlns:p14="http://schemas.microsoft.com/office/powerpoint/2010/main" val="20972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67F9-2489-4CC4-A978-8D9545BE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Schmader</a:t>
            </a:r>
            <a:r>
              <a:rPr lang="en-US" dirty="0"/>
              <a:t> et al.,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5A9A0-2CE4-42EC-AE1D-93B782A9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1—evaluate trainings you’ve been a part of in light of these pitfalls</a:t>
            </a:r>
          </a:p>
          <a:p>
            <a:r>
              <a:rPr lang="en-US" dirty="0"/>
              <a:t>What is their BIAS model? </a:t>
            </a:r>
          </a:p>
          <a:p>
            <a:r>
              <a:rPr lang="en-US" dirty="0"/>
              <a:t>Figure 1. What are examples of each type? Are there any that are left out? </a:t>
            </a:r>
          </a:p>
          <a:p>
            <a:r>
              <a:rPr lang="en-US" dirty="0">
                <a:hlinkClick r:id="rId3"/>
              </a:rPr>
              <a:t>avoiding-racial-bias-in-reference-writing.pdf (wordpress.com)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1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F13D-6A0E-401F-A464-5FCCE3D7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24AF-2E6A-495B-80E8-C139C277C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changing norms seem to work better than changing attitudes? </a:t>
            </a:r>
          </a:p>
          <a:p>
            <a:r>
              <a:rPr lang="en-US" dirty="0"/>
              <a:t>What groups is it okay to be prejudiced against? </a:t>
            </a:r>
          </a:p>
          <a:p>
            <a:r>
              <a:rPr lang="en-US" dirty="0"/>
              <a:t>Crandall and Eshleman (2003) Justification Suppression Model—express when you can justify doing so, but otherwise suppress (or try to)</a:t>
            </a:r>
          </a:p>
          <a:p>
            <a:r>
              <a:rPr lang="en-US" dirty="0"/>
              <a:t>Relate JSM and norms to the Integrated Model of Prejudice (Dovidio &amp; Gaertner, 1998)</a:t>
            </a:r>
          </a:p>
        </p:txBody>
      </p:sp>
    </p:spTree>
    <p:extLst>
      <p:ext uri="{BB962C8B-B14F-4D97-AF65-F5344CB8AC3E}">
        <p14:creationId xmlns:p14="http://schemas.microsoft.com/office/powerpoint/2010/main" val="88273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0CDA-5982-4B80-98AE-5C62F5B9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targets of bias deal?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814D-4BD0-45A0-9366-E3C5B8B49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know if it was intentional or not</a:t>
            </a:r>
          </a:p>
          <a:p>
            <a:r>
              <a:rPr lang="en-US" dirty="0"/>
              <a:t>Why do targets of bias sometimes deny structural bias? </a:t>
            </a:r>
          </a:p>
          <a:p>
            <a:r>
              <a:rPr lang="en-US" dirty="0"/>
              <a:t>Are there any types of interventions or suggestions mentioned in the article that we haven’t talked about yet? </a:t>
            </a:r>
          </a:p>
          <a:p>
            <a:r>
              <a:rPr lang="en-US" dirty="0"/>
              <a:t>What advice would you give to organizations who are trying to reduce bias? </a:t>
            </a:r>
          </a:p>
        </p:txBody>
      </p:sp>
    </p:spTree>
    <p:extLst>
      <p:ext uri="{BB962C8B-B14F-4D97-AF65-F5344CB8AC3E}">
        <p14:creationId xmlns:p14="http://schemas.microsoft.com/office/powerpoint/2010/main" val="437827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1BB5-25C5-4639-B0A8-59370A3D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93987-6F98-4E5F-8ABD-02E37A4D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two articles</a:t>
            </a:r>
          </a:p>
          <a:p>
            <a:r>
              <a:rPr lang="en-US" dirty="0"/>
              <a:t>Be working on final exam (look at information in Bb resources)</a:t>
            </a:r>
          </a:p>
          <a:p>
            <a:r>
              <a:rPr lang="en-US" dirty="0"/>
              <a:t>Be working on paper and preparing for presentations</a:t>
            </a:r>
          </a:p>
          <a:p>
            <a:r>
              <a:rPr lang="en-US" dirty="0"/>
              <a:t>November 16: </a:t>
            </a:r>
            <a:r>
              <a:rPr lang="en-US" dirty="0" err="1"/>
              <a:t>Rishika</a:t>
            </a:r>
            <a:r>
              <a:rPr lang="en-US" dirty="0"/>
              <a:t>, Ian, Elene, Aubrey, Taylor, Daria</a:t>
            </a:r>
          </a:p>
        </p:txBody>
      </p:sp>
    </p:spTree>
    <p:extLst>
      <p:ext uri="{BB962C8B-B14F-4D97-AF65-F5344CB8AC3E}">
        <p14:creationId xmlns:p14="http://schemas.microsoft.com/office/powerpoint/2010/main" val="326182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6D51-3BC7-4FBC-B738-0A8FAFCE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presentations--Presenter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BDA09-5F39-4C96-8922-BA2CE6694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4506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Talk to me two weeks ahead of time about your topic and your proposed article</a:t>
            </a:r>
          </a:p>
          <a:p>
            <a:r>
              <a:rPr lang="en-US" dirty="0"/>
              <a:t>Article and topic must be approved by at least the class before, and article distributed at least a week before</a:t>
            </a:r>
          </a:p>
          <a:p>
            <a:r>
              <a:rPr lang="en-US" dirty="0"/>
              <a:t>Assign one article that you will lead a discussion of—most of the class should be that discussion, and you should bring in at least 5 other sources to supplement that discussion</a:t>
            </a:r>
          </a:p>
          <a:p>
            <a:r>
              <a:rPr lang="en-US" dirty="0"/>
              <a:t>The topic needs to be related to influence and social psychology and have a proscriptive element</a:t>
            </a:r>
          </a:p>
          <a:p>
            <a:r>
              <a:rPr lang="en-US" dirty="0"/>
              <a:t>All presenters must do some of the talking</a:t>
            </a:r>
          </a:p>
          <a:p>
            <a:r>
              <a:rPr lang="en-US" dirty="0"/>
              <a:t>Sample = every class you’ve sat in here so far</a:t>
            </a:r>
          </a:p>
          <a:p>
            <a:r>
              <a:rPr lang="en-US" dirty="0"/>
              <a:t>One grade per group</a:t>
            </a:r>
          </a:p>
          <a:p>
            <a:r>
              <a:rPr lang="en-US" dirty="0"/>
              <a:t>Upload slides to one account in Bb before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2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13D4C-ECA7-415F-8A76-32587402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presentations—rest of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30526-1804-4150-8D8A-51C5FE9B3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You’ll still write and turn in a thought paper on the articles assigned (I’ll share them with the presenters before class anonymously)</a:t>
            </a:r>
          </a:p>
          <a:p>
            <a:r>
              <a:rPr lang="en-US" dirty="0"/>
              <a:t>Participate as usual during class (same grading scale)</a:t>
            </a:r>
          </a:p>
        </p:txBody>
      </p:sp>
    </p:spTree>
    <p:extLst>
      <p:ext uri="{BB962C8B-B14F-4D97-AF65-F5344CB8AC3E}">
        <p14:creationId xmlns:p14="http://schemas.microsoft.com/office/powerpoint/2010/main" val="265451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A1BE-1BB2-4505-92D8-815938554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254B-A623-4964-B33A-909F61A2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12-15 presentation (so no more than 15 slides max)</a:t>
            </a:r>
          </a:p>
          <a:p>
            <a:r>
              <a:rPr lang="en-US" dirty="0"/>
              <a:t>Cover all sections of your paper</a:t>
            </a:r>
          </a:p>
          <a:p>
            <a:r>
              <a:rPr lang="en-US" dirty="0"/>
              <a:t>Answer questions from the audience (who will make suggestions to help improve your final paper)</a:t>
            </a:r>
          </a:p>
          <a:p>
            <a:r>
              <a:rPr lang="en-US" dirty="0"/>
              <a:t>Grade based on presentation style (including oral style and slides—I’ll post some resources in Bb), content, and ability to answer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1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0634-45BB-4A9B-8DC8-23637F06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24CD8-710C-430C-831A-E41B640D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Title = 1 slide</a:t>
            </a:r>
          </a:p>
          <a:p>
            <a:r>
              <a:rPr lang="en-US" dirty="0"/>
              <a:t>Section 1=1 slide</a:t>
            </a:r>
          </a:p>
          <a:p>
            <a:r>
              <a:rPr lang="en-US" dirty="0"/>
              <a:t>Section 2 = 2 slides (1 per theory)</a:t>
            </a:r>
          </a:p>
          <a:p>
            <a:r>
              <a:rPr lang="en-US" dirty="0"/>
              <a:t>Section 3 = 1 slide</a:t>
            </a:r>
          </a:p>
          <a:p>
            <a:r>
              <a:rPr lang="en-US" dirty="0"/>
              <a:t>Section 4 = 1 slide</a:t>
            </a:r>
          </a:p>
          <a:p>
            <a:r>
              <a:rPr lang="en-US" dirty="0"/>
              <a:t>Section 5 = 2 slides</a:t>
            </a:r>
          </a:p>
          <a:p>
            <a:r>
              <a:rPr lang="en-US" dirty="0"/>
              <a:t>Section 6 = 1-2 slides</a:t>
            </a:r>
          </a:p>
          <a:p>
            <a:r>
              <a:rPr lang="en-US" dirty="0"/>
              <a:t>Section 7 = 1 slide</a:t>
            </a:r>
          </a:p>
          <a:p>
            <a:r>
              <a:rPr lang="en-US" dirty="0"/>
              <a:t>You don’t need slides for organization or references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7B9B11-9DDB-4888-9E96-363B108D35B3}"/>
              </a:ext>
            </a:extLst>
          </p:cNvPr>
          <p:cNvSpPr/>
          <p:nvPr/>
        </p:nvSpPr>
        <p:spPr>
          <a:xfrm>
            <a:off x="5094134" y="3741038"/>
            <a:ext cx="6775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See Resources in Bb!</a:t>
            </a:r>
          </a:p>
        </p:txBody>
      </p:sp>
    </p:spTree>
    <p:extLst>
      <p:ext uri="{BB962C8B-B14F-4D97-AF65-F5344CB8AC3E}">
        <p14:creationId xmlns:p14="http://schemas.microsoft.com/office/powerpoint/2010/main" val="31152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5D8D-4B9C-4D4C-A738-92D452965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Association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68797-D03D-4A6F-BE35-265DACF2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think when you did the IAT? </a:t>
            </a:r>
          </a:p>
          <a:p>
            <a:r>
              <a:rPr lang="en-US" dirty="0"/>
              <a:t>What is it measuring?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5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6BA6-446E-444B-9F2C-1D4B73B0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6E154-2876-4660-98FB-94FA5A3D0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implicit bias? How does it differ from other concepts?</a:t>
            </a:r>
          </a:p>
          <a:p>
            <a:pPr lvl="1"/>
            <a:r>
              <a:rPr lang="en-US" dirty="0"/>
              <a:t>Explicit bias</a:t>
            </a:r>
          </a:p>
          <a:p>
            <a:pPr lvl="1"/>
            <a:r>
              <a:rPr lang="en-US" dirty="0"/>
              <a:t>Prejudice</a:t>
            </a:r>
          </a:p>
          <a:p>
            <a:pPr lvl="1"/>
            <a:r>
              <a:rPr lang="en-US" dirty="0"/>
              <a:t>Unconscious bias</a:t>
            </a:r>
          </a:p>
          <a:p>
            <a:pPr lvl="1"/>
            <a:r>
              <a:rPr lang="en-US" dirty="0"/>
              <a:t>Systematic bias </a:t>
            </a:r>
          </a:p>
          <a:p>
            <a:r>
              <a:rPr lang="en-US" dirty="0"/>
              <a:t>How is it measured? </a:t>
            </a:r>
          </a:p>
          <a:p>
            <a:pPr lvl="1"/>
            <a:r>
              <a:rPr lang="en-US" dirty="0"/>
              <a:t>IAT (which did you do?)</a:t>
            </a:r>
          </a:p>
          <a:p>
            <a:pPr lvl="1"/>
            <a:r>
              <a:rPr lang="en-US" dirty="0"/>
              <a:t>AMP</a:t>
            </a:r>
          </a:p>
          <a:p>
            <a:pPr lvl="1"/>
            <a:r>
              <a:rPr lang="en-US" dirty="0"/>
              <a:t>Other measures?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2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F41A-B525-4306-9A3D-0EFDC679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5A643-3E8E-4ACF-A8F8-76BF638FC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 What does it measure?</a:t>
            </a:r>
          </a:p>
          <a:p>
            <a:r>
              <a:rPr lang="en-US" dirty="0"/>
              <a:t>Is it reliable and valid?</a:t>
            </a:r>
          </a:p>
          <a:p>
            <a:r>
              <a:rPr lang="en-US" dirty="0"/>
              <a:t>Is it stable? </a:t>
            </a:r>
          </a:p>
          <a:p>
            <a:r>
              <a:rPr lang="en-US" dirty="0"/>
              <a:t>What does it mean to show bias, or no bias?</a:t>
            </a:r>
          </a:p>
          <a:p>
            <a:r>
              <a:rPr lang="en-US" dirty="0"/>
              <a:t>Does it relate to explicit attitudes?</a:t>
            </a:r>
          </a:p>
          <a:p>
            <a:r>
              <a:rPr lang="en-US" dirty="0"/>
              <a:t>Does it relate to behavior? </a:t>
            </a:r>
          </a:p>
          <a:p>
            <a:r>
              <a:rPr lang="en-US" dirty="0"/>
              <a:t>What does it tell us, if anything, that is useful?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0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8500-8663-448A-958E-A8C8F8EE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Gawronski et al.,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9F1A-9D76-44DD-8B2D-95251806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015732"/>
            <a:ext cx="9291215" cy="3450613"/>
          </a:xfrm>
        </p:spPr>
        <p:txBody>
          <a:bodyPr/>
          <a:lstStyle/>
          <a:p>
            <a:r>
              <a:rPr lang="en-US" dirty="0"/>
              <a:t>Special issue of Psych Inquiry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41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772</Words>
  <Application>Microsoft Office PowerPoint</Application>
  <PresentationFormat>Widescreen</PresentationFormat>
  <Paragraphs>109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Rockwell</vt:lpstr>
      <vt:lpstr>Gallery</vt:lpstr>
      <vt:lpstr>Bias interventions</vt:lpstr>
      <vt:lpstr>Group presentations--Presenter</vt:lpstr>
      <vt:lpstr>Group presentations—rest of class</vt:lpstr>
      <vt:lpstr>Individual presentations</vt:lpstr>
      <vt:lpstr>Possible breakdown</vt:lpstr>
      <vt:lpstr>Implicit Association Test</vt:lpstr>
      <vt:lpstr>Implicit bias</vt:lpstr>
      <vt:lpstr>IAT</vt:lpstr>
      <vt:lpstr>Gawronski et al., 2022</vt:lpstr>
      <vt:lpstr>Kurdi et al., 2019</vt:lpstr>
      <vt:lpstr>implicit bias</vt:lpstr>
      <vt:lpstr>Implicit bias interventions</vt:lpstr>
      <vt:lpstr>Public health approach</vt:lpstr>
      <vt:lpstr>Schmader et al., 2022</vt:lpstr>
      <vt:lpstr>Importance of norms</vt:lpstr>
      <vt:lpstr>How do targets of bias deal? 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2022-11-02T05:05:58Z</dcterms:created>
  <dcterms:modified xsi:type="dcterms:W3CDTF">2022-11-02T05:06:09Z</dcterms:modified>
</cp:coreProperties>
</file>