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61" r:id="rId5"/>
    <p:sldId id="262" r:id="rId6"/>
    <p:sldId id="263" r:id="rId7"/>
    <p:sldId id="259" r:id="rId8"/>
    <p:sldId id="260" r:id="rId9"/>
    <p:sldId id="264" r:id="rId10"/>
    <p:sldId id="273" r:id="rId11"/>
    <p:sldId id="274" r:id="rId12"/>
    <p:sldId id="266" r:id="rId13"/>
    <p:sldId id="275" r:id="rId14"/>
    <p:sldId id="276" r:id="rId15"/>
    <p:sldId id="265" r:id="rId16"/>
    <p:sldId id="277" r:id="rId17"/>
    <p:sldId id="278" r:id="rId18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5" autoAdjust="0"/>
    <p:restoredTop sz="77212" autoAdjust="0"/>
  </p:normalViewPr>
  <p:slideViewPr>
    <p:cSldViewPr snapToGrid="0">
      <p:cViewPr varScale="1">
        <p:scale>
          <a:sx n="85" d="100"/>
          <a:sy n="85" d="100"/>
        </p:scale>
        <p:origin x="8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096138E-78E4-4A40-BA41-D4DFEDBCA77E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3644FDA-46CD-40BA-86BB-96C2545FA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43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644FDA-46CD-40BA-86BB-96C2545FACE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6395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853101-E38B-42CD-A815-616F3324F13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3429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644FDA-46CD-40BA-86BB-96C2545FACE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8270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644FDA-46CD-40BA-86BB-96C2545FACE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803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644FDA-46CD-40BA-86BB-96C2545FACE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8908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644FDA-46CD-40BA-86BB-96C2545FACE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786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644FDA-46CD-40BA-86BB-96C2545FACE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6995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644FDA-46CD-40BA-86BB-96C2545FACE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0819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644FDA-46CD-40BA-86BB-96C2545FACE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6435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644FDA-46CD-40BA-86BB-96C2545FACE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6122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644FDA-46CD-40BA-86BB-96C2545FACE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2284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644FDA-46CD-40BA-86BB-96C2545FACE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9849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644FDA-46CD-40BA-86BB-96C2545FACE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8099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644FDA-46CD-40BA-86BB-96C2545FACE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0869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644FDA-46CD-40BA-86BB-96C2545FACE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3174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644FDA-46CD-40BA-86BB-96C2545FACE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1796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644FDA-46CD-40BA-86BB-96C2545FACE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50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10/25/2022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8303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  <p:sldLayoutId id="2147483669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4" Type="http://schemas.openxmlformats.org/officeDocument/2006/relationships/hyperlink" Target="https://www.shortform.com/blog/nextdoor-racism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6BCAB-4F2C-4601-84FC-4BBCC7B6DA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End of bias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3C9742-0321-4D4F-A502-733CD677995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Part 2</a:t>
            </a:r>
          </a:p>
        </p:txBody>
      </p:sp>
    </p:spTree>
    <p:extLst>
      <p:ext uri="{BB962C8B-B14F-4D97-AF65-F5344CB8AC3E}">
        <p14:creationId xmlns:p14="http://schemas.microsoft.com/office/powerpoint/2010/main" val="26742698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57097-6DE3-4BF6-8C4B-8D50975C5D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Racism on </a:t>
            </a:r>
            <a:r>
              <a:rPr lang="en-US" dirty="0" err="1"/>
              <a:t>Nextdoor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24DD68-B655-452A-AF87-EFA58DC432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Research by Jennifer Eberhardt and others</a:t>
            </a:r>
          </a:p>
          <a:p>
            <a:r>
              <a:rPr lang="en-US" dirty="0"/>
              <a:t>Resulted in 75% decrease in racial profiling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CB7DA4-9300-491C-A67B-A545DD5FEF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7747" y="1843549"/>
            <a:ext cx="5200650" cy="41338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5C37594-869C-4A15-9170-4BA7CD3B392E}"/>
              </a:ext>
            </a:extLst>
          </p:cNvPr>
          <p:cNvSpPr txBox="1"/>
          <p:nvPr/>
        </p:nvSpPr>
        <p:spPr>
          <a:xfrm>
            <a:off x="1596571" y="6096000"/>
            <a:ext cx="58817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4"/>
              </a:rPr>
              <a:t>https://www.shortform.com/blog/nextdoor-racism/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9518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AA4F76-E7D9-457B-A762-EC0774510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Racism in health insurance (Obermeyer et al., 2019)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CEF2091-6E2D-4FBA-8F8C-0109150907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55002" y="1740704"/>
            <a:ext cx="5768197" cy="4670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6499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74928B-DB6E-46E1-9114-910CDA22D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diversity good?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8337C5-6369-48D6-BABA-57991683074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What are the benefits? </a:t>
            </a:r>
          </a:p>
          <a:p>
            <a:r>
              <a:rPr lang="en-US" dirty="0"/>
              <a:t>Are there any drawbacks?</a:t>
            </a:r>
          </a:p>
          <a:p>
            <a:r>
              <a:rPr lang="en-US" dirty="0"/>
              <a:t>What are challenges to getting more diverse settings? </a:t>
            </a:r>
          </a:p>
          <a:p>
            <a:r>
              <a:rPr lang="en-US" dirty="0"/>
              <a:t>How can these challenges be addressed? </a:t>
            </a:r>
          </a:p>
          <a:p>
            <a:r>
              <a:rPr lang="en-US" dirty="0"/>
              <a:t>What roles do role models serve? </a:t>
            </a:r>
          </a:p>
          <a:p>
            <a:r>
              <a:rPr lang="en-US" dirty="0"/>
              <a:t>How does this relate to concepts from the other books?</a:t>
            </a:r>
          </a:p>
          <a:p>
            <a:r>
              <a:rPr lang="en-US" dirty="0"/>
              <a:t>How can you encourage diversity without making the dominant group feel left out?   </a:t>
            </a:r>
          </a:p>
        </p:txBody>
      </p:sp>
    </p:spTree>
    <p:extLst>
      <p:ext uri="{BB962C8B-B14F-4D97-AF65-F5344CB8AC3E}">
        <p14:creationId xmlns:p14="http://schemas.microsoft.com/office/powerpoint/2010/main" val="4599615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FAA80-E669-499A-B8AF-F84F96842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Levels of addressing bias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7D15D2-230D-4BEF-9FCC-131C3BD353C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How can we Change worlds (Adams) rather than just individuals?</a:t>
            </a:r>
          </a:p>
          <a:p>
            <a:r>
              <a:rPr lang="en-US" dirty="0"/>
              <a:t>How can we change as individuals and leaders?  </a:t>
            </a:r>
          </a:p>
        </p:txBody>
      </p:sp>
    </p:spTree>
    <p:extLst>
      <p:ext uri="{BB962C8B-B14F-4D97-AF65-F5344CB8AC3E}">
        <p14:creationId xmlns:p14="http://schemas.microsoft.com/office/powerpoint/2010/main" val="36158542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E816C-69A6-4715-8E4C-ADDCB0F96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Comparisons and themes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CA9853-2C20-4F48-84DF-5FAA84FE305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What advice did each book give for change? </a:t>
            </a:r>
          </a:p>
          <a:p>
            <a:r>
              <a:rPr lang="en-US" dirty="0"/>
              <a:t>Which book do you think gave the best advice for change? </a:t>
            </a:r>
          </a:p>
          <a:p>
            <a:r>
              <a:rPr lang="en-US" dirty="0"/>
              <a:t>What are 2 themes of this book? </a:t>
            </a:r>
          </a:p>
        </p:txBody>
      </p:sp>
    </p:spTree>
    <p:extLst>
      <p:ext uri="{BB962C8B-B14F-4D97-AF65-F5344CB8AC3E}">
        <p14:creationId xmlns:p14="http://schemas.microsoft.com/office/powerpoint/2010/main" val="33947812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8E3444-51B0-4DE5-B28E-BF017957D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Side notes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100354-A810-4C5E-837F-7F0F5D27122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Is book more palatable to some because it talks about gender bias? </a:t>
            </a:r>
          </a:p>
          <a:p>
            <a:r>
              <a:rPr lang="en-US" dirty="0"/>
              <a:t>Why is gender such a central category? </a:t>
            </a:r>
          </a:p>
          <a:p>
            <a:r>
              <a:rPr lang="en-US" dirty="0"/>
              <a:t>How have the ways children have been treated across generations affected their attitudes and behaviors? </a:t>
            </a:r>
          </a:p>
        </p:txBody>
      </p:sp>
    </p:spTree>
    <p:extLst>
      <p:ext uri="{BB962C8B-B14F-4D97-AF65-F5344CB8AC3E}">
        <p14:creationId xmlns:p14="http://schemas.microsoft.com/office/powerpoint/2010/main" val="24477205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1EA16A-DC13-4CA3-83F3-EDB95DA57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Improving things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96E5AE-C9DE-4A7F-B940-3AD41DE1914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How would you improve graduate admission criteria to be less biased?</a:t>
            </a:r>
          </a:p>
          <a:p>
            <a:r>
              <a:rPr lang="en-US" dirty="0"/>
              <a:t>How would you improve classrooms to be less biased?</a:t>
            </a:r>
          </a:p>
          <a:p>
            <a:r>
              <a:rPr lang="en-US" dirty="0"/>
              <a:t>How would you improve hiring practices (e.g., for faculty position) to be less biased? </a:t>
            </a:r>
          </a:p>
        </p:txBody>
      </p:sp>
    </p:spTree>
    <p:extLst>
      <p:ext uri="{BB962C8B-B14F-4D97-AF65-F5344CB8AC3E}">
        <p14:creationId xmlns:p14="http://schemas.microsoft.com/office/powerpoint/2010/main" val="25104457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057F48-6C0C-48CA-9832-0D997CF99F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Coming 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D1277C-BC1E-4DE6-83E0-49EF5538E25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Be making notes for the final and your paper</a:t>
            </a:r>
          </a:p>
          <a:p>
            <a:r>
              <a:rPr lang="en-US" dirty="0"/>
              <a:t>Next week three articles</a:t>
            </a:r>
          </a:p>
          <a:p>
            <a:r>
              <a:rPr lang="en-US" dirty="0"/>
              <a:t>This week—talk to me about your group presentation</a:t>
            </a:r>
          </a:p>
          <a:p>
            <a:pPr lvl="1"/>
            <a:r>
              <a:rPr lang="en-US" dirty="0"/>
              <a:t>Assign one reading</a:t>
            </a:r>
          </a:p>
          <a:p>
            <a:pPr lvl="1"/>
            <a:r>
              <a:rPr lang="en-US" dirty="0"/>
              <a:t>Lead a discussion of that reading where you also present additional information (sample = all the classes you’ve done so far)</a:t>
            </a:r>
          </a:p>
          <a:p>
            <a:pPr lvl="1"/>
            <a:r>
              <a:rPr lang="en-US" dirty="0"/>
              <a:t>Social psych/influence—need proscriptive element</a:t>
            </a:r>
          </a:p>
          <a:p>
            <a:pPr lvl="1"/>
            <a:r>
              <a:rPr lang="en-US" dirty="0"/>
              <a:t>One grade per group—content and style. Both of you have to lead</a:t>
            </a:r>
          </a:p>
          <a:p>
            <a:pPr lvl="1"/>
            <a:r>
              <a:rPr lang="en-US" dirty="0"/>
              <a:t>Nov 9—Aubrey and </a:t>
            </a:r>
            <a:r>
              <a:rPr lang="en-US" dirty="0" err="1"/>
              <a:t>Kalsang</a:t>
            </a:r>
            <a:r>
              <a:rPr lang="en-US"/>
              <a:t>; Daria </a:t>
            </a:r>
            <a:r>
              <a:rPr lang="en-US" dirty="0"/>
              <a:t>and </a:t>
            </a:r>
            <a:r>
              <a:rPr lang="en-US" dirty="0" err="1"/>
              <a:t>Jamisia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7507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7EC499-E2F7-45EF-A129-FB5D334B6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AA35DE-514F-4359-ACD5-78CEFB0D05A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LAPD redux</a:t>
            </a:r>
          </a:p>
          <a:p>
            <a:r>
              <a:rPr lang="en-US" dirty="0"/>
              <a:t>Other Chapter 6 examples? Which stories had the most impact on you from this week’s readings?  </a:t>
            </a:r>
          </a:p>
        </p:txBody>
      </p:sp>
    </p:spTree>
    <p:extLst>
      <p:ext uri="{BB962C8B-B14F-4D97-AF65-F5344CB8AC3E}">
        <p14:creationId xmlns:p14="http://schemas.microsoft.com/office/powerpoint/2010/main" val="37860666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47DEF-CC38-4B1A-AF1D-B956FC228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hypothesis (Allport, 1954)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BDA6E5-3280-46D1-BE5F-8C191D83176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What were </a:t>
            </a:r>
            <a:r>
              <a:rPr lang="en-US" dirty="0" err="1"/>
              <a:t>allport’s</a:t>
            </a:r>
            <a:r>
              <a:rPr lang="en-US" dirty="0"/>
              <a:t> conditions for contact?</a:t>
            </a:r>
          </a:p>
          <a:p>
            <a:r>
              <a:rPr lang="en-US" dirty="0"/>
              <a:t>Are they necessary? Are any others necessary? </a:t>
            </a:r>
          </a:p>
          <a:p>
            <a:pPr lvl="1"/>
            <a:r>
              <a:rPr lang="en-US" dirty="0"/>
              <a:t>Northern vs. Southern race relations  </a:t>
            </a:r>
          </a:p>
          <a:p>
            <a:r>
              <a:rPr lang="en-US" dirty="0"/>
              <a:t>Why does contact have a positive effect? </a:t>
            </a:r>
          </a:p>
          <a:p>
            <a:r>
              <a:rPr lang="en-US" dirty="0"/>
              <a:t>Does it have the same effects on both groups?</a:t>
            </a:r>
          </a:p>
          <a:p>
            <a:r>
              <a:rPr lang="en-US" dirty="0"/>
              <a:t>Ben franklin effect</a:t>
            </a:r>
          </a:p>
        </p:txBody>
      </p:sp>
    </p:spTree>
    <p:extLst>
      <p:ext uri="{BB962C8B-B14F-4D97-AF65-F5344CB8AC3E}">
        <p14:creationId xmlns:p14="http://schemas.microsoft.com/office/powerpoint/2010/main" val="40658300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A8310-D626-4AA2-B72D-17EDA0D27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Pettigrew &amp; </a:t>
            </a:r>
            <a:r>
              <a:rPr lang="en-US" dirty="0" err="1"/>
              <a:t>Tropp</a:t>
            </a:r>
            <a:r>
              <a:rPr lang="en-US" dirty="0"/>
              <a:t>, 2006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CCD2CE-876C-431A-83B0-C81FFFE3AFD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701515" cy="3424107"/>
          </a:xfrm>
        </p:spPr>
        <p:txBody>
          <a:bodyPr/>
          <a:lstStyle/>
          <a:p>
            <a:r>
              <a:rPr lang="en-US" dirty="0"/>
              <a:t>515 studies, 250K Ps, 38 countries</a:t>
            </a:r>
          </a:p>
          <a:p>
            <a:r>
              <a:rPr lang="en-US" dirty="0"/>
              <a:t>Conclusions: </a:t>
            </a:r>
          </a:p>
          <a:p>
            <a:pPr lvl="1"/>
            <a:r>
              <a:rPr lang="en-US" dirty="0"/>
              <a:t>Criteria not necessary</a:t>
            </a:r>
          </a:p>
          <a:p>
            <a:pPr lvl="1"/>
            <a:r>
              <a:rPr lang="en-US" dirty="0"/>
              <a:t>Not a matter of self-selection</a:t>
            </a:r>
          </a:p>
          <a:p>
            <a:pPr lvl="1"/>
            <a:r>
              <a:rPr lang="en-US" dirty="0"/>
              <a:t>Similar results for race/ethnic and other differences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0DDF8E-DEE7-4CE8-A745-4E2F59D009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2900" y="1877130"/>
            <a:ext cx="4505325" cy="421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7718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8EFC2-5C5E-45CC-A9B2-2DF73EF5C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Pettigrew &amp; </a:t>
            </a:r>
            <a:r>
              <a:rPr lang="en-US" dirty="0" err="1"/>
              <a:t>Tropp</a:t>
            </a:r>
            <a:r>
              <a:rPr lang="en-US" dirty="0"/>
              <a:t>, 2006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F9E627-2875-4D10-ADF9-368E908D734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517A9B-84E4-4CDD-A3FD-66BB4651E7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8595" y="1645178"/>
            <a:ext cx="6619875" cy="505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7522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214B5-9A64-406C-A803-2EE05D590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Levy </a:t>
            </a:r>
            <a:r>
              <a:rPr lang="en-US" dirty="0" err="1"/>
              <a:t>Paluck</a:t>
            </a:r>
            <a:r>
              <a:rPr lang="en-US" dirty="0"/>
              <a:t> &amp; Green, 2019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7FAED19-521F-4A74-9771-334529183DA1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760890" y="1719716"/>
            <a:ext cx="5210932" cy="4890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1049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804E2-5D51-4A6F-A805-5982FB543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Jigsaw classroom (Aronson, 1978)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157268-84EE-4E5D-B464-D61A23F44EC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What is the jigsaw classroom idea?</a:t>
            </a:r>
          </a:p>
          <a:p>
            <a:r>
              <a:rPr lang="en-US" dirty="0"/>
              <a:t>What effects does it have?</a:t>
            </a:r>
          </a:p>
          <a:p>
            <a:r>
              <a:rPr lang="en-US" dirty="0"/>
              <a:t> IF it works, why aren’t we doing it more? </a:t>
            </a:r>
          </a:p>
        </p:txBody>
      </p:sp>
    </p:spTree>
    <p:extLst>
      <p:ext uri="{BB962C8B-B14F-4D97-AF65-F5344CB8AC3E}">
        <p14:creationId xmlns:p14="http://schemas.microsoft.com/office/powerpoint/2010/main" val="39615394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A5778-D80E-4A07-8DA6-53E6B2A3A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Cross-race effect (</a:t>
            </a:r>
            <a:r>
              <a:rPr lang="en-US" dirty="0" err="1"/>
              <a:t>Malpass</a:t>
            </a:r>
            <a:r>
              <a:rPr lang="en-US" dirty="0"/>
              <a:t> &amp; Kravitz, 1969)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7431A3-E190-4C10-BCFE-ABF720BD3B6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What is the cross-race effect?</a:t>
            </a:r>
          </a:p>
          <a:p>
            <a:r>
              <a:rPr lang="en-US" dirty="0"/>
              <a:t>Why does it occur?</a:t>
            </a:r>
          </a:p>
          <a:p>
            <a:r>
              <a:rPr lang="en-US" dirty="0"/>
              <a:t>How supported is this concept? </a:t>
            </a:r>
          </a:p>
        </p:txBody>
      </p:sp>
    </p:spTree>
    <p:extLst>
      <p:ext uri="{BB962C8B-B14F-4D97-AF65-F5344CB8AC3E}">
        <p14:creationId xmlns:p14="http://schemas.microsoft.com/office/powerpoint/2010/main" val="18976087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B774FC-7833-4863-B82C-A1777436D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Health disparities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A9A88C-8B77-41CD-8C9F-B3AC6C7CEF5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What types of disparities does </a:t>
            </a:r>
            <a:r>
              <a:rPr lang="en-US" dirty="0" err="1"/>
              <a:t>Nordell</a:t>
            </a:r>
            <a:r>
              <a:rPr lang="en-US" dirty="0"/>
              <a:t> discuss?</a:t>
            </a:r>
          </a:p>
          <a:p>
            <a:r>
              <a:rPr lang="en-US" dirty="0"/>
              <a:t>Why do these occur? </a:t>
            </a:r>
          </a:p>
          <a:p>
            <a:r>
              <a:rPr lang="en-US" dirty="0"/>
              <a:t>What are some ways to try to make things better? </a:t>
            </a:r>
          </a:p>
          <a:p>
            <a:r>
              <a:rPr lang="en-US" dirty="0"/>
              <a:t>What are challenges to these approaches? </a:t>
            </a:r>
          </a:p>
        </p:txBody>
      </p:sp>
    </p:spTree>
    <p:extLst>
      <p:ext uri="{BB962C8B-B14F-4D97-AF65-F5344CB8AC3E}">
        <p14:creationId xmlns:p14="http://schemas.microsoft.com/office/powerpoint/2010/main" val="3273542396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4B4B4B"/>
      </a:dk2>
      <a:lt2>
        <a:srgbClr val="B5B5B5"/>
      </a:lt2>
      <a:accent1>
        <a:srgbClr val="9AC43E"/>
      </a:accent1>
      <a:accent2>
        <a:srgbClr val="44BA98"/>
      </a:accent2>
      <a:accent3>
        <a:srgbClr val="43A9D9"/>
      </a:accent3>
      <a:accent4>
        <a:srgbClr val="6274D8"/>
      </a:accent4>
      <a:accent5>
        <a:srgbClr val="AB54D7"/>
      </a:accent5>
      <a:accent6>
        <a:srgbClr val="D15B37"/>
      </a:accent6>
      <a:hlink>
        <a:srgbClr val="BFE962"/>
      </a:hlink>
      <a:folHlink>
        <a:srgbClr val="C0D591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892FADA9-420D-4323-A7A4-C1060166525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0</TotalTime>
  <Words>554</Words>
  <Application>Microsoft Office PowerPoint</Application>
  <PresentationFormat>Widescreen</PresentationFormat>
  <Paragraphs>87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Tw Cen MT</vt:lpstr>
      <vt:lpstr>Droplet</vt:lpstr>
      <vt:lpstr>End of bias</vt:lpstr>
      <vt:lpstr>overview</vt:lpstr>
      <vt:lpstr>Contact hypothesis (Allport, 1954)</vt:lpstr>
      <vt:lpstr>Pettigrew &amp; Tropp, 2006</vt:lpstr>
      <vt:lpstr>Pettigrew &amp; Tropp, 2006</vt:lpstr>
      <vt:lpstr>Levy Paluck &amp; Green, 2019</vt:lpstr>
      <vt:lpstr>Jigsaw classroom (Aronson, 1978)</vt:lpstr>
      <vt:lpstr>Cross-race effect (Malpass &amp; Kravitz, 1969)</vt:lpstr>
      <vt:lpstr>Health disparities</vt:lpstr>
      <vt:lpstr>Racism on Nextdoor</vt:lpstr>
      <vt:lpstr>Racism in health insurance (Obermeyer et al., 2019)</vt:lpstr>
      <vt:lpstr>Is diversity good?</vt:lpstr>
      <vt:lpstr>Levels of addressing bias</vt:lpstr>
      <vt:lpstr>Comparisons and themes</vt:lpstr>
      <vt:lpstr>Side notes</vt:lpstr>
      <vt:lpstr>Improving things</vt:lpstr>
      <vt:lpstr>Coming up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2022-10-25T18:16:52Z</dcterms:created>
  <dcterms:modified xsi:type="dcterms:W3CDTF">2022-10-25T18:16:57Z</dcterms:modified>
</cp:coreProperties>
</file>