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0"/>
  </p:notesMasterIdLst>
  <p:sldIdLst>
    <p:sldId id="256" r:id="rId2"/>
    <p:sldId id="259" r:id="rId3"/>
    <p:sldId id="260" r:id="rId4"/>
    <p:sldId id="261" r:id="rId5"/>
    <p:sldId id="262" r:id="rId6"/>
    <p:sldId id="274" r:id="rId7"/>
    <p:sldId id="275" r:id="rId8"/>
    <p:sldId id="263" r:id="rId9"/>
    <p:sldId id="264" r:id="rId10"/>
    <p:sldId id="265" r:id="rId11"/>
    <p:sldId id="267" r:id="rId12"/>
    <p:sldId id="277" r:id="rId13"/>
    <p:sldId id="278" r:id="rId14"/>
    <p:sldId id="280" r:id="rId15"/>
    <p:sldId id="268" r:id="rId16"/>
    <p:sldId id="270" r:id="rId17"/>
    <p:sldId id="271" r:id="rId18"/>
    <p:sldId id="272" r:id="rId19"/>
    <p:sldId id="281" r:id="rId20"/>
    <p:sldId id="282" r:id="rId21"/>
    <p:sldId id="283" r:id="rId22"/>
    <p:sldId id="284" r:id="rId23"/>
    <p:sldId id="285" r:id="rId24"/>
    <p:sldId id="286" r:id="rId25"/>
    <p:sldId id="289" r:id="rId26"/>
    <p:sldId id="287" r:id="rId27"/>
    <p:sldId id="288" r:id="rId28"/>
    <p:sldId id="273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4458" autoAdjust="0"/>
  </p:normalViewPr>
  <p:slideViewPr>
    <p:cSldViewPr snapToGrid="0">
      <p:cViewPr varScale="1">
        <p:scale>
          <a:sx n="93" d="100"/>
          <a:sy n="93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767918-B458-4370-9764-26C9DC3C9C4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3EB608-E42F-4213-885F-C9A56FFE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3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39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74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73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56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48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83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18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1FF45-53D9-4AFD-A23A-0BAFC336BC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37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92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71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1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79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8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49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2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33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94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4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9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52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6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3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0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84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84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38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B608-E42F-4213-885F-C9A56FFE16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8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2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731DE6B-307A-45ED-8821-6306DDC5308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0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0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31DE6B-307A-45ED-8821-6306DDC5308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87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1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8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5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6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DE6B-307A-45ED-8821-6306DDC5308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731DE6B-307A-45ED-8821-6306DDC5308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2D156AE-6661-4543-901D-9D0EEC69E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65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.edu/harton/SYLL22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 Topics in Social Psychology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Influence</a:t>
            </a:r>
          </a:p>
        </p:txBody>
      </p:sp>
    </p:spTree>
    <p:extLst>
      <p:ext uri="{BB962C8B-B14F-4D97-AF65-F5344CB8AC3E}">
        <p14:creationId xmlns:p14="http://schemas.microsoft.com/office/powerpoint/2010/main" val="40159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critical thinking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Overinference</a:t>
            </a:r>
            <a:r>
              <a:rPr lang="en-US" dirty="0"/>
              <a:t> from small samples</a:t>
            </a:r>
          </a:p>
          <a:p>
            <a:r>
              <a:rPr lang="en-US" dirty="0"/>
              <a:t>Correlation&lt;&gt;causation</a:t>
            </a:r>
          </a:p>
          <a:p>
            <a:pPr lvl="1"/>
            <a:r>
              <a:rPr lang="en-US" dirty="0"/>
              <a:t>Magical thinking</a:t>
            </a:r>
          </a:p>
          <a:p>
            <a:pPr lvl="1"/>
            <a:r>
              <a:rPr lang="en-US" dirty="0"/>
              <a:t>Law of similarity</a:t>
            </a:r>
          </a:p>
          <a:p>
            <a:r>
              <a:rPr lang="en-US" dirty="0"/>
              <a:t>Hindsight bias</a:t>
            </a:r>
          </a:p>
          <a:p>
            <a:r>
              <a:rPr lang="en-US" dirty="0"/>
              <a:t>Curse of knowledge</a:t>
            </a:r>
          </a:p>
          <a:p>
            <a:r>
              <a:rPr lang="en-US" dirty="0"/>
              <a:t>Sunk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6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674" y="1819374"/>
            <a:ext cx="3375158" cy="5248622"/>
          </a:xfrm>
        </p:spPr>
        <p:txBody>
          <a:bodyPr>
            <a:normAutofit/>
          </a:bodyPr>
          <a:lstStyle/>
          <a:p>
            <a:r>
              <a:rPr lang="en-US" dirty="0"/>
              <a:t>Anchoring</a:t>
            </a:r>
          </a:p>
          <a:p>
            <a:r>
              <a:rPr lang="en-US" dirty="0" err="1"/>
              <a:t>Declinism</a:t>
            </a:r>
            <a:endParaRPr lang="en-US" dirty="0"/>
          </a:p>
          <a:p>
            <a:r>
              <a:rPr lang="en-US" dirty="0"/>
              <a:t>Framing effect</a:t>
            </a:r>
          </a:p>
          <a:p>
            <a:r>
              <a:rPr lang="en-US" dirty="0"/>
              <a:t>Fundamental attribution error</a:t>
            </a:r>
          </a:p>
          <a:p>
            <a:r>
              <a:rPr lang="en-US" dirty="0"/>
              <a:t>Dunning-Kruger effect</a:t>
            </a:r>
          </a:p>
          <a:p>
            <a:r>
              <a:rPr lang="en-US" dirty="0"/>
              <a:t>Optimism/</a:t>
            </a:r>
          </a:p>
          <a:p>
            <a:pPr marL="0" indent="0">
              <a:buNone/>
            </a:pPr>
            <a:r>
              <a:rPr lang="en-US" dirty="0"/>
              <a:t>pessimism bias</a:t>
            </a:r>
          </a:p>
          <a:p>
            <a:r>
              <a:rPr lang="en-US" dirty="0"/>
              <a:t>Self-serving bias</a:t>
            </a:r>
          </a:p>
          <a:p>
            <a:r>
              <a:rPr lang="en-US" dirty="0"/>
              <a:t>Backfire effect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93924" y="284176"/>
            <a:ext cx="3281250" cy="6711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Just world hypothesis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Placebo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Bystander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Spotlight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In-group bias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Barnum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Groupthink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Negativity bias</a:t>
            </a:r>
          </a:p>
        </p:txBody>
      </p:sp>
    </p:spTree>
    <p:extLst>
      <p:ext uri="{BB962C8B-B14F-4D97-AF65-F5344CB8AC3E}">
        <p14:creationId xmlns:p14="http://schemas.microsoft.com/office/powerpoint/2010/main" val="11887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7925-F3F0-42B3-BDA6-251C67F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67" y="2290931"/>
            <a:ext cx="3498979" cy="2456442"/>
          </a:xfrm>
        </p:spPr>
        <p:txBody>
          <a:bodyPr/>
          <a:lstStyle/>
          <a:p>
            <a:r>
              <a:rPr lang="en-US" dirty="0"/>
              <a:t>Do people trust science?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09CFB6-BFE3-46D1-83F5-5408BC485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914" y="1702312"/>
            <a:ext cx="6276818" cy="4206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0FE14-5D1F-4A6E-8A57-308F8D0D4167}"/>
              </a:ext>
            </a:extLst>
          </p:cNvPr>
          <p:cNvSpPr txBox="1"/>
          <p:nvPr/>
        </p:nvSpPr>
        <p:spPr>
          <a:xfrm>
            <a:off x="255639" y="6230226"/>
            <a:ext cx="1040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https://news.gallup.com/poll/352397/democratic-republican-confidence-science-diverges.aspx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0038A-929E-431E-AEF8-6FDF2A19C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666" y="2023351"/>
            <a:ext cx="5684116" cy="37383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85FABF-7D5A-439D-9392-E23FDBE7A643}"/>
              </a:ext>
            </a:extLst>
          </p:cNvPr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Do people trust science?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71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9A8D-5865-4542-96BD-9BF7D9E2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6981" y="284176"/>
            <a:ext cx="3190018" cy="150876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                                   Pew research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8D5F5-0300-47F5-9451-00FB5C56F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A00D2-A492-4689-83C5-87973CAA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71" y="0"/>
            <a:ext cx="6471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04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73D3-C1F4-47CF-BBAC-E79E9371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people trust science?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112F6-A53D-46DC-A4E3-B3BC52C6D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0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have you heard about the replication crisis/renaissance? </a:t>
            </a:r>
          </a:p>
          <a:p>
            <a:r>
              <a:rPr lang="en-US" dirty="0"/>
              <a:t>Which do you think it is? </a:t>
            </a:r>
          </a:p>
        </p:txBody>
      </p:sp>
    </p:spTree>
    <p:extLst>
      <p:ext uri="{BB962C8B-B14F-4D97-AF65-F5344CB8AC3E}">
        <p14:creationId xmlns:p14="http://schemas.microsoft.com/office/powerpoint/2010/main" val="3711974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Renaissance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problem?</a:t>
            </a:r>
          </a:p>
          <a:p>
            <a:r>
              <a:rPr lang="en-US" dirty="0"/>
              <a:t>2011: </a:t>
            </a:r>
            <a:r>
              <a:rPr lang="en-US" dirty="0" err="1"/>
              <a:t>Bem</a:t>
            </a:r>
            <a:r>
              <a:rPr lang="en-US" dirty="0"/>
              <a:t> article</a:t>
            </a:r>
          </a:p>
          <a:p>
            <a:r>
              <a:rPr lang="en-US" dirty="0"/>
              <a:t>2012: </a:t>
            </a:r>
            <a:r>
              <a:rPr lang="en-US" dirty="0" err="1"/>
              <a:t>Stapel</a:t>
            </a:r>
            <a:r>
              <a:rPr lang="en-US" dirty="0"/>
              <a:t> fraud</a:t>
            </a:r>
          </a:p>
          <a:p>
            <a:r>
              <a:rPr lang="en-US" dirty="0"/>
              <a:t>2011 p-hacking (Simmons et al., 2011)</a:t>
            </a:r>
          </a:p>
          <a:p>
            <a:r>
              <a:rPr lang="en-US" dirty="0"/>
              <a:t>2012 Doyen et al. failure to replicate </a:t>
            </a:r>
            <a:r>
              <a:rPr lang="en-US" dirty="0" err="1"/>
              <a:t>Bargh</a:t>
            </a:r>
            <a:r>
              <a:rPr lang="en-US" dirty="0"/>
              <a:t> et al., 1996</a:t>
            </a:r>
          </a:p>
          <a:p>
            <a:r>
              <a:rPr lang="en-US" dirty="0"/>
              <a:t>2011-2012 </a:t>
            </a:r>
            <a:r>
              <a:rPr lang="en-US" dirty="0" err="1"/>
              <a:t>Nosek</a:t>
            </a:r>
            <a:r>
              <a:rPr lang="en-US" dirty="0"/>
              <a:t> developed OSF </a:t>
            </a:r>
          </a:p>
          <a:p>
            <a:r>
              <a:rPr lang="en-US" dirty="0"/>
              <a:t>2013 Center for Open Science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41" y="4806367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94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doesn’t peer review fix the issue?</a:t>
            </a:r>
          </a:p>
          <a:p>
            <a:r>
              <a:rPr lang="en-US" dirty="0"/>
              <a:t>What are some examples of problematic issues?  </a:t>
            </a:r>
          </a:p>
        </p:txBody>
      </p:sp>
    </p:spTree>
    <p:extLst>
      <p:ext uri="{BB962C8B-B14F-4D97-AF65-F5344CB8AC3E}">
        <p14:creationId xmlns:p14="http://schemas.microsoft.com/office/powerpoint/2010/main" val="4287902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6072952" cy="4206240"/>
          </a:xfrm>
        </p:spPr>
        <p:txBody>
          <a:bodyPr/>
          <a:lstStyle/>
          <a:p>
            <a:r>
              <a:rPr lang="en-US" dirty="0"/>
              <a:t>What are some solutions they offer to this problem, and how do they address it? </a:t>
            </a:r>
          </a:p>
          <a:p>
            <a:r>
              <a:rPr lang="en-US" dirty="0"/>
              <a:t>What are some things to look for in articles that might clue you in to p-hacking? </a:t>
            </a:r>
          </a:p>
          <a:p>
            <a:r>
              <a:rPr lang="en-US" dirty="0"/>
              <a:t>What does a failure to replicate mean? </a:t>
            </a:r>
          </a:p>
          <a:p>
            <a:r>
              <a:rPr lang="en-US" dirty="0"/>
              <a:t>What does this suggest for whether we should trust science?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badges_stacked.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999" y="2223664"/>
            <a:ext cx="39719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19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4018-5629-455A-B74D-FDC7FAAB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not trust science?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BD59A-33FD-462C-9AE5-187B135EA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there political differences in trust in science? </a:t>
            </a:r>
          </a:p>
          <a:p>
            <a:r>
              <a:rPr lang="en-US" dirty="0"/>
              <a:t>What are possible relationships between political orientation and trust in science? </a:t>
            </a:r>
          </a:p>
          <a:p>
            <a:r>
              <a:rPr lang="en-US" dirty="0"/>
              <a:t>Why would those relationships have emerged? (what is the rationale for them?)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3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  <a:p>
            <a:r>
              <a:rPr lang="en-US" dirty="0"/>
              <a:t>Something interesting (or not) about you</a:t>
            </a:r>
          </a:p>
        </p:txBody>
      </p:sp>
    </p:spTree>
    <p:extLst>
      <p:ext uri="{BB962C8B-B14F-4D97-AF65-F5344CB8AC3E}">
        <p14:creationId xmlns:p14="http://schemas.microsoft.com/office/powerpoint/2010/main" val="2250804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E42D-328B-4232-886E-A7B570B5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Nisbet et al., 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1724-4DD8-4E22-A54B-B68B4E3C6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089726" cy="4206240"/>
          </a:xfrm>
        </p:spPr>
        <p:txBody>
          <a:bodyPr/>
          <a:lstStyle/>
          <a:p>
            <a:r>
              <a:rPr lang="en-US" dirty="0"/>
              <a:t>What did they do in this study? </a:t>
            </a:r>
          </a:p>
          <a:p>
            <a:r>
              <a:rPr lang="en-US" dirty="0"/>
              <a:t>What were some strengths and limitations?</a:t>
            </a:r>
          </a:p>
          <a:p>
            <a:r>
              <a:rPr lang="en-US" dirty="0"/>
              <a:t>What did they find led to less trust in science?</a:t>
            </a:r>
          </a:p>
          <a:p>
            <a:pPr lvl="1"/>
            <a:r>
              <a:rPr lang="en-US" dirty="0"/>
              <a:t>Tables 1 and 2</a:t>
            </a:r>
          </a:p>
          <a:p>
            <a:pPr lvl="1"/>
            <a:r>
              <a:rPr lang="en-US" dirty="0"/>
              <a:t>Figure 1</a:t>
            </a:r>
          </a:p>
          <a:p>
            <a:r>
              <a:rPr lang="en-US" dirty="0"/>
              <a:t>What are the implications of their findings? 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DE843B0-381D-4A0C-B59C-DA9F6085D4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1718"/>
              </p:ext>
            </p:extLst>
          </p:nvPr>
        </p:nvGraphicFramePr>
        <p:xfrm>
          <a:off x="6292645" y="2360271"/>
          <a:ext cx="5345518" cy="322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4" imgW="4753080" imgH="2867040" progId="Paint.Picture">
                  <p:embed/>
                </p:oleObj>
              </mc:Choice>
              <mc:Fallback>
                <p:oleObj name="Bitmap Image" r:id="rId4" imgW="4753080" imgH="2867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92645" y="2360271"/>
                        <a:ext cx="5345518" cy="3224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532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56DAF-6D27-4FCB-B48A-80BF003F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Pennycook, </a:t>
            </a:r>
            <a:r>
              <a:rPr lang="en-US" dirty="0" err="1"/>
              <a:t>Bago</a:t>
            </a:r>
            <a:r>
              <a:rPr lang="en-US" dirty="0"/>
              <a:t>, &amp; </a:t>
            </a:r>
            <a:r>
              <a:rPr lang="en-US" dirty="0" err="1"/>
              <a:t>McPhetres</a:t>
            </a:r>
            <a:r>
              <a:rPr lang="en-US" dirty="0"/>
              <a:t>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EA548-28F4-4D50-9FA5-405DFB008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rationales:</a:t>
            </a:r>
          </a:p>
          <a:p>
            <a:pPr lvl="1"/>
            <a:r>
              <a:rPr lang="en-US" dirty="0"/>
              <a:t>Politically motivated reasoning</a:t>
            </a:r>
          </a:p>
          <a:p>
            <a:pPr lvl="1"/>
            <a:r>
              <a:rPr lang="en-US" dirty="0"/>
              <a:t>Identity-protective cognition</a:t>
            </a:r>
          </a:p>
          <a:p>
            <a:pPr lvl="1"/>
            <a:r>
              <a:rPr lang="en-US" dirty="0"/>
              <a:t>Knowledge-deficit</a:t>
            </a:r>
          </a:p>
          <a:p>
            <a:pPr lvl="1"/>
            <a:r>
              <a:rPr lang="en-US" dirty="0"/>
              <a:t>Analytic thinking</a:t>
            </a:r>
          </a:p>
          <a:p>
            <a:r>
              <a:rPr lang="en-US" dirty="0"/>
              <a:t>What would each of these predict? (measuring political orientation, accuracy of beliefs, and cognitive sophistication) </a:t>
            </a:r>
          </a:p>
        </p:txBody>
      </p:sp>
    </p:spTree>
    <p:extLst>
      <p:ext uri="{BB962C8B-B14F-4D97-AF65-F5344CB8AC3E}">
        <p14:creationId xmlns:p14="http://schemas.microsoft.com/office/powerpoint/2010/main" val="2119128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61D0-2443-43CE-908D-3C06839C9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41428-D77A-47D0-A904-757CB8ED8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F0859-7EFA-4A60-BDF5-EF1BD616D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2" y="284176"/>
            <a:ext cx="11935714" cy="63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86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F975-5B80-4B0D-89FE-BA34A09F1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AEBD9-C68D-421B-9E4A-ABCB7E1B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“liberal” issues, PO was more related to beliefs than was knowledge</a:t>
            </a:r>
          </a:p>
          <a:p>
            <a:r>
              <a:rPr lang="en-US" dirty="0"/>
              <a:t>For “conservative” issues, it was opposite</a:t>
            </a:r>
          </a:p>
          <a:p>
            <a:r>
              <a:rPr lang="en-US" dirty="0"/>
              <a:t>Cognitive sophistication (+) and PO were correlated with beliefs on most issues, but cognitive sophistication only led to more polarization for climate change, big bang, and evolution</a:t>
            </a:r>
          </a:p>
          <a:p>
            <a:r>
              <a:rPr lang="en-US" dirty="0"/>
              <a:t>Their interpretation—political orientation matters, but basic knowledge and cognitive sophistication matter (maybe more?)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39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93973-C8B9-4971-9A8D-A972AA96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et al., 2022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1DA6F7-81CA-4B92-9388-4FA0FAEA4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2919" y="1448875"/>
            <a:ext cx="9327429" cy="513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8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61192-B426-4CB3-8FEC-CDAF3BB3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Garrett and Bond, 2021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EF709D-DE29-4A40-A036-564DD2055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83487" y="2206572"/>
            <a:ext cx="4297540" cy="4206875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66D4A96-F6EF-4F00-AEBF-419ADE427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934406"/>
              </p:ext>
            </p:extLst>
          </p:nvPr>
        </p:nvGraphicFramePr>
        <p:xfrm>
          <a:off x="216600" y="1700212"/>
          <a:ext cx="6991350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5" imgW="6991200" imgH="4829040" progId="Paint.Picture">
                  <p:embed/>
                </p:oleObj>
              </mc:Choice>
              <mc:Fallback>
                <p:oleObj name="Bitmap Image" r:id="rId5" imgW="6991200" imgH="4829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600" y="1700212"/>
                        <a:ext cx="6991350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681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C62F-CA7D-4869-A2FD-9BA75BFC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Misinformation more broadly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C65E6-8171-47AC-9FD6-2303D421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worse now? </a:t>
            </a:r>
          </a:p>
          <a:p>
            <a:r>
              <a:rPr lang="en-US" dirty="0"/>
              <a:t>How has social media affected misinformation and its spread? </a:t>
            </a:r>
          </a:p>
          <a:p>
            <a:r>
              <a:rPr lang="en-US" dirty="0"/>
              <a:t>Why do people accept misinformation? (give example of each)</a:t>
            </a:r>
          </a:p>
          <a:p>
            <a:r>
              <a:rPr lang="en-US" dirty="0"/>
              <a:t>What solutions are supported by research? </a:t>
            </a:r>
          </a:p>
        </p:txBody>
      </p:sp>
    </p:spTree>
    <p:extLst>
      <p:ext uri="{BB962C8B-B14F-4D97-AF65-F5344CB8AC3E}">
        <p14:creationId xmlns:p14="http://schemas.microsoft.com/office/powerpoint/2010/main" val="602305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1CC8C-6299-4CD6-9C69-9108F3AD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Crazy Uncle </a:t>
            </a:r>
            <a:r>
              <a:rPr lang="en-US" dirty="0" err="1"/>
              <a:t>COnvo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1242BF-883D-4485-9ED4-320DF6B01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3833" y="2001531"/>
            <a:ext cx="1438952" cy="42068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07F4FD-812A-40E5-BB20-EE5F3679500B}"/>
              </a:ext>
            </a:extLst>
          </p:cNvPr>
          <p:cNvSpPr txBox="1">
            <a:spLocks/>
          </p:cNvSpPr>
          <p:nvPr/>
        </p:nvSpPr>
        <p:spPr>
          <a:xfrm>
            <a:off x="3356183" y="2353184"/>
            <a:ext cx="697752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Pick a misbelief</a:t>
            </a:r>
          </a:p>
          <a:p>
            <a:r>
              <a:rPr lang="en-US" dirty="0"/>
              <a:t>Describe why he might believe it</a:t>
            </a:r>
          </a:p>
          <a:p>
            <a:r>
              <a:rPr lang="en-US" dirty="0"/>
              <a:t>Explain how you would try to convince him of the truth (be specific)</a:t>
            </a:r>
          </a:p>
        </p:txBody>
      </p:sp>
    </p:spTree>
    <p:extLst>
      <p:ext uri="{BB962C8B-B14F-4D97-AF65-F5344CB8AC3E}">
        <p14:creationId xmlns:p14="http://schemas.microsoft.com/office/powerpoint/2010/main" val="3599620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half of </a:t>
            </a:r>
            <a:r>
              <a:rPr lang="en-US" i="1" dirty="0"/>
              <a:t>Think Again</a:t>
            </a:r>
            <a:endParaRPr lang="en-US" dirty="0"/>
          </a:p>
          <a:p>
            <a:r>
              <a:rPr lang="en-US" dirty="0"/>
              <a:t>Submit up to 3 ideas for your project issue</a:t>
            </a:r>
          </a:p>
        </p:txBody>
      </p:sp>
    </p:spTree>
    <p:extLst>
      <p:ext uri="{BB962C8B-B14F-4D97-AF65-F5344CB8AC3E}">
        <p14:creationId xmlns:p14="http://schemas.microsoft.com/office/powerpoint/2010/main" val="266334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www.uni.edu/harton/SYLL22.htm</a:t>
            </a:r>
            <a:endParaRPr lang="en-US" dirty="0"/>
          </a:p>
          <a:p>
            <a:r>
              <a:rPr lang="en-US" dirty="0"/>
              <a:t>How to take notes</a:t>
            </a:r>
          </a:p>
          <a:p>
            <a:r>
              <a:rPr lang="en-US" dirty="0"/>
              <a:t>How to do well in the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9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syllabus or about me</a:t>
            </a:r>
          </a:p>
        </p:txBody>
      </p:sp>
    </p:spTree>
    <p:extLst>
      <p:ext uri="{BB962C8B-B14F-4D97-AF65-F5344CB8AC3E}">
        <p14:creationId xmlns:p14="http://schemas.microsoft.com/office/powerpoint/2010/main" val="139635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critical thinking?</a:t>
            </a:r>
          </a:p>
          <a:p>
            <a:r>
              <a:rPr lang="en-US" dirty="0"/>
              <a:t>Why is it important to think critically?</a:t>
            </a:r>
          </a:p>
          <a:p>
            <a:r>
              <a:rPr lang="en-US" dirty="0"/>
              <a:t>How do we think critically? </a:t>
            </a:r>
          </a:p>
          <a:p>
            <a:r>
              <a:rPr lang="en-US" dirty="0"/>
              <a:t>Why do we do logical fallacies, or not think critically?</a:t>
            </a:r>
          </a:p>
          <a:p>
            <a:r>
              <a:rPr lang="en-US" dirty="0"/>
              <a:t>What do we need to think critically about?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5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Being placed in daycare has negative effects on children’s development.</a:t>
            </a:r>
          </a:p>
          <a:p>
            <a:r>
              <a:rPr lang="en-US" dirty="0"/>
              <a:t>Eyewitness testimony is the most reliable type of evidence in a criminal trial. </a:t>
            </a:r>
          </a:p>
          <a:p>
            <a:r>
              <a:rPr lang="en-US" dirty="0"/>
              <a:t>People learn better when they are provided information in a format that fits their learning style. </a:t>
            </a:r>
          </a:p>
          <a:p>
            <a:r>
              <a:rPr lang="en-US" dirty="0"/>
              <a:t>People only use about 10% of their brains.</a:t>
            </a:r>
          </a:p>
          <a:p>
            <a:r>
              <a:rPr lang="en-US" dirty="0"/>
              <a:t>It takes 7 years to digest chewing gum.</a:t>
            </a:r>
          </a:p>
          <a:p>
            <a:r>
              <a:rPr lang="en-US" dirty="0"/>
              <a:t>The Great Wall of China is the only man-made structure visible from space with the naked eye.</a:t>
            </a:r>
          </a:p>
          <a:p>
            <a:r>
              <a:rPr lang="en-US" dirty="0"/>
              <a:t>Vikings wore horned helmets in battle. </a:t>
            </a:r>
          </a:p>
          <a:p>
            <a:r>
              <a:rPr lang="en-US" dirty="0"/>
              <a:t>The seasons are determined by the Earth’s distance from the sun. </a:t>
            </a:r>
          </a:p>
        </p:txBody>
      </p:sp>
    </p:spTree>
    <p:extLst>
      <p:ext uri="{BB962C8B-B14F-4D97-AF65-F5344CB8AC3E}">
        <p14:creationId xmlns:p14="http://schemas.microsoft.com/office/powerpoint/2010/main" val="3734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Urban violence tends to increase in the summer.</a:t>
            </a:r>
          </a:p>
          <a:p>
            <a:r>
              <a:rPr lang="en-US" dirty="0"/>
              <a:t>Juvenile delinquents tend to watch more TV, especially violent TV.</a:t>
            </a:r>
          </a:p>
          <a:p>
            <a:r>
              <a:rPr lang="en-US" dirty="0"/>
              <a:t>Higher amounts of antibiotic use is associated with a greater risk of breast cancer.</a:t>
            </a:r>
          </a:p>
          <a:p>
            <a:r>
              <a:rPr lang="en-US" dirty="0"/>
              <a:t>Bar employees are more likely than other employees to have alcohol abuse problems. </a:t>
            </a:r>
          </a:p>
          <a:p>
            <a:r>
              <a:rPr lang="en-US" dirty="0"/>
              <a:t>Women who say that their house isn’t cluttered report less stress and anxiety. </a:t>
            </a:r>
          </a:p>
        </p:txBody>
      </p:sp>
    </p:spTree>
    <p:extLst>
      <p:ext uri="{BB962C8B-B14F-4D97-AF65-F5344CB8AC3E}">
        <p14:creationId xmlns:p14="http://schemas.microsoft.com/office/powerpoint/2010/main" val="179388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Fallacies</a:t>
            </a:r>
            <a:br>
              <a:rPr lang="en-US" dirty="0"/>
            </a:br>
            <a:r>
              <a:rPr lang="en-US" dirty="0"/>
              <a:t>search/interpretation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Confirmation bias</a:t>
            </a:r>
          </a:p>
          <a:p>
            <a:r>
              <a:rPr lang="en-US" dirty="0"/>
              <a:t>Assimilation bias</a:t>
            </a:r>
          </a:p>
          <a:p>
            <a:pPr lvl="1"/>
            <a:r>
              <a:rPr lang="en-US" dirty="0"/>
              <a:t>Belief perseverance/Sleeper effect</a:t>
            </a:r>
          </a:p>
          <a:p>
            <a:r>
              <a:rPr lang="en-US" dirty="0"/>
              <a:t>Naïve realism</a:t>
            </a:r>
          </a:p>
        </p:txBody>
      </p:sp>
    </p:spTree>
    <p:extLst>
      <p:ext uri="{BB962C8B-B14F-4D97-AF65-F5344CB8AC3E}">
        <p14:creationId xmlns:p14="http://schemas.microsoft.com/office/powerpoint/2010/main" val="2021222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Fallacies</a:t>
            </a:r>
            <a:br>
              <a:rPr lang="en-US" dirty="0"/>
            </a:br>
            <a:r>
              <a:rPr lang="en-US" dirty="0"/>
              <a:t>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Non </a:t>
            </a:r>
            <a:r>
              <a:rPr lang="en-US" dirty="0" err="1"/>
              <a:t>sequiter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Zero-sum or fixed pie</a:t>
            </a:r>
          </a:p>
          <a:p>
            <a:pPr lvl="1"/>
            <a:r>
              <a:rPr lang="en-US" dirty="0"/>
              <a:t>Invalid disjunction</a:t>
            </a:r>
          </a:p>
          <a:p>
            <a:pPr lvl="1"/>
            <a:r>
              <a:rPr lang="en-US" dirty="0"/>
              <a:t>Argumentum ad </a:t>
            </a:r>
            <a:r>
              <a:rPr lang="en-US" dirty="0" err="1"/>
              <a:t>verecundium</a:t>
            </a:r>
            <a:r>
              <a:rPr lang="en-US" dirty="0"/>
              <a:t>/ad hominem (halo)</a:t>
            </a:r>
          </a:p>
          <a:p>
            <a:pPr lvl="1"/>
            <a:r>
              <a:rPr lang="en-US" dirty="0"/>
              <a:t>Naturalistic</a:t>
            </a:r>
          </a:p>
          <a:p>
            <a:pPr lvl="1"/>
            <a:r>
              <a:rPr lang="en-US" dirty="0"/>
              <a:t>Ad </a:t>
            </a:r>
            <a:r>
              <a:rPr lang="en-US" dirty="0" err="1"/>
              <a:t>notivatem</a:t>
            </a:r>
            <a:r>
              <a:rPr lang="en-US" dirty="0"/>
              <a:t>/ad </a:t>
            </a:r>
            <a:r>
              <a:rPr lang="en-US" dirty="0" err="1"/>
              <a:t>antiquitatem</a:t>
            </a:r>
            <a:endParaRPr lang="en-US" dirty="0"/>
          </a:p>
          <a:p>
            <a:pPr lvl="1"/>
            <a:r>
              <a:rPr lang="en-US" dirty="0"/>
              <a:t>Bandwagon (ad </a:t>
            </a:r>
            <a:r>
              <a:rPr lang="en-US" dirty="0" err="1"/>
              <a:t>populum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Ignorance (ad </a:t>
            </a:r>
            <a:r>
              <a:rPr lang="en-US" dirty="0" err="1"/>
              <a:t>ignoratiam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Composition</a:t>
            </a:r>
          </a:p>
          <a:p>
            <a:r>
              <a:rPr lang="en-US" dirty="0"/>
              <a:t>Availability heuristic</a:t>
            </a:r>
          </a:p>
          <a:p>
            <a:r>
              <a:rPr lang="en-US" dirty="0"/>
              <a:t>Representativeness heuristic</a:t>
            </a:r>
          </a:p>
          <a:p>
            <a:pPr lvl="1"/>
            <a:r>
              <a:rPr lang="en-US" dirty="0"/>
              <a:t>Gambler’s fallacy</a:t>
            </a:r>
          </a:p>
          <a:p>
            <a:pPr lvl="1"/>
            <a:r>
              <a:rPr lang="en-US" dirty="0"/>
              <a:t>Regression fallacy</a:t>
            </a:r>
          </a:p>
          <a:p>
            <a:pPr lvl="1"/>
            <a:r>
              <a:rPr lang="en-US" dirty="0"/>
              <a:t>Conjunction fallacy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9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0</TotalTime>
  <Words>866</Words>
  <Application>Microsoft Office PowerPoint</Application>
  <PresentationFormat>Widescreen</PresentationFormat>
  <Paragraphs>172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Corbel</vt:lpstr>
      <vt:lpstr>Wingdings</vt:lpstr>
      <vt:lpstr>Banded</vt:lpstr>
      <vt:lpstr>Bitmap Image</vt:lpstr>
      <vt:lpstr>Special Topics in Social Psychology</vt:lpstr>
      <vt:lpstr>Introductions</vt:lpstr>
      <vt:lpstr>Syllabus</vt:lpstr>
      <vt:lpstr>Questions</vt:lpstr>
      <vt:lpstr>Critical thinking</vt:lpstr>
      <vt:lpstr>True or False?</vt:lpstr>
      <vt:lpstr>Associations</vt:lpstr>
      <vt:lpstr>Fallacies search/interpretation</vt:lpstr>
      <vt:lpstr>Fallacies Interference</vt:lpstr>
      <vt:lpstr>Other critical thinking problems</vt:lpstr>
      <vt:lpstr>Others</vt:lpstr>
      <vt:lpstr>Do people trust science? </vt:lpstr>
      <vt:lpstr>                                                            Pew research survey</vt:lpstr>
      <vt:lpstr>Should people trust science? </vt:lpstr>
      <vt:lpstr>Open Science</vt:lpstr>
      <vt:lpstr>The Renaissance</vt:lpstr>
      <vt:lpstr>Problems</vt:lpstr>
      <vt:lpstr>Solutions</vt:lpstr>
      <vt:lpstr>Why do people not trust science? </vt:lpstr>
      <vt:lpstr>Nisbet et al., 2015</vt:lpstr>
      <vt:lpstr>Pennycook, Bago, &amp; McPhetres, 2022</vt:lpstr>
      <vt:lpstr>PowerPoint Presentation</vt:lpstr>
      <vt:lpstr>Findings</vt:lpstr>
      <vt:lpstr>Light et al., 2022</vt:lpstr>
      <vt:lpstr>Garrett and Bond, 2021</vt:lpstr>
      <vt:lpstr>Misinformation more broadly</vt:lpstr>
      <vt:lpstr>Crazy Uncle COnvo</vt:lpstr>
      <vt:lpstr>For 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2022-08-23T18:17:56Z</dcterms:created>
  <dcterms:modified xsi:type="dcterms:W3CDTF">2022-08-23T18:18:21Z</dcterms:modified>
</cp:coreProperties>
</file>