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0"/>
  </p:notesMasterIdLst>
  <p:sldIdLst>
    <p:sldId id="256" r:id="rId2"/>
    <p:sldId id="258" r:id="rId3"/>
    <p:sldId id="305" r:id="rId4"/>
    <p:sldId id="304" r:id="rId5"/>
    <p:sldId id="306" r:id="rId6"/>
    <p:sldId id="269" r:id="rId7"/>
    <p:sldId id="265" r:id="rId8"/>
    <p:sldId id="280" r:id="rId9"/>
    <p:sldId id="302" r:id="rId10"/>
    <p:sldId id="301" r:id="rId11"/>
    <p:sldId id="303" r:id="rId12"/>
    <p:sldId id="259" r:id="rId13"/>
    <p:sldId id="307" r:id="rId14"/>
    <p:sldId id="308" r:id="rId15"/>
    <p:sldId id="309" r:id="rId16"/>
    <p:sldId id="296" r:id="rId17"/>
    <p:sldId id="297" r:id="rId18"/>
    <p:sldId id="27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66627" autoAdjust="0"/>
  </p:normalViewPr>
  <p:slideViewPr>
    <p:cSldViewPr>
      <p:cViewPr varScale="1">
        <p:scale>
          <a:sx n="57" d="100"/>
          <a:sy n="57" d="100"/>
        </p:scale>
        <p:origin x="148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4FD717B-536E-4FDB-87D1-F6E9E6295F6A}" type="datetimeFigureOut">
              <a:rPr lang="en-US" smtClean="0"/>
              <a:t>8/29/2023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1948DCD-073A-4006-BA59-1176EEAB8065}" type="slidenum">
              <a:rPr lang="en-US" smtClean="0"/>
              <a:t>‹#›</a:t>
            </a:fld>
            <a:endParaRPr lang="en-US"/>
          </a:p>
        </p:txBody>
      </p:sp>
    </p:spTree>
    <p:extLst>
      <p:ext uri="{BB962C8B-B14F-4D97-AF65-F5344CB8AC3E}">
        <p14:creationId xmlns:p14="http://schemas.microsoft.com/office/powerpoint/2010/main" val="871292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51948DCD-073A-4006-BA59-1176EEAB8065}" type="slidenum">
              <a:rPr lang="en-US" smtClean="0"/>
              <a:t>1</a:t>
            </a:fld>
            <a:endParaRPr lang="en-US"/>
          </a:p>
        </p:txBody>
      </p:sp>
    </p:spTree>
    <p:extLst>
      <p:ext uri="{BB962C8B-B14F-4D97-AF65-F5344CB8AC3E}">
        <p14:creationId xmlns:p14="http://schemas.microsoft.com/office/powerpoint/2010/main" val="2831814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dirty="0"/>
          </a:p>
        </p:txBody>
      </p:sp>
      <p:sp>
        <p:nvSpPr>
          <p:cNvPr id="4" name="Slide Number Placeholder 3"/>
          <p:cNvSpPr>
            <a:spLocks noGrp="1"/>
          </p:cNvSpPr>
          <p:nvPr>
            <p:ph type="sldNum" sz="quarter" idx="10"/>
          </p:nvPr>
        </p:nvSpPr>
        <p:spPr/>
        <p:txBody>
          <a:bodyPr/>
          <a:lstStyle/>
          <a:p>
            <a:fld id="{51948DCD-073A-4006-BA59-1176EEAB8065}" type="slidenum">
              <a:rPr lang="en-US" smtClean="0"/>
              <a:t>10</a:t>
            </a:fld>
            <a:endParaRPr lang="en-US"/>
          </a:p>
        </p:txBody>
      </p:sp>
    </p:spTree>
    <p:extLst>
      <p:ext uri="{BB962C8B-B14F-4D97-AF65-F5344CB8AC3E}">
        <p14:creationId xmlns:p14="http://schemas.microsoft.com/office/powerpoint/2010/main" val="27932794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948DCD-073A-4006-BA59-1176EEAB8065}" type="slidenum">
              <a:rPr lang="en-US" smtClean="0"/>
              <a:t>11</a:t>
            </a:fld>
            <a:endParaRPr lang="en-US"/>
          </a:p>
        </p:txBody>
      </p:sp>
    </p:spTree>
    <p:extLst>
      <p:ext uri="{BB962C8B-B14F-4D97-AF65-F5344CB8AC3E}">
        <p14:creationId xmlns:p14="http://schemas.microsoft.com/office/powerpoint/2010/main" val="3317426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1948DCD-073A-4006-BA59-1176EEAB8065}" type="slidenum">
              <a:rPr lang="en-US" smtClean="0"/>
              <a:t>12</a:t>
            </a:fld>
            <a:endParaRPr lang="en-US"/>
          </a:p>
        </p:txBody>
      </p:sp>
    </p:spTree>
    <p:extLst>
      <p:ext uri="{BB962C8B-B14F-4D97-AF65-F5344CB8AC3E}">
        <p14:creationId xmlns:p14="http://schemas.microsoft.com/office/powerpoint/2010/main" val="3480472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948DCD-073A-4006-BA59-1176EEAB8065}" type="slidenum">
              <a:rPr lang="en-US" smtClean="0"/>
              <a:t>13</a:t>
            </a:fld>
            <a:endParaRPr lang="en-US"/>
          </a:p>
        </p:txBody>
      </p:sp>
    </p:spTree>
    <p:extLst>
      <p:ext uri="{BB962C8B-B14F-4D97-AF65-F5344CB8AC3E}">
        <p14:creationId xmlns:p14="http://schemas.microsoft.com/office/powerpoint/2010/main" val="31482471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948DCD-073A-4006-BA59-1176EEAB8065}" type="slidenum">
              <a:rPr lang="en-US" smtClean="0"/>
              <a:t>14</a:t>
            </a:fld>
            <a:endParaRPr lang="en-US"/>
          </a:p>
        </p:txBody>
      </p:sp>
    </p:spTree>
    <p:extLst>
      <p:ext uri="{BB962C8B-B14F-4D97-AF65-F5344CB8AC3E}">
        <p14:creationId xmlns:p14="http://schemas.microsoft.com/office/powerpoint/2010/main" val="1544694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948DCD-073A-4006-BA59-1176EEAB8065}" type="slidenum">
              <a:rPr lang="en-US" smtClean="0"/>
              <a:t>15</a:t>
            </a:fld>
            <a:endParaRPr lang="en-US"/>
          </a:p>
        </p:txBody>
      </p:sp>
    </p:spTree>
    <p:extLst>
      <p:ext uri="{BB962C8B-B14F-4D97-AF65-F5344CB8AC3E}">
        <p14:creationId xmlns:p14="http://schemas.microsoft.com/office/powerpoint/2010/main" val="17225969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948DCD-073A-4006-BA59-1176EEAB8065}" type="slidenum">
              <a:rPr lang="en-US" smtClean="0"/>
              <a:t>16</a:t>
            </a:fld>
            <a:endParaRPr lang="en-US"/>
          </a:p>
        </p:txBody>
      </p:sp>
    </p:spTree>
    <p:extLst>
      <p:ext uri="{BB962C8B-B14F-4D97-AF65-F5344CB8AC3E}">
        <p14:creationId xmlns:p14="http://schemas.microsoft.com/office/powerpoint/2010/main" val="35708705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948DCD-073A-4006-BA59-1176EEAB8065}" type="slidenum">
              <a:rPr lang="en-US" smtClean="0"/>
              <a:t>17</a:t>
            </a:fld>
            <a:endParaRPr lang="en-US"/>
          </a:p>
        </p:txBody>
      </p:sp>
    </p:spTree>
    <p:extLst>
      <p:ext uri="{BB962C8B-B14F-4D97-AF65-F5344CB8AC3E}">
        <p14:creationId xmlns:p14="http://schemas.microsoft.com/office/powerpoint/2010/main" val="24558102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948DCD-073A-4006-BA59-1176EEAB8065}" type="slidenum">
              <a:rPr lang="en-US" smtClean="0"/>
              <a:t>18</a:t>
            </a:fld>
            <a:endParaRPr lang="en-US"/>
          </a:p>
        </p:txBody>
      </p:sp>
    </p:spTree>
    <p:extLst>
      <p:ext uri="{BB962C8B-B14F-4D97-AF65-F5344CB8AC3E}">
        <p14:creationId xmlns:p14="http://schemas.microsoft.com/office/powerpoint/2010/main" val="3378037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948DCD-073A-4006-BA59-1176EEAB8065}" type="slidenum">
              <a:rPr lang="en-US" smtClean="0"/>
              <a:t>2</a:t>
            </a:fld>
            <a:endParaRPr lang="en-US"/>
          </a:p>
        </p:txBody>
      </p:sp>
    </p:spTree>
    <p:extLst>
      <p:ext uri="{BB962C8B-B14F-4D97-AF65-F5344CB8AC3E}">
        <p14:creationId xmlns:p14="http://schemas.microsoft.com/office/powerpoint/2010/main" val="1229253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948DCD-073A-4006-BA59-1176EEAB8065}" type="slidenum">
              <a:rPr lang="en-US" smtClean="0"/>
              <a:t>3</a:t>
            </a:fld>
            <a:endParaRPr lang="en-US"/>
          </a:p>
        </p:txBody>
      </p:sp>
    </p:spTree>
    <p:extLst>
      <p:ext uri="{BB962C8B-B14F-4D97-AF65-F5344CB8AC3E}">
        <p14:creationId xmlns:p14="http://schemas.microsoft.com/office/powerpoint/2010/main" val="4229467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1948DCD-073A-4006-BA59-1176EEAB8065}" type="slidenum">
              <a:rPr lang="en-US" smtClean="0"/>
              <a:t>4</a:t>
            </a:fld>
            <a:endParaRPr lang="en-US"/>
          </a:p>
        </p:txBody>
      </p:sp>
    </p:spTree>
    <p:extLst>
      <p:ext uri="{BB962C8B-B14F-4D97-AF65-F5344CB8AC3E}">
        <p14:creationId xmlns:p14="http://schemas.microsoft.com/office/powerpoint/2010/main" val="1254124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948DCD-073A-4006-BA59-1176EEAB8065}" type="slidenum">
              <a:rPr lang="en-US" smtClean="0"/>
              <a:t>5</a:t>
            </a:fld>
            <a:endParaRPr lang="en-US"/>
          </a:p>
        </p:txBody>
      </p:sp>
    </p:spTree>
    <p:extLst>
      <p:ext uri="{BB962C8B-B14F-4D97-AF65-F5344CB8AC3E}">
        <p14:creationId xmlns:p14="http://schemas.microsoft.com/office/powerpoint/2010/main" val="3857204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948DCD-073A-4006-BA59-1176EEAB8065}" type="slidenum">
              <a:rPr lang="en-US" smtClean="0"/>
              <a:t>6</a:t>
            </a:fld>
            <a:endParaRPr lang="en-US"/>
          </a:p>
        </p:txBody>
      </p:sp>
    </p:spTree>
    <p:extLst>
      <p:ext uri="{BB962C8B-B14F-4D97-AF65-F5344CB8AC3E}">
        <p14:creationId xmlns:p14="http://schemas.microsoft.com/office/powerpoint/2010/main" val="2811414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948DCD-073A-4006-BA59-1176EEAB8065}" type="slidenum">
              <a:rPr lang="en-US" smtClean="0"/>
              <a:t>7</a:t>
            </a:fld>
            <a:endParaRPr lang="en-US"/>
          </a:p>
        </p:txBody>
      </p:sp>
    </p:spTree>
    <p:extLst>
      <p:ext uri="{BB962C8B-B14F-4D97-AF65-F5344CB8AC3E}">
        <p14:creationId xmlns:p14="http://schemas.microsoft.com/office/powerpoint/2010/main" val="686191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dirty="0"/>
          </a:p>
        </p:txBody>
      </p:sp>
      <p:sp>
        <p:nvSpPr>
          <p:cNvPr id="4" name="Slide Number Placeholder 3"/>
          <p:cNvSpPr>
            <a:spLocks noGrp="1"/>
          </p:cNvSpPr>
          <p:nvPr>
            <p:ph type="sldNum" sz="quarter" idx="10"/>
          </p:nvPr>
        </p:nvSpPr>
        <p:spPr/>
        <p:txBody>
          <a:bodyPr/>
          <a:lstStyle/>
          <a:p>
            <a:fld id="{51948DCD-073A-4006-BA59-1176EEAB8065}" type="slidenum">
              <a:rPr lang="en-US" smtClean="0"/>
              <a:t>8</a:t>
            </a:fld>
            <a:endParaRPr lang="en-US"/>
          </a:p>
        </p:txBody>
      </p:sp>
    </p:spTree>
    <p:extLst>
      <p:ext uri="{BB962C8B-B14F-4D97-AF65-F5344CB8AC3E}">
        <p14:creationId xmlns:p14="http://schemas.microsoft.com/office/powerpoint/2010/main" val="558109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948DCD-073A-4006-BA59-1176EEAB8065}" type="slidenum">
              <a:rPr lang="en-US" smtClean="0"/>
              <a:t>9</a:t>
            </a:fld>
            <a:endParaRPr lang="en-US"/>
          </a:p>
        </p:txBody>
      </p:sp>
    </p:spTree>
    <p:extLst>
      <p:ext uri="{BB962C8B-B14F-4D97-AF65-F5344CB8AC3E}">
        <p14:creationId xmlns:p14="http://schemas.microsoft.com/office/powerpoint/2010/main" val="3925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EDAA9B3-3546-4843-AFE4-A67442A19340}" type="datetimeFigureOut">
              <a:rPr lang="en-US" smtClean="0"/>
              <a:t>8/29/2023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27CFF6B-5CBA-46D0-B8B4-0C22DE880BE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EDAA9B3-3546-4843-AFE4-A67442A19340}" type="datetimeFigureOut">
              <a:rPr lang="en-US" smtClean="0"/>
              <a:t>8/29/2023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CFF6B-5CBA-46D0-B8B4-0C22DE880B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EDAA9B3-3546-4843-AFE4-A67442A19340}" type="datetimeFigureOut">
              <a:rPr lang="en-US" smtClean="0"/>
              <a:t>8/29/2023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CFF6B-5CBA-46D0-B8B4-0C22DE880B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EDAA9B3-3546-4843-AFE4-A67442A19340}" type="datetimeFigureOut">
              <a:rPr lang="en-US" smtClean="0"/>
              <a:t>8/29/2023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CFF6B-5CBA-46D0-B8B4-0C22DE880BE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EDAA9B3-3546-4843-AFE4-A67442A19340}" type="datetimeFigureOut">
              <a:rPr lang="en-US" smtClean="0"/>
              <a:t>8/29/2023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CFF6B-5CBA-46D0-B8B4-0C22DE880BE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EDAA9B3-3546-4843-AFE4-A67442A19340}" type="datetimeFigureOut">
              <a:rPr lang="en-US" smtClean="0"/>
              <a:t>8/29/2023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CFF6B-5CBA-46D0-B8B4-0C22DE880BE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EDAA9B3-3546-4843-AFE4-A67442A19340}" type="datetimeFigureOut">
              <a:rPr lang="en-US" smtClean="0"/>
              <a:t>8/29/2023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7CFF6B-5CBA-46D0-B8B4-0C22DE880BE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EDAA9B3-3546-4843-AFE4-A67442A19340}" type="datetimeFigureOut">
              <a:rPr lang="en-US" smtClean="0"/>
              <a:t>8/29/2023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7CFF6B-5CBA-46D0-B8B4-0C22DE880BE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DAA9B3-3546-4843-AFE4-A67442A19340}" type="datetimeFigureOut">
              <a:rPr lang="en-US" smtClean="0"/>
              <a:t>8/29/2023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7CFF6B-5CBA-46D0-B8B4-0C22DE880B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EDAA9B3-3546-4843-AFE4-A67442A19340}" type="datetimeFigureOut">
              <a:rPr lang="en-US" smtClean="0"/>
              <a:t>8/29/2023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CFF6B-5CBA-46D0-B8B4-0C22DE880BE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EDAA9B3-3546-4843-AFE4-A67442A19340}" type="datetimeFigureOut">
              <a:rPr lang="en-US" smtClean="0"/>
              <a:t>8/29/2023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27CFF6B-5CBA-46D0-B8B4-0C22DE880BE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EDAA9B3-3546-4843-AFE4-A67442A19340}" type="datetimeFigureOut">
              <a:rPr lang="en-US" smtClean="0"/>
              <a:t>8/29/2023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27CFF6B-5CBA-46D0-B8B4-0C22DE880BE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hinyapps.org/apps/p-hacke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fetzer.org/sites/default/files/images/stories/pdf/selfmeasures/Self_Measures_for_Self-Esteem_ROSENBERG_SELF-ESTEEM.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flightfromdeath.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self</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critiques of this theory?</a:t>
            </a:r>
          </a:p>
        </p:txBody>
      </p:sp>
      <p:sp>
        <p:nvSpPr>
          <p:cNvPr id="3" name="Content Placeholder 2"/>
          <p:cNvSpPr>
            <a:spLocks noGrp="1"/>
          </p:cNvSpPr>
          <p:nvPr>
            <p:ph idx="1"/>
          </p:nvPr>
        </p:nvSpPr>
        <p:spPr/>
        <p:txBody>
          <a:bodyPr/>
          <a:lstStyle/>
          <a:p>
            <a:r>
              <a:rPr lang="en-US" dirty="0"/>
              <a:t>MS manipulations/controls and measures of DTA</a:t>
            </a:r>
          </a:p>
          <a:p>
            <a:r>
              <a:rPr lang="en-US" dirty="0"/>
              <a:t>How common is MS? </a:t>
            </a:r>
          </a:p>
          <a:p>
            <a:r>
              <a:rPr lang="en-US" dirty="0"/>
              <a:t>Is death really the issue? What else could it be? </a:t>
            </a:r>
          </a:p>
          <a:p>
            <a:r>
              <a:rPr lang="en-US" dirty="0"/>
              <a:t>Does it matter that most of the supportive research is with Western student samples?  </a:t>
            </a:r>
          </a:p>
          <a:p>
            <a:r>
              <a:rPr lang="en-US" dirty="0"/>
              <a:t>Other critiques? </a:t>
            </a:r>
          </a:p>
          <a:p>
            <a:endParaRPr lang="en-US" dirty="0"/>
          </a:p>
        </p:txBody>
      </p:sp>
    </p:spTree>
    <p:extLst>
      <p:ext uri="{BB962C8B-B14F-4D97-AF65-F5344CB8AC3E}">
        <p14:creationId xmlns:p14="http://schemas.microsoft.com/office/powerpoint/2010/main" val="624816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would TMT explain</a:t>
            </a:r>
          </a:p>
        </p:txBody>
      </p:sp>
      <p:sp>
        <p:nvSpPr>
          <p:cNvPr id="3" name="Content Placeholder 2"/>
          <p:cNvSpPr>
            <a:spLocks noGrp="1"/>
          </p:cNvSpPr>
          <p:nvPr>
            <p:ph idx="1"/>
          </p:nvPr>
        </p:nvSpPr>
        <p:spPr/>
        <p:txBody>
          <a:bodyPr>
            <a:normAutofit lnSpcReduction="10000"/>
          </a:bodyPr>
          <a:lstStyle/>
          <a:p>
            <a:r>
              <a:rPr lang="en-US" dirty="0"/>
              <a:t>Why women and (usually not men) wear makeup</a:t>
            </a:r>
          </a:p>
          <a:p>
            <a:r>
              <a:rPr lang="en-US" dirty="0"/>
              <a:t>Why people believe in religions</a:t>
            </a:r>
          </a:p>
          <a:p>
            <a:r>
              <a:rPr lang="en-US" dirty="0"/>
              <a:t>Why people go to tanning booths even though they are harmful</a:t>
            </a:r>
          </a:p>
          <a:p>
            <a:r>
              <a:rPr lang="en-US" dirty="0"/>
              <a:t>Why people suffer from anxiety disorders and phobias</a:t>
            </a:r>
          </a:p>
          <a:p>
            <a:r>
              <a:rPr lang="en-US" dirty="0"/>
              <a:t>Why there are birth booms after wars</a:t>
            </a:r>
          </a:p>
          <a:p>
            <a:r>
              <a:rPr lang="en-US" dirty="0"/>
              <a:t>Suicide</a:t>
            </a:r>
          </a:p>
          <a:p>
            <a:r>
              <a:rPr lang="en-US" dirty="0"/>
              <a:t>Creativity</a:t>
            </a:r>
          </a:p>
          <a:p>
            <a:r>
              <a:rPr lang="en-US" dirty="0"/>
              <a:t>Judgements of those who do immoral things that don’t affect us (e.g., cheating on spouse)</a:t>
            </a:r>
          </a:p>
        </p:txBody>
      </p:sp>
    </p:spTree>
    <p:extLst>
      <p:ext uri="{BB962C8B-B14F-4D97-AF65-F5344CB8AC3E}">
        <p14:creationId xmlns:p14="http://schemas.microsoft.com/office/powerpoint/2010/main" val="1465916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Self-presentation</a:t>
            </a:r>
          </a:p>
        </p:txBody>
      </p:sp>
      <p:sp>
        <p:nvSpPr>
          <p:cNvPr id="3" name="Content Placeholder 2"/>
          <p:cNvSpPr>
            <a:spLocks noGrp="1"/>
          </p:cNvSpPr>
          <p:nvPr>
            <p:ph idx="1"/>
          </p:nvPr>
        </p:nvSpPr>
        <p:spPr/>
        <p:txBody>
          <a:bodyPr>
            <a:normAutofit/>
          </a:bodyPr>
          <a:lstStyle/>
          <a:p>
            <a:r>
              <a:rPr lang="en-US" dirty="0"/>
              <a:t>Strategies: </a:t>
            </a:r>
          </a:p>
          <a:p>
            <a:pPr lvl="1"/>
            <a:r>
              <a:rPr lang="en-US" dirty="0"/>
              <a:t>Ingratiation</a:t>
            </a:r>
          </a:p>
          <a:p>
            <a:pPr lvl="1"/>
            <a:r>
              <a:rPr lang="en-US" dirty="0"/>
              <a:t>Intimidation</a:t>
            </a:r>
          </a:p>
          <a:p>
            <a:pPr lvl="1"/>
            <a:r>
              <a:rPr lang="en-US" dirty="0"/>
              <a:t>Exemplification</a:t>
            </a:r>
          </a:p>
          <a:p>
            <a:pPr lvl="1"/>
            <a:r>
              <a:rPr lang="en-US" dirty="0"/>
              <a:t>Supplication</a:t>
            </a:r>
          </a:p>
          <a:p>
            <a:pPr lvl="1"/>
            <a:r>
              <a:rPr lang="en-US" dirty="0"/>
              <a:t>Self-promotion</a:t>
            </a:r>
          </a:p>
          <a:p>
            <a:pPr lvl="1"/>
            <a:r>
              <a:rPr lang="en-US" dirty="0"/>
              <a:t>Self-handicapping</a:t>
            </a:r>
          </a:p>
          <a:p>
            <a:r>
              <a:rPr lang="en-US" dirty="0"/>
              <a:t>Self-monitoring</a:t>
            </a:r>
          </a:p>
          <a:p>
            <a:r>
              <a:rPr lang="en-US" dirty="0"/>
              <a:t>Narcissism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self-theories</a:t>
            </a:r>
          </a:p>
        </p:txBody>
      </p:sp>
      <p:sp>
        <p:nvSpPr>
          <p:cNvPr id="3" name="Content Placeholder 2"/>
          <p:cNvSpPr>
            <a:spLocks noGrp="1"/>
          </p:cNvSpPr>
          <p:nvPr>
            <p:ph idx="1"/>
          </p:nvPr>
        </p:nvSpPr>
        <p:spPr/>
        <p:txBody>
          <a:bodyPr>
            <a:normAutofit/>
          </a:bodyPr>
          <a:lstStyle/>
          <a:p>
            <a:r>
              <a:rPr lang="en-US" dirty="0"/>
              <a:t>Self evaluation maintenance theory (</a:t>
            </a:r>
            <a:r>
              <a:rPr lang="en-US" dirty="0" err="1"/>
              <a:t>Tesser</a:t>
            </a:r>
            <a:r>
              <a:rPr lang="en-US" dirty="0"/>
              <a:t>, 1988)</a:t>
            </a:r>
          </a:p>
          <a:p>
            <a:pPr lvl="1"/>
            <a:r>
              <a:rPr lang="en-US" dirty="0"/>
              <a:t>Reflect vs. compare</a:t>
            </a:r>
          </a:p>
          <a:p>
            <a:pPr lvl="1"/>
            <a:r>
              <a:rPr lang="en-US" dirty="0"/>
              <a:t>Closeness, relevance, performance</a:t>
            </a:r>
          </a:p>
          <a:p>
            <a:r>
              <a:rPr lang="en-US" dirty="0"/>
              <a:t>Self-discrepancy theory (Higgins, 1987; actual, ought, and ideal selves)</a:t>
            </a:r>
          </a:p>
          <a:p>
            <a:r>
              <a:rPr lang="en-US" dirty="0"/>
              <a:t>Social comparison theory (Festinger, 1957)</a:t>
            </a:r>
          </a:p>
          <a:p>
            <a:pPr lvl="1"/>
            <a:r>
              <a:rPr lang="en-US" dirty="0"/>
              <a:t>Lateral </a:t>
            </a:r>
          </a:p>
          <a:p>
            <a:pPr lvl="1"/>
            <a:r>
              <a:rPr lang="en-US" dirty="0"/>
              <a:t>Upward</a:t>
            </a:r>
          </a:p>
          <a:p>
            <a:pPr lvl="1"/>
            <a:r>
              <a:rPr lang="en-US" dirty="0"/>
              <a:t>Downward</a:t>
            </a:r>
          </a:p>
          <a:p>
            <a:endParaRPr lang="en-US" dirty="0"/>
          </a:p>
        </p:txBody>
      </p:sp>
    </p:spTree>
    <p:extLst>
      <p:ext uri="{BB962C8B-B14F-4D97-AF65-F5344CB8AC3E}">
        <p14:creationId xmlns:p14="http://schemas.microsoft.com/office/powerpoint/2010/main" val="3519210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22C16-DECB-43C4-B041-CD54B4FD047C}"/>
              </a:ext>
            </a:extLst>
          </p:cNvPr>
          <p:cNvSpPr>
            <a:spLocks noGrp="1"/>
          </p:cNvSpPr>
          <p:nvPr>
            <p:ph type="title"/>
          </p:nvPr>
        </p:nvSpPr>
        <p:spPr/>
        <p:txBody>
          <a:bodyPr>
            <a:normAutofit/>
          </a:bodyPr>
          <a:lstStyle/>
          <a:p>
            <a:r>
              <a:rPr lang="en-US" dirty="0"/>
              <a:t>Bandura’s self-efficacy theory</a:t>
            </a:r>
          </a:p>
        </p:txBody>
      </p:sp>
      <p:pic>
        <p:nvPicPr>
          <p:cNvPr id="6" name="Content Placeholder 5">
            <a:extLst>
              <a:ext uri="{FF2B5EF4-FFF2-40B4-BE49-F238E27FC236}">
                <a16:creationId xmlns:a16="http://schemas.microsoft.com/office/drawing/2014/main" id="{ADE8A32C-625F-4C83-939F-DA21413FF66C}"/>
              </a:ext>
            </a:extLst>
          </p:cNvPr>
          <p:cNvPicPr>
            <a:picLocks noGrp="1" noChangeAspect="1"/>
          </p:cNvPicPr>
          <p:nvPr>
            <p:ph idx="1"/>
          </p:nvPr>
        </p:nvPicPr>
        <p:blipFill>
          <a:blip r:embed="rId3"/>
          <a:stretch>
            <a:fillRect/>
          </a:stretch>
        </p:blipFill>
        <p:spPr>
          <a:xfrm>
            <a:off x="1066800" y="2396728"/>
            <a:ext cx="5987374" cy="3075781"/>
          </a:xfrm>
          <a:prstGeom prst="rect">
            <a:avLst/>
          </a:prstGeom>
        </p:spPr>
      </p:pic>
    </p:spTree>
    <p:extLst>
      <p:ext uri="{BB962C8B-B14F-4D97-AF65-F5344CB8AC3E}">
        <p14:creationId xmlns:p14="http://schemas.microsoft.com/office/powerpoint/2010/main" val="1583832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FD05B-9621-481F-A72C-13C1E44E52F5}"/>
              </a:ext>
            </a:extLst>
          </p:cNvPr>
          <p:cNvSpPr>
            <a:spLocks noGrp="1"/>
          </p:cNvSpPr>
          <p:nvPr>
            <p:ph type="title"/>
          </p:nvPr>
        </p:nvSpPr>
        <p:spPr/>
        <p:txBody>
          <a:bodyPr/>
          <a:lstStyle/>
          <a:p>
            <a:r>
              <a:rPr lang="en-US" dirty="0"/>
              <a:t>Hamann et al., 2023</a:t>
            </a:r>
          </a:p>
        </p:txBody>
      </p:sp>
      <p:sp>
        <p:nvSpPr>
          <p:cNvPr id="3" name="Content Placeholder 2">
            <a:extLst>
              <a:ext uri="{FF2B5EF4-FFF2-40B4-BE49-F238E27FC236}">
                <a16:creationId xmlns:a16="http://schemas.microsoft.com/office/drawing/2014/main" id="{A3C8C10A-088F-4D33-9D65-781B6439CDCA}"/>
              </a:ext>
            </a:extLst>
          </p:cNvPr>
          <p:cNvSpPr>
            <a:spLocks noGrp="1"/>
          </p:cNvSpPr>
          <p:nvPr>
            <p:ph idx="1"/>
          </p:nvPr>
        </p:nvSpPr>
        <p:spPr/>
        <p:txBody>
          <a:bodyPr>
            <a:normAutofit lnSpcReduction="10000"/>
          </a:bodyPr>
          <a:lstStyle/>
          <a:p>
            <a:r>
              <a:rPr lang="en-US" dirty="0"/>
              <a:t>What is their critique of Bandura’s concept/theory?</a:t>
            </a:r>
          </a:p>
          <a:p>
            <a:r>
              <a:rPr lang="en-US" dirty="0"/>
              <a:t>How is it similar to or different from other concepts? </a:t>
            </a:r>
          </a:p>
          <a:p>
            <a:r>
              <a:rPr lang="en-US" dirty="0"/>
              <a:t>What does this article remind us about measurement in general?  </a:t>
            </a:r>
          </a:p>
          <a:p>
            <a:r>
              <a:rPr lang="en-US" dirty="0"/>
              <a:t>What is the triple A model? What does this add to SE theory? </a:t>
            </a:r>
          </a:p>
          <a:p>
            <a:r>
              <a:rPr lang="en-US" dirty="0"/>
              <a:t>What are examples of each link? </a:t>
            </a:r>
          </a:p>
          <a:p>
            <a:r>
              <a:rPr lang="en-US" dirty="0"/>
              <a:t>What section did this article have that many others don’t? </a:t>
            </a:r>
          </a:p>
          <a:p>
            <a:r>
              <a:rPr lang="en-US" dirty="0"/>
              <a:t>Are there cultural differences in SE? </a:t>
            </a:r>
          </a:p>
        </p:txBody>
      </p:sp>
    </p:spTree>
    <p:extLst>
      <p:ext uri="{BB962C8B-B14F-4D97-AF65-F5344CB8AC3E}">
        <p14:creationId xmlns:p14="http://schemas.microsoft.com/office/powerpoint/2010/main" val="116944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Friese</a:t>
            </a:r>
            <a:r>
              <a:rPr lang="en-US" dirty="0"/>
              <a:t> et al., 2018</a:t>
            </a:r>
          </a:p>
        </p:txBody>
      </p:sp>
      <p:sp>
        <p:nvSpPr>
          <p:cNvPr id="3" name="Content Placeholder 2"/>
          <p:cNvSpPr>
            <a:spLocks noGrp="1"/>
          </p:cNvSpPr>
          <p:nvPr>
            <p:ph idx="1"/>
          </p:nvPr>
        </p:nvSpPr>
        <p:spPr/>
        <p:txBody>
          <a:bodyPr/>
          <a:lstStyle/>
          <a:p>
            <a:r>
              <a:rPr lang="en-US" dirty="0"/>
              <a:t>What is ego depletion? </a:t>
            </a:r>
          </a:p>
          <a:p>
            <a:r>
              <a:rPr lang="en-US" dirty="0"/>
              <a:t>Is it a thing? </a:t>
            </a:r>
          </a:p>
          <a:p>
            <a:endParaRPr lang="en-US" dirty="0"/>
          </a:p>
          <a:p>
            <a:r>
              <a:rPr lang="en-US" dirty="0"/>
              <a:t>Are there any other critiques of the concept/area?</a:t>
            </a:r>
          </a:p>
          <a:p>
            <a:r>
              <a:rPr lang="en-US" dirty="0"/>
              <a:t>How can research in the area be improved?  </a:t>
            </a:r>
          </a:p>
          <a:p>
            <a:endParaRPr lang="en-US" dirty="0"/>
          </a:p>
          <a:p>
            <a:r>
              <a:rPr lang="en-US" dirty="0"/>
              <a:t>p-hacking effects: </a:t>
            </a:r>
            <a:r>
              <a:rPr lang="en-US" dirty="0">
                <a:hlinkClick r:id="rId3"/>
              </a:rPr>
              <a:t>https://shinyapps.org/apps/p-hacker/</a:t>
            </a:r>
            <a:endParaRPr lang="en-US" dirty="0"/>
          </a:p>
          <a:p>
            <a:pPr marL="0" indent="0">
              <a:buNone/>
            </a:pPr>
            <a:endParaRPr lang="en-US" dirty="0"/>
          </a:p>
        </p:txBody>
      </p:sp>
    </p:spTree>
    <p:extLst>
      <p:ext uri="{BB962C8B-B14F-4D97-AF65-F5344CB8AC3E}">
        <p14:creationId xmlns:p14="http://schemas.microsoft.com/office/powerpoint/2010/main" val="3921622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Arguments they consider:</a:t>
            </a:r>
          </a:p>
        </p:txBody>
      </p:sp>
      <p:sp>
        <p:nvSpPr>
          <p:cNvPr id="3" name="Content Placeholder 2"/>
          <p:cNvSpPr>
            <a:spLocks noGrp="1"/>
          </p:cNvSpPr>
          <p:nvPr>
            <p:ph idx="1"/>
          </p:nvPr>
        </p:nvSpPr>
        <p:spPr/>
        <p:txBody>
          <a:bodyPr/>
          <a:lstStyle/>
          <a:p>
            <a:r>
              <a:rPr lang="en-US" dirty="0"/>
              <a:t>Limitations of the meta-analysis and RRR</a:t>
            </a:r>
          </a:p>
          <a:p>
            <a:r>
              <a:rPr lang="en-US" dirty="0"/>
              <a:t>Issues with IVs and DVs</a:t>
            </a:r>
          </a:p>
          <a:p>
            <a:r>
              <a:rPr lang="en-US" dirty="0"/>
              <a:t>Mediators and moderators</a:t>
            </a:r>
          </a:p>
          <a:p>
            <a:r>
              <a:rPr lang="en-US" dirty="0"/>
              <a:t>Not many studies showing opposite effects</a:t>
            </a:r>
          </a:p>
          <a:p>
            <a:r>
              <a:rPr lang="en-US" dirty="0"/>
              <a:t>Estimations of file drawer size</a:t>
            </a:r>
          </a:p>
          <a:p>
            <a:r>
              <a:rPr lang="en-US" dirty="0"/>
              <a:t>But it seems real (and field studies)</a:t>
            </a:r>
          </a:p>
        </p:txBody>
      </p:sp>
    </p:spTree>
    <p:extLst>
      <p:ext uri="{BB962C8B-B14F-4D97-AF65-F5344CB8AC3E}">
        <p14:creationId xmlns:p14="http://schemas.microsoft.com/office/powerpoint/2010/main" val="2480276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week</a:t>
            </a:r>
          </a:p>
        </p:txBody>
      </p:sp>
      <p:sp>
        <p:nvSpPr>
          <p:cNvPr id="3" name="Content Placeholder 2"/>
          <p:cNvSpPr>
            <a:spLocks noGrp="1"/>
          </p:cNvSpPr>
          <p:nvPr>
            <p:ph idx="1"/>
          </p:nvPr>
        </p:nvSpPr>
        <p:spPr/>
        <p:txBody>
          <a:bodyPr/>
          <a:lstStyle/>
          <a:p>
            <a:r>
              <a:rPr lang="en-US" dirty="0"/>
              <a:t>Culture</a:t>
            </a:r>
          </a:p>
          <a:p>
            <a:pPr lvl="1"/>
            <a:r>
              <a:rPr lang="en-US" dirty="0"/>
              <a:t>2 modules in one of the textbooks (culture, culture and emotion)</a:t>
            </a:r>
          </a:p>
          <a:p>
            <a:pPr lvl="1"/>
            <a:r>
              <a:rPr lang="en-US" dirty="0"/>
              <a:t>2 articles related to interdependence</a:t>
            </a:r>
          </a:p>
          <a:p>
            <a:endParaRPr lang="en-US" dirty="0"/>
          </a:p>
        </p:txBody>
      </p:sp>
    </p:spTree>
    <p:extLst>
      <p:ext uri="{BB962C8B-B14F-4D97-AF65-F5344CB8AC3E}">
        <p14:creationId xmlns:p14="http://schemas.microsoft.com/office/powerpoint/2010/main" val="1636455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Who am I? 20 statements (Kuhn &amp; McPartland, 1954)</a:t>
            </a:r>
          </a:p>
        </p:txBody>
      </p:sp>
      <p:sp>
        <p:nvSpPr>
          <p:cNvPr id="3" name="Content Placeholder 2"/>
          <p:cNvSpPr>
            <a:spLocks noGrp="1"/>
          </p:cNvSpPr>
          <p:nvPr>
            <p:ph idx="1"/>
          </p:nvPr>
        </p:nvSpPr>
        <p:spPr/>
        <p:txBody>
          <a:bodyPr>
            <a:normAutofit fontScale="85000" lnSpcReduction="20000"/>
          </a:bodyPr>
          <a:lstStyle/>
          <a:p>
            <a:r>
              <a:rPr lang="en-US" dirty="0"/>
              <a:t>A-mode responses are the type of physical characteristics found on your driver’s license: “I am a blonde”; “I am short”; I am a Wisconsin resident.” </a:t>
            </a:r>
          </a:p>
          <a:p>
            <a:r>
              <a:rPr lang="en-US" dirty="0"/>
              <a:t>B-mode responses describe socially defined statuses usually associated with group membership of some sort: “I am a college student”; “I am a Catholic”; I am an African American.” </a:t>
            </a:r>
          </a:p>
          <a:p>
            <a:r>
              <a:rPr lang="en-US" dirty="0"/>
              <a:t>C-mode responses describe styles of behavior or emotional states: “I am a happy person”; “I am a country music fan”; “I am a fashionable dresser.” </a:t>
            </a:r>
          </a:p>
          <a:p>
            <a:r>
              <a:rPr lang="en-US" dirty="0"/>
              <a:t>D-mode responses are more general than individual: “I am part of the universe”; “I am a human being.” </a:t>
            </a:r>
          </a:p>
          <a:p>
            <a:r>
              <a:rPr lang="en-US" dirty="0"/>
              <a:t>You may have some difficulty deciding how to categorize some of your responses—for example, where does “I am an American” go—in A, B, or D? Use your best judgment. Count the number of each type of response.</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6205F-DF84-4E9A-8873-45033F4AB722}"/>
              </a:ext>
            </a:extLst>
          </p:cNvPr>
          <p:cNvSpPr>
            <a:spLocks noGrp="1"/>
          </p:cNvSpPr>
          <p:nvPr>
            <p:ph type="title"/>
          </p:nvPr>
        </p:nvSpPr>
        <p:spPr/>
        <p:txBody>
          <a:bodyPr/>
          <a:lstStyle/>
          <a:p>
            <a:r>
              <a:rPr lang="en-US" dirty="0"/>
              <a:t>What is a self? </a:t>
            </a:r>
          </a:p>
        </p:txBody>
      </p:sp>
      <p:sp>
        <p:nvSpPr>
          <p:cNvPr id="3" name="Content Placeholder 2">
            <a:extLst>
              <a:ext uri="{FF2B5EF4-FFF2-40B4-BE49-F238E27FC236}">
                <a16:creationId xmlns:a16="http://schemas.microsoft.com/office/drawing/2014/main" id="{5CAF4FE0-67D7-4D6E-999D-CBB2B529D87E}"/>
              </a:ext>
            </a:extLst>
          </p:cNvPr>
          <p:cNvSpPr>
            <a:spLocks noGrp="1"/>
          </p:cNvSpPr>
          <p:nvPr>
            <p:ph idx="1"/>
          </p:nvPr>
        </p:nvSpPr>
        <p:spPr/>
        <p:txBody>
          <a:bodyPr/>
          <a:lstStyle/>
          <a:p>
            <a:r>
              <a:rPr lang="en-US" dirty="0"/>
              <a:t>Festinger, 1957, social comparison theory</a:t>
            </a:r>
          </a:p>
          <a:p>
            <a:r>
              <a:rPr lang="en-US" dirty="0"/>
              <a:t>Baumeister definition</a:t>
            </a:r>
          </a:p>
          <a:p>
            <a:pPr lvl="1"/>
            <a:r>
              <a:rPr lang="en-US" dirty="0"/>
              <a:t>Reflexive consciousness</a:t>
            </a:r>
          </a:p>
          <a:p>
            <a:pPr lvl="1"/>
            <a:r>
              <a:rPr lang="en-US" dirty="0"/>
              <a:t>Interpersonal relations</a:t>
            </a:r>
          </a:p>
          <a:p>
            <a:pPr lvl="1"/>
            <a:r>
              <a:rPr lang="en-US" dirty="0"/>
              <a:t>Making choices and exerting control</a:t>
            </a:r>
          </a:p>
          <a:p>
            <a:r>
              <a:rPr lang="en-US" dirty="0"/>
              <a:t>Components (Sedikides)</a:t>
            </a:r>
          </a:p>
          <a:p>
            <a:pPr lvl="1"/>
            <a:r>
              <a:rPr lang="en-US" dirty="0"/>
              <a:t>Individual</a:t>
            </a:r>
          </a:p>
          <a:p>
            <a:pPr lvl="1"/>
            <a:r>
              <a:rPr lang="en-US" dirty="0"/>
              <a:t>Relational</a:t>
            </a:r>
          </a:p>
          <a:p>
            <a:pPr lvl="1"/>
            <a:r>
              <a:rPr lang="en-US" dirty="0"/>
              <a:t>Collective</a:t>
            </a:r>
          </a:p>
        </p:txBody>
      </p:sp>
    </p:spTree>
    <p:extLst>
      <p:ext uri="{BB962C8B-B14F-4D97-AF65-F5344CB8AC3E}">
        <p14:creationId xmlns:p14="http://schemas.microsoft.com/office/powerpoint/2010/main" val="3724325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does a “self” come to be? And why? </a:t>
            </a:r>
          </a:p>
        </p:txBody>
      </p:sp>
      <p:sp>
        <p:nvSpPr>
          <p:cNvPr id="3" name="Content Placeholder 2"/>
          <p:cNvSpPr>
            <a:spLocks noGrp="1"/>
          </p:cNvSpPr>
          <p:nvPr>
            <p:ph idx="1"/>
          </p:nvPr>
        </p:nvSpPr>
        <p:spPr/>
        <p:txBody>
          <a:bodyPr/>
          <a:lstStyle/>
          <a:p>
            <a:r>
              <a:rPr lang="en-US" dirty="0"/>
              <a:t>How do we develop a sense of self? How do we know who we are? </a:t>
            </a:r>
          </a:p>
          <a:p>
            <a:r>
              <a:rPr lang="en-US" dirty="0"/>
              <a:t>How does the self concept differ across cultures?  </a:t>
            </a:r>
          </a:p>
          <a:p>
            <a:r>
              <a:rPr lang="en-US" dirty="0"/>
              <a:t>What are the functions of a self? </a:t>
            </a:r>
          </a:p>
          <a:p>
            <a:r>
              <a:rPr lang="en-US" dirty="0"/>
              <a:t>What is a self-concept vs. self-schema? </a:t>
            </a:r>
          </a:p>
          <a:p>
            <a:r>
              <a:rPr lang="en-US" dirty="0"/>
              <a:t>How can you measure self-concept? </a:t>
            </a:r>
          </a:p>
        </p:txBody>
      </p:sp>
    </p:spTree>
    <p:extLst>
      <p:ext uri="{BB962C8B-B14F-4D97-AF65-F5344CB8AC3E}">
        <p14:creationId xmlns:p14="http://schemas.microsoft.com/office/powerpoint/2010/main" val="3857987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B1ED9-4273-487B-87A8-113A593F7DE9}"/>
              </a:ext>
            </a:extLst>
          </p:cNvPr>
          <p:cNvSpPr>
            <a:spLocks noGrp="1"/>
          </p:cNvSpPr>
          <p:nvPr>
            <p:ph type="title"/>
          </p:nvPr>
        </p:nvSpPr>
        <p:spPr/>
        <p:txBody>
          <a:bodyPr>
            <a:normAutofit fontScale="90000"/>
          </a:bodyPr>
          <a:lstStyle/>
          <a:p>
            <a:r>
              <a:rPr lang="en-US" dirty="0"/>
              <a:t>How does our self affect our thoughts and behaviors? </a:t>
            </a:r>
          </a:p>
        </p:txBody>
      </p:sp>
      <p:sp>
        <p:nvSpPr>
          <p:cNvPr id="3" name="Content Placeholder 2">
            <a:extLst>
              <a:ext uri="{FF2B5EF4-FFF2-40B4-BE49-F238E27FC236}">
                <a16:creationId xmlns:a16="http://schemas.microsoft.com/office/drawing/2014/main" id="{BC018ACC-3DEF-4CD0-B703-0CEB19A922F5}"/>
              </a:ext>
            </a:extLst>
          </p:cNvPr>
          <p:cNvSpPr>
            <a:spLocks noGrp="1"/>
          </p:cNvSpPr>
          <p:nvPr>
            <p:ph idx="1"/>
          </p:nvPr>
        </p:nvSpPr>
        <p:spPr/>
        <p:txBody>
          <a:bodyPr/>
          <a:lstStyle/>
          <a:p>
            <a:r>
              <a:rPr lang="en-US" dirty="0"/>
              <a:t>Anonymity</a:t>
            </a:r>
          </a:p>
          <a:p>
            <a:r>
              <a:rPr lang="en-US" dirty="0"/>
              <a:t>Attributions</a:t>
            </a:r>
          </a:p>
          <a:p>
            <a:endParaRPr lang="en-US" dirty="0"/>
          </a:p>
        </p:txBody>
      </p:sp>
    </p:spTree>
    <p:extLst>
      <p:ext uri="{BB962C8B-B14F-4D97-AF65-F5344CB8AC3E}">
        <p14:creationId xmlns:p14="http://schemas.microsoft.com/office/powerpoint/2010/main" val="1668126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self esteem?</a:t>
            </a:r>
          </a:p>
        </p:txBody>
      </p:sp>
      <p:sp>
        <p:nvSpPr>
          <p:cNvPr id="3" name="Content Placeholder 2"/>
          <p:cNvSpPr>
            <a:spLocks noGrp="1"/>
          </p:cNvSpPr>
          <p:nvPr>
            <p:ph idx="1"/>
          </p:nvPr>
        </p:nvSpPr>
        <p:spPr/>
        <p:txBody>
          <a:bodyPr>
            <a:normAutofit/>
          </a:bodyPr>
          <a:lstStyle/>
          <a:p>
            <a:r>
              <a:rPr lang="en-US" dirty="0">
                <a:hlinkClick r:id="rId3"/>
              </a:rPr>
              <a:t>Rosenberg (1965) scale</a:t>
            </a:r>
            <a:endParaRPr lang="en-US" dirty="0"/>
          </a:p>
          <a:p>
            <a:r>
              <a:rPr lang="en-US" dirty="0"/>
              <a:t>What are some issues in studying SE? </a:t>
            </a:r>
          </a:p>
          <a:p>
            <a:r>
              <a:rPr lang="en-US" dirty="0"/>
              <a:t>What is it good for?</a:t>
            </a:r>
          </a:p>
          <a:p>
            <a:r>
              <a:rPr lang="en-US" dirty="0"/>
              <a:t>Sociometer  theory (Leary, 1995)</a:t>
            </a:r>
          </a:p>
          <a:p>
            <a:r>
              <a:rPr lang="en-US" dirty="0"/>
              <a:t>Is high SE always good? </a:t>
            </a:r>
          </a:p>
          <a:p>
            <a:pPr marL="0" indent="0">
              <a:buNone/>
            </a:pPr>
            <a:endParaRPr lang="en-US" dirty="0"/>
          </a:p>
        </p:txBody>
      </p:sp>
    </p:spTree>
    <p:extLst>
      <p:ext uri="{BB962C8B-B14F-4D97-AF65-F5344CB8AC3E}">
        <p14:creationId xmlns:p14="http://schemas.microsoft.com/office/powerpoint/2010/main" val="2848834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Terror management theory</a:t>
            </a:r>
          </a:p>
        </p:txBody>
      </p:sp>
      <p:sp>
        <p:nvSpPr>
          <p:cNvPr id="3" name="Content Placeholder 2"/>
          <p:cNvSpPr>
            <a:spLocks noGrp="1"/>
          </p:cNvSpPr>
          <p:nvPr>
            <p:ph idx="1"/>
          </p:nvPr>
        </p:nvSpPr>
        <p:spPr/>
        <p:txBody>
          <a:bodyPr>
            <a:normAutofit/>
          </a:bodyPr>
          <a:lstStyle/>
          <a:p>
            <a:r>
              <a:rPr lang="en-US" dirty="0"/>
              <a:t>Greenberg, </a:t>
            </a:r>
            <a:r>
              <a:rPr lang="en-US" dirty="0" err="1"/>
              <a:t>Pyszczynski</a:t>
            </a:r>
            <a:r>
              <a:rPr lang="en-US" dirty="0"/>
              <a:t>, &amp; Solomon, 1986</a:t>
            </a:r>
          </a:p>
          <a:p>
            <a:r>
              <a:rPr lang="en-US" dirty="0">
                <a:hlinkClick r:id="rId3"/>
              </a:rPr>
              <a:t>www.flightfromdeath.com</a:t>
            </a:r>
            <a:endParaRPr lang="en-US" dirty="0"/>
          </a:p>
          <a:p>
            <a:r>
              <a:rPr lang="en-US" dirty="0"/>
              <a:t>How is this theory similar or different to other theories? What kind of theory is it? </a:t>
            </a:r>
          </a:p>
          <a:p>
            <a:r>
              <a:rPr lang="en-US" dirty="0"/>
              <a:t>What are the main questions the theory addresses?</a:t>
            </a:r>
          </a:p>
          <a:p>
            <a:r>
              <a:rPr lang="en-US" dirty="0"/>
              <a:t>What is the “terror”? </a:t>
            </a:r>
          </a:p>
          <a:p>
            <a:r>
              <a:rPr lang="en-US" dirty="0"/>
              <a:t>Why do we need SE, according to TMT? </a:t>
            </a:r>
          </a:p>
          <a:p>
            <a:r>
              <a:rPr lang="en-US" dirty="0"/>
              <a:t>How do we buffer anxiety, according to TMT?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More on TMT</a:t>
            </a:r>
          </a:p>
        </p:txBody>
      </p:sp>
      <p:sp>
        <p:nvSpPr>
          <p:cNvPr id="3" name="Content Placeholder 2"/>
          <p:cNvSpPr>
            <a:spLocks noGrp="1"/>
          </p:cNvSpPr>
          <p:nvPr>
            <p:ph idx="1"/>
          </p:nvPr>
        </p:nvSpPr>
        <p:spPr/>
        <p:txBody>
          <a:bodyPr>
            <a:normAutofit/>
          </a:bodyPr>
          <a:lstStyle/>
          <a:p>
            <a:r>
              <a:rPr lang="en-US" dirty="0"/>
              <a:t>What is TMT’s dual defense model (proximal vs. distal)?</a:t>
            </a:r>
          </a:p>
          <a:p>
            <a:r>
              <a:rPr lang="en-US" dirty="0"/>
              <a:t>Basic tenets</a:t>
            </a:r>
          </a:p>
          <a:p>
            <a:pPr lvl="1"/>
            <a:r>
              <a:rPr lang="en-US" dirty="0"/>
              <a:t>Mortality salience hypothesis</a:t>
            </a:r>
          </a:p>
          <a:p>
            <a:pPr lvl="1"/>
            <a:r>
              <a:rPr lang="en-US" dirty="0"/>
              <a:t>Anxiety buffering hypothesis</a:t>
            </a:r>
          </a:p>
          <a:p>
            <a:pPr lvl="1"/>
            <a:r>
              <a:rPr lang="en-US" dirty="0"/>
              <a:t>DTA hypothesis</a:t>
            </a:r>
          </a:p>
          <a:p>
            <a:pPr lvl="1"/>
            <a:endParaRPr lang="en-US" dirty="0"/>
          </a:p>
          <a:p>
            <a:endParaRPr lang="en-US" dirty="0"/>
          </a:p>
        </p:txBody>
      </p:sp>
    </p:spTree>
    <p:extLst>
      <p:ext uri="{BB962C8B-B14F-4D97-AF65-F5344CB8AC3E}">
        <p14:creationId xmlns:p14="http://schemas.microsoft.com/office/powerpoint/2010/main" val="3347243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to COVID</a:t>
            </a:r>
          </a:p>
        </p:txBody>
      </p:sp>
      <p:sp>
        <p:nvSpPr>
          <p:cNvPr id="3" name="Content Placeholder 2"/>
          <p:cNvSpPr>
            <a:spLocks noGrp="1"/>
          </p:cNvSpPr>
          <p:nvPr>
            <p:ph idx="1"/>
          </p:nvPr>
        </p:nvSpPr>
        <p:spPr/>
        <p:txBody>
          <a:bodyPr/>
          <a:lstStyle/>
          <a:p>
            <a:r>
              <a:rPr lang="en-US" dirty="0"/>
              <a:t>Proximal vs. distal defenses</a:t>
            </a:r>
          </a:p>
          <a:p>
            <a:r>
              <a:rPr lang="en-US" dirty="0"/>
              <a:t> What does it tell us that’s new/different? </a:t>
            </a:r>
          </a:p>
          <a:p>
            <a:endParaRPr lang="en-US" dirty="0"/>
          </a:p>
        </p:txBody>
      </p:sp>
    </p:spTree>
    <p:extLst>
      <p:ext uri="{BB962C8B-B14F-4D97-AF65-F5344CB8AC3E}">
        <p14:creationId xmlns:p14="http://schemas.microsoft.com/office/powerpoint/2010/main" val="5375757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818</Words>
  <Application>Microsoft Office PowerPoint</Application>
  <PresentationFormat>On-screen Show (4:3)</PresentationFormat>
  <Paragraphs>129</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Constantia</vt:lpstr>
      <vt:lpstr>Wingdings 2</vt:lpstr>
      <vt:lpstr>Flow</vt:lpstr>
      <vt:lpstr>The self</vt:lpstr>
      <vt:lpstr>Who am I? 20 statements (Kuhn &amp; McPartland, 1954)</vt:lpstr>
      <vt:lpstr>What is a self? </vt:lpstr>
      <vt:lpstr>How does a “self” come to be? And why? </vt:lpstr>
      <vt:lpstr>How does our self affect our thoughts and behaviors? </vt:lpstr>
      <vt:lpstr>What is self esteem?</vt:lpstr>
      <vt:lpstr>Terror management theory</vt:lpstr>
      <vt:lpstr>More on TMT</vt:lpstr>
      <vt:lpstr>Application to COVID</vt:lpstr>
      <vt:lpstr>What are critiques of this theory?</vt:lpstr>
      <vt:lpstr>How would TMT explain</vt:lpstr>
      <vt:lpstr>Self-presentation</vt:lpstr>
      <vt:lpstr>Other self-theories</vt:lpstr>
      <vt:lpstr>Bandura’s self-efficacy theory</vt:lpstr>
      <vt:lpstr>Hamann et al., 2023</vt:lpstr>
      <vt:lpstr>Friese et al., 2018</vt:lpstr>
      <vt:lpstr>Arguments they consider:</vt:lpstr>
      <vt:lpstr>Next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2023-08-29T19:38:49Z</dcterms:created>
  <dcterms:modified xsi:type="dcterms:W3CDTF">2023-08-29T19:38:57Z</dcterms:modified>
</cp:coreProperties>
</file>