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7"/>
  </p:notesMasterIdLst>
  <p:sldIdLst>
    <p:sldId id="256" r:id="rId2"/>
    <p:sldId id="309" r:id="rId3"/>
    <p:sldId id="257" r:id="rId4"/>
    <p:sldId id="288" r:id="rId5"/>
    <p:sldId id="316" r:id="rId6"/>
    <p:sldId id="310" r:id="rId7"/>
    <p:sldId id="319" r:id="rId8"/>
    <p:sldId id="317" r:id="rId9"/>
    <p:sldId id="318" r:id="rId10"/>
    <p:sldId id="308" r:id="rId11"/>
    <p:sldId id="265" r:id="rId12"/>
    <p:sldId id="266" r:id="rId13"/>
    <p:sldId id="314" r:id="rId14"/>
    <p:sldId id="283" r:id="rId15"/>
    <p:sldId id="30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661" autoAdjust="0"/>
  </p:normalViewPr>
  <p:slideViewPr>
    <p:cSldViewPr>
      <p:cViewPr varScale="1">
        <p:scale>
          <a:sx n="66" d="100"/>
          <a:sy n="66" d="100"/>
        </p:scale>
        <p:origin x="29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51C467-91E6-4E8C-BCF1-BD5E6CD373C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F82C8-4FF4-4C7B-9251-ED6CD8EBD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15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7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6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30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5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79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3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1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47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67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5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1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3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F82C8-4FF4-4C7B-9251-ED6CD8EBD5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9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811487/number-of-mass-shootings-in-the-us/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n.com/2019/08/19/us/mass-shootings-fast-facts/index.html" TargetMode="External"/><Relationship Id="rId5" Type="http://schemas.openxmlformats.org/officeDocument/2006/relationships/hyperlink" Target="https://www.pewresearch.org/short-reads/2023/09/13/key-facts-about-americans-and-guns/" TargetMode="External"/><Relationship Id="rId4" Type="http://schemas.openxmlformats.org/officeDocument/2006/relationships/hyperlink" Target="https://www.usnews.com/news/best-countries/articles/2023-01-30/how-the-u-s-compares-to-the-world-on-gun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6278977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ology-tools.com/buss-perry-aggression-questionnair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nlinelibrary.wiley.com/doi/10.1348/000709905X53499/full" TargetMode="External"/><Relationship Id="rId4" Type="http://schemas.openxmlformats.org/officeDocument/2006/relationships/hyperlink" Target="http://rzukausk.home.mruni.eu/wp-content/uploads/Conflict-Tactics-Scal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8piE1ESGvpS-fysdBbsZpDiPVRvTJE0DVGir_xrNWHo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1380025/us-gun-violence-rate-by-stat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ldpopulationreview.com/state-rankings/domestic-violence-by-state" TargetMode="External"/><Relationship Id="rId4" Type="http://schemas.openxmlformats.org/officeDocument/2006/relationships/hyperlink" Target="https://www.cdc.gov/suicide/suicide-rates-by-state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Aggression and Rejection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guns/mass shootings?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you learn in Warner-</a:t>
            </a:r>
            <a:r>
              <a:rPr lang="en-US" dirty="0" err="1"/>
              <a:t>Nanney</a:t>
            </a:r>
            <a:r>
              <a:rPr lang="en-US" dirty="0"/>
              <a:t>, 2021?</a:t>
            </a:r>
          </a:p>
          <a:p>
            <a:r>
              <a:rPr lang="en-US" dirty="0"/>
              <a:t>What factors are related to more gun violence? To more positive gun attitudes? </a:t>
            </a:r>
          </a:p>
          <a:p>
            <a:r>
              <a:rPr lang="en-US" dirty="0"/>
              <a:t>Dickey amendment</a:t>
            </a:r>
          </a:p>
          <a:p>
            <a:r>
              <a:rPr lang="en-US" dirty="0">
                <a:hlinkClick r:id="rId3"/>
              </a:rPr>
              <a:t>Mass shootings in the US</a:t>
            </a:r>
            <a:endParaRPr lang="en-US" dirty="0"/>
          </a:p>
          <a:p>
            <a:r>
              <a:rPr lang="en-US" dirty="0">
                <a:hlinkClick r:id="rId4"/>
              </a:rPr>
              <a:t>Cultural comparisons</a:t>
            </a:r>
            <a:endParaRPr lang="en-US" dirty="0"/>
          </a:p>
          <a:p>
            <a:r>
              <a:rPr lang="en-US" dirty="0">
                <a:hlinkClick r:id="rId5"/>
              </a:rPr>
              <a:t>American attitudes on guns</a:t>
            </a:r>
            <a:endParaRPr lang="en-US" dirty="0">
              <a:hlinkClick r:id="rId6"/>
            </a:endParaRPr>
          </a:p>
          <a:p>
            <a:r>
              <a:rPr lang="en-US" dirty="0"/>
              <a:t>What can be done to reduce gun violence? </a:t>
            </a:r>
          </a:p>
        </p:txBody>
      </p:sp>
      <p:pic>
        <p:nvPicPr>
          <p:cNvPr id="6146" name="Picture 2" descr="Collection of PNG HD Gun. | PlusPNG">
            <a:extLst>
              <a:ext uri="{FF2B5EF4-FFF2-40B4-BE49-F238E27FC236}">
                <a16:creationId xmlns:a16="http://schemas.microsoft.com/office/drawing/2014/main" id="{2F16EED4-D09D-4DC5-88E6-33F046F66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86200"/>
            <a:ext cx="13716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50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aggression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doesn’t work? Why?</a:t>
            </a:r>
          </a:p>
          <a:p>
            <a:r>
              <a:rPr lang="en-US" dirty="0"/>
              <a:t>What does work? Why?</a:t>
            </a:r>
          </a:p>
          <a:p>
            <a:r>
              <a:rPr lang="en-US" dirty="0"/>
              <a:t>What should we do as parents? Individuals? Society?</a:t>
            </a:r>
          </a:p>
        </p:txBody>
      </p:sp>
      <p:pic>
        <p:nvPicPr>
          <p:cNvPr id="5122" name="Picture 2" descr="https://tse4.mm.bing.net/th?id=OIP.dPsHAugvCK6KocLU-tkHTgAAAA&amp;pid=Api&amp;P=0&amp;h=220">
            <a:extLst>
              <a:ext uri="{FF2B5EF4-FFF2-40B4-BE49-F238E27FC236}">
                <a16:creationId xmlns:a16="http://schemas.microsoft.com/office/drawing/2014/main" id="{156C2029-9878-41D9-94B2-7CCA1DA53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87995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/>
              <a:t>How has rejection been studied? Are these equivalent?</a:t>
            </a:r>
          </a:p>
          <a:p>
            <a:r>
              <a:rPr lang="en-US" dirty="0">
                <a:hlinkClick r:id="rId3"/>
              </a:rPr>
              <a:t>https://vimeo.com/62789770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55C41B-52F2-4EFF-9963-D035C5391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3962399"/>
            <a:ext cx="1447800" cy="244399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Williams, 2009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12B9F4-C4D0-4832-ABBF-59E94F1A08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9100" y="1905000"/>
            <a:ext cx="64389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81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v_116_2_365_fig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4000"/>
            <a:ext cx="67183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7000" y="5461000"/>
            <a:ext cx="889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Multimotive model of reactions to interpersonal rejection experiences.</a:t>
            </a:r>
          </a:p>
          <a:p>
            <a:pPr algn="ctr"/>
            <a:endParaRPr lang="en-US" sz="1000">
              <a:solidFill>
                <a:srgbClr val="000000"/>
              </a:solidFill>
              <a:latin typeface="Verdana" pitchFamily="34" charset="0"/>
            </a:endParaRPr>
          </a:p>
          <a:p>
            <a:pPr algn="ctr"/>
            <a:endParaRPr lang="en-US" sz="1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7000" y="5994400"/>
            <a:ext cx="8890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Georgia" pitchFamily="18" charset="0"/>
              </a:rPr>
              <a:t>Smart Richman, L., &amp; Leary, M. R. (2009). Reactions to discrimination, stigmatization, ostracism, and other forms of interpersonal rejection: A multimotive model. </a:t>
            </a:r>
            <a:r>
              <a:rPr lang="en-US" sz="1000" b="1" i="1">
                <a:solidFill>
                  <a:srgbClr val="000000"/>
                </a:solidFill>
                <a:latin typeface="Georgia" pitchFamily="18" charset="0"/>
              </a:rPr>
              <a:t>Psychological Review, 116</a:t>
            </a:r>
            <a:r>
              <a:rPr lang="en-US" sz="1000" b="1">
                <a:solidFill>
                  <a:srgbClr val="000000"/>
                </a:solidFill>
                <a:latin typeface="Georgia" pitchFamily="18" charset="0"/>
              </a:rPr>
              <a:t>(2), 365-383. doi:10.1037/a0015250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27000" y="6477000"/>
            <a:ext cx="8890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7000" y="6540500"/>
            <a:ext cx="6350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Verdana" pitchFamily="34" charset="0"/>
              </a:rPr>
              <a:t>© 2009 American Psychological Association</a:t>
            </a:r>
          </a:p>
        </p:txBody>
      </p:sp>
      <p:pic>
        <p:nvPicPr>
          <p:cNvPr id="2055" name="Picture 7" descr="pa_logo_sli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5600" y="6540500"/>
            <a:ext cx="10541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272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Presentation (upload slides before class)</a:t>
            </a:r>
          </a:p>
          <a:p>
            <a:pPr lvl="1"/>
            <a:r>
              <a:rPr lang="en-US" dirty="0"/>
              <a:t>15 minutes presentation + 10 minute discussion</a:t>
            </a:r>
          </a:p>
          <a:p>
            <a:pPr lvl="1"/>
            <a:r>
              <a:rPr lang="en-US" dirty="0"/>
              <a:t>Needs to be complete</a:t>
            </a:r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Due at </a:t>
            </a:r>
            <a:r>
              <a:rPr lang="en-US" b="1" dirty="0"/>
              <a:t>noon</a:t>
            </a:r>
            <a:r>
              <a:rPr lang="en-US" dirty="0"/>
              <a:t> on Dec. 4</a:t>
            </a:r>
          </a:p>
          <a:p>
            <a:r>
              <a:rPr lang="en-US" dirty="0"/>
              <a:t>For both—read the 2 documents for each linked off the syllabus</a:t>
            </a:r>
          </a:p>
          <a:p>
            <a:r>
              <a:rPr lang="en-US" dirty="0"/>
              <a:t>Terrorism and extremism (5 articles, no chapters)</a:t>
            </a:r>
          </a:p>
          <a:p>
            <a:r>
              <a:rPr lang="en-US" dirty="0"/>
              <a:t>Final exam (due 9pm, Dec. 13)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7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aggression? </a:t>
            </a:r>
          </a:p>
          <a:p>
            <a:r>
              <a:rPr lang="en-US" dirty="0"/>
              <a:t>Violence? </a:t>
            </a:r>
          </a:p>
          <a:p>
            <a:r>
              <a:rPr lang="en-US" dirty="0"/>
              <a:t>Antisocial behavior?  </a:t>
            </a:r>
          </a:p>
        </p:txBody>
      </p:sp>
      <p:pic>
        <p:nvPicPr>
          <p:cNvPr id="2050" name="Picture 2" descr="https://tse1.mm.bing.net/th?id=OIP.Da7orvvQJxTw6LlFjlwULgAAAA&amp;pid=Api&amp;P=0&amp;h=220">
            <a:extLst>
              <a:ext uri="{FF2B5EF4-FFF2-40B4-BE49-F238E27FC236}">
                <a16:creationId xmlns:a16="http://schemas.microsoft.com/office/drawing/2014/main" id="{C657C6D4-49DE-445E-B891-EA1623975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50" y="2514600"/>
            <a:ext cx="1930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17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aggression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vs. verbal (incl. relational, and ostracism)</a:t>
            </a:r>
          </a:p>
          <a:p>
            <a:r>
              <a:rPr lang="en-US" dirty="0"/>
              <a:t>Direct and indirect</a:t>
            </a:r>
          </a:p>
          <a:p>
            <a:r>
              <a:rPr lang="en-US" dirty="0"/>
              <a:t>Active vs. passive</a:t>
            </a:r>
          </a:p>
          <a:p>
            <a:r>
              <a:rPr lang="en-US" dirty="0"/>
              <a:t>Reactive vs. proactive</a:t>
            </a:r>
          </a:p>
          <a:p>
            <a:r>
              <a:rPr lang="en-US" dirty="0"/>
              <a:t>Impulsive or instrumental</a:t>
            </a:r>
          </a:p>
          <a:p>
            <a:r>
              <a:rPr lang="en-US" dirty="0"/>
              <a:t>Displaced </a:t>
            </a:r>
          </a:p>
        </p:txBody>
      </p:sp>
      <p:pic>
        <p:nvPicPr>
          <p:cNvPr id="3074" name="Picture 2" descr="https://tse4.mm.bing.net/th?id=OIP.qjbF_Yqifh5crEtSMCld6gHaCI&amp;pid=Api&amp;P=0&amp;h=220">
            <a:extLst>
              <a:ext uri="{FF2B5EF4-FFF2-40B4-BE49-F238E27FC236}">
                <a16:creationId xmlns:a16="http://schemas.microsoft.com/office/drawing/2014/main" id="{DBD7E51A-3134-4DC1-AC97-F193D51BD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98312"/>
            <a:ext cx="45148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Aggression questionnaire</a:t>
            </a:r>
            <a:r>
              <a:rPr lang="en-US" dirty="0"/>
              <a:t> (Buss &amp; Perry, 1972)</a:t>
            </a:r>
          </a:p>
          <a:p>
            <a:r>
              <a:rPr lang="en-US" dirty="0">
                <a:hlinkClick r:id="rId4"/>
              </a:rPr>
              <a:t>Conflict Tactics Scales </a:t>
            </a:r>
            <a:r>
              <a:rPr lang="en-US" dirty="0"/>
              <a:t>(Straus et al., 1996)</a:t>
            </a:r>
          </a:p>
          <a:p>
            <a:r>
              <a:rPr lang="en-US" dirty="0" err="1"/>
              <a:t>Olweus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Bullying and Victimization </a:t>
            </a:r>
            <a:r>
              <a:rPr lang="en-US" dirty="0"/>
              <a:t>Questionnaire (</a:t>
            </a:r>
            <a:r>
              <a:rPr lang="en-US" dirty="0" err="1"/>
              <a:t>Olweus</a:t>
            </a:r>
            <a:r>
              <a:rPr lang="en-US" dirty="0"/>
              <a:t>, 1996) </a:t>
            </a:r>
          </a:p>
          <a:p>
            <a:r>
              <a:rPr lang="en-US" dirty="0"/>
              <a:t>Peer nominations</a:t>
            </a:r>
          </a:p>
          <a:p>
            <a:r>
              <a:rPr lang="en-US" dirty="0"/>
              <a:t>Experimental manipulations</a:t>
            </a:r>
          </a:p>
          <a:p>
            <a:r>
              <a:rPr lang="en-US" dirty="0"/>
              <a:t>Other methods? </a:t>
            </a:r>
          </a:p>
          <a:p>
            <a:r>
              <a:rPr lang="en-US" dirty="0"/>
              <a:t>What is the best way to measure aggression? </a:t>
            </a:r>
          </a:p>
        </p:txBody>
      </p:sp>
    </p:spTree>
    <p:extLst>
      <p:ext uri="{BB962C8B-B14F-4D97-AF65-F5344CB8AC3E}">
        <p14:creationId xmlns:p14="http://schemas.microsoft.com/office/powerpoint/2010/main" val="245588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70448-DFAB-402D-842E-08786049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7DE903-B621-4FB5-860D-70FB06001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223593"/>
              </p:ext>
            </p:extLst>
          </p:nvPr>
        </p:nvGraphicFramePr>
        <p:xfrm>
          <a:off x="133350" y="381000"/>
          <a:ext cx="8877299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4219727496"/>
                    </a:ext>
                  </a:extLst>
                </a:gridCol>
                <a:gridCol w="1079107">
                  <a:extLst>
                    <a:ext uri="{9D8B030D-6E8A-4147-A177-3AD203B41FA5}">
                      <a16:colId xmlns:a16="http://schemas.microsoft.com/office/drawing/2014/main" val="2192413015"/>
                    </a:ext>
                  </a:extLst>
                </a:gridCol>
                <a:gridCol w="956659">
                  <a:extLst>
                    <a:ext uri="{9D8B030D-6E8A-4147-A177-3AD203B41FA5}">
                      <a16:colId xmlns:a16="http://schemas.microsoft.com/office/drawing/2014/main" val="70375818"/>
                    </a:ext>
                  </a:extLst>
                </a:gridCol>
                <a:gridCol w="1254429">
                  <a:extLst>
                    <a:ext uri="{9D8B030D-6E8A-4147-A177-3AD203B41FA5}">
                      <a16:colId xmlns:a16="http://schemas.microsoft.com/office/drawing/2014/main" val="1818322148"/>
                    </a:ext>
                  </a:extLst>
                </a:gridCol>
                <a:gridCol w="905976">
                  <a:extLst>
                    <a:ext uri="{9D8B030D-6E8A-4147-A177-3AD203B41FA5}">
                      <a16:colId xmlns:a16="http://schemas.microsoft.com/office/drawing/2014/main" val="3392872040"/>
                    </a:ext>
                  </a:extLst>
                </a:gridCol>
                <a:gridCol w="985429">
                  <a:extLst>
                    <a:ext uri="{9D8B030D-6E8A-4147-A177-3AD203B41FA5}">
                      <a16:colId xmlns:a16="http://schemas.microsoft.com/office/drawing/2014/main" val="2399567374"/>
                    </a:ext>
                  </a:extLst>
                </a:gridCol>
                <a:gridCol w="826522">
                  <a:extLst>
                    <a:ext uri="{9D8B030D-6E8A-4147-A177-3AD203B41FA5}">
                      <a16:colId xmlns:a16="http://schemas.microsoft.com/office/drawing/2014/main" val="595369348"/>
                    </a:ext>
                  </a:extLst>
                </a:gridCol>
                <a:gridCol w="1002277">
                  <a:extLst>
                    <a:ext uri="{9D8B030D-6E8A-4147-A177-3AD203B41FA5}">
                      <a16:colId xmlns:a16="http://schemas.microsoft.com/office/drawing/2014/main" val="913107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Re-searcher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Cause of </a:t>
                      </a:r>
                      <a:r>
                        <a:rPr lang="en-US" dirty="0" err="1"/>
                        <a:t>agg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more/less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Types of </a:t>
                      </a:r>
                      <a:r>
                        <a:rPr lang="en-US" dirty="0" err="1"/>
                        <a:t>agg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reduce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Can’t explain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4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Frustration-aggression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Dollard et al., 1939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frustration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Anger/important goal/blocked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Reduce frustration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motivatioal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Instrumental aggression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633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Excitation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Zillman</a:t>
                      </a:r>
                      <a:r>
                        <a:rPr lang="en-US" sz="1200" dirty="0"/>
                        <a:t> et al., 1972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Misattribution of arousal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Arousal without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Reduce arousal/make correct </a:t>
                      </a:r>
                      <a:r>
                        <a:rPr lang="en-US" sz="1200" dirty="0" err="1"/>
                        <a:t>attrib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Motivational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instrumental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73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  <a:r>
                        <a:rPr lang="en-US" dirty="0" err="1"/>
                        <a:t>neoassociation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47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Evolutionary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Social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940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Social information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484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 aggression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45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Culture of honor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7464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63147A-ACF8-430E-89C8-F45B5AE5C10E}"/>
              </a:ext>
            </a:extLst>
          </p:cNvPr>
          <p:cNvSpPr txBox="1"/>
          <p:nvPr/>
        </p:nvSpPr>
        <p:spPr>
          <a:xfrm>
            <a:off x="228600" y="6016752"/>
            <a:ext cx="8342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https://docs.google.com/document/d/18piE1ESGvpS-fysdBbsZpDiPVRvTJE0DVGir_xrNWHo/edit?usp=sharing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171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Who is the theory/theories associated with?</a:t>
            </a:r>
          </a:p>
          <a:p>
            <a:r>
              <a:rPr lang="en-US" dirty="0"/>
              <a:t>What does it say causes aggression?</a:t>
            </a:r>
          </a:p>
          <a:p>
            <a:r>
              <a:rPr lang="en-US" dirty="0"/>
              <a:t>When will there be more/less aggression? </a:t>
            </a:r>
          </a:p>
          <a:p>
            <a:r>
              <a:rPr lang="en-US" dirty="0"/>
              <a:t>Which types of aggression does it mostly deal with? </a:t>
            </a:r>
          </a:p>
          <a:p>
            <a:r>
              <a:rPr lang="en-US" dirty="0"/>
              <a:t>How would you reduce aggression, according to this theory?</a:t>
            </a:r>
          </a:p>
          <a:p>
            <a:r>
              <a:rPr lang="en-US" dirty="0"/>
              <a:t>What type of theory is it? (cognitive, evolutionary, motivational, etc.)</a:t>
            </a:r>
          </a:p>
          <a:p>
            <a:r>
              <a:rPr lang="en-US" dirty="0"/>
              <a:t>What is an example of aggression it can’t explain?</a:t>
            </a:r>
          </a:p>
        </p:txBody>
      </p:sp>
    </p:spTree>
    <p:extLst>
      <p:ext uri="{BB962C8B-B14F-4D97-AF65-F5344CB8AC3E}">
        <p14:creationId xmlns:p14="http://schemas.microsoft.com/office/powerpoint/2010/main" val="288325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30E1C-9608-4FB3-A39A-E6A69E30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 et al.,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E204E-24AF-45C3-8478-D9F0AF8AB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Culture types:</a:t>
            </a:r>
          </a:p>
          <a:p>
            <a:pPr lvl="1"/>
            <a:r>
              <a:rPr lang="en-US" dirty="0"/>
              <a:t>Dignity</a:t>
            </a:r>
          </a:p>
          <a:p>
            <a:pPr lvl="1"/>
            <a:r>
              <a:rPr lang="en-US" dirty="0"/>
              <a:t>Honor</a:t>
            </a:r>
          </a:p>
          <a:p>
            <a:pPr lvl="1"/>
            <a:r>
              <a:rPr lang="en-US" dirty="0"/>
              <a:t>Face</a:t>
            </a:r>
          </a:p>
          <a:p>
            <a:r>
              <a:rPr lang="en-US" dirty="0"/>
              <a:t>What are other things they don’t talk about in the article that might be affected by being in an honor, dignity, or face culture? </a:t>
            </a:r>
          </a:p>
        </p:txBody>
      </p:sp>
    </p:spTree>
    <p:extLst>
      <p:ext uri="{BB962C8B-B14F-4D97-AF65-F5344CB8AC3E}">
        <p14:creationId xmlns:p14="http://schemas.microsoft.com/office/powerpoint/2010/main" val="28192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D0CF-D5B5-4BE6-94AD-30F2FE5B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of honor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D1174-8F69-4743-BFFC-ACAAADCC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new about culture of honor in this article?</a:t>
            </a:r>
          </a:p>
          <a:p>
            <a:r>
              <a:rPr lang="en-US" dirty="0"/>
              <a:t>What are some critiques of the culture of honor research/idea?</a:t>
            </a:r>
          </a:p>
          <a:p>
            <a:r>
              <a:rPr lang="en-US" dirty="0"/>
              <a:t>What do they suggest to reduce violence?</a:t>
            </a:r>
          </a:p>
          <a:p>
            <a:r>
              <a:rPr lang="en-US" dirty="0">
                <a:hlinkClick r:id="rId3"/>
              </a:rPr>
              <a:t>Gun violence by state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Suicide rates by state</a:t>
            </a:r>
            <a:endParaRPr lang="en-US" dirty="0"/>
          </a:p>
          <a:p>
            <a:r>
              <a:rPr lang="en-US" dirty="0">
                <a:hlinkClick r:id="rId5"/>
              </a:rPr>
              <a:t>IPV by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9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8E538-9E17-47A9-8845-FEAFCAAB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other factors influence aggression?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14BE-1BAF-470C-A249-0A5D3E9D3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differences</a:t>
            </a:r>
          </a:p>
          <a:p>
            <a:r>
              <a:rPr lang="en-US" dirty="0"/>
              <a:t>Situational influences</a:t>
            </a:r>
          </a:p>
        </p:txBody>
      </p:sp>
      <p:pic>
        <p:nvPicPr>
          <p:cNvPr id="4098" name="Picture 2" descr="https://tse3.mm.bing.net/th?id=OIP.o-QMgCvCpfLMJi_Ha5viXQHaE8&amp;pid=Api&amp;P=0&amp;h=220">
            <a:extLst>
              <a:ext uri="{FF2B5EF4-FFF2-40B4-BE49-F238E27FC236}">
                <a16:creationId xmlns:a16="http://schemas.microsoft.com/office/drawing/2014/main" id="{1DD1EBD1-6432-4E37-9556-453652E7E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282440"/>
            <a:ext cx="3143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tse3.mm.bing.net/th?id=OIP.Q0TYuqI2ZDUgTspBNIzJZAAAAA&amp;pid=Api&amp;P=0&amp;h=220">
            <a:extLst>
              <a:ext uri="{FF2B5EF4-FFF2-40B4-BE49-F238E27FC236}">
                <a16:creationId xmlns:a16="http://schemas.microsoft.com/office/drawing/2014/main" id="{4A6DCAE3-43CF-40E6-9513-884AD5D23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06090"/>
            <a:ext cx="16383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tse3.mm.bing.net/th?id=OIP.AMELfDtR53v12bZsCPMQ7AHaE8&amp;pid=Api&amp;P=0&amp;h=220">
            <a:extLst>
              <a:ext uri="{FF2B5EF4-FFF2-40B4-BE49-F238E27FC236}">
                <a16:creationId xmlns:a16="http://schemas.microsoft.com/office/drawing/2014/main" id="{67E4812F-A20D-498D-A74E-4899F0964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36989"/>
            <a:ext cx="3143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tse3.mm.bing.net/th?id=OIP.J5ecz8H1Q8ZwcUixFkjJ8QHaE9&amp;pid=Api&amp;P=0&amp;h=220">
            <a:extLst>
              <a:ext uri="{FF2B5EF4-FFF2-40B4-BE49-F238E27FC236}">
                <a16:creationId xmlns:a16="http://schemas.microsoft.com/office/drawing/2014/main" id="{D7FBE8BE-B676-4E42-854C-C86281917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0" y="1957982"/>
            <a:ext cx="31242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108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588</Words>
  <Application>Microsoft Office PowerPoint</Application>
  <PresentationFormat>On-screen Show (4:3)</PresentationFormat>
  <Paragraphs>118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Corbel</vt:lpstr>
      <vt:lpstr>Georgia</vt:lpstr>
      <vt:lpstr>Verdana</vt:lpstr>
      <vt:lpstr>Wingdings</vt:lpstr>
      <vt:lpstr>Wingdings 2</vt:lpstr>
      <vt:lpstr>Wingdings 3</vt:lpstr>
      <vt:lpstr>Module</vt:lpstr>
      <vt:lpstr>Aggression and Rejection</vt:lpstr>
      <vt:lpstr>Definitions</vt:lpstr>
      <vt:lpstr>Types of aggression</vt:lpstr>
      <vt:lpstr>Operational definitions</vt:lpstr>
      <vt:lpstr>PowerPoint Presentation</vt:lpstr>
      <vt:lpstr>Theories</vt:lpstr>
      <vt:lpstr>Gul et al., 2021</vt:lpstr>
      <vt:lpstr>Culture of honor </vt:lpstr>
      <vt:lpstr>What other factors influence aggression? </vt:lpstr>
      <vt:lpstr>What about guns/mass shootings?</vt:lpstr>
      <vt:lpstr>Reducing aggression</vt:lpstr>
      <vt:lpstr>Rejection</vt:lpstr>
      <vt:lpstr>Williams, 2009</vt:lpstr>
      <vt:lpstr>PowerPoint Presentation</vt:lpstr>
      <vt:lpstr>Coming up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2023-11-12T00:35:06Z</dcterms:created>
  <dcterms:modified xsi:type="dcterms:W3CDTF">2023-11-12T00:35:12Z</dcterms:modified>
</cp:coreProperties>
</file>