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2"/>
  </p:notesMasterIdLst>
  <p:sldIdLst>
    <p:sldId id="256" r:id="rId2"/>
    <p:sldId id="268" r:id="rId3"/>
    <p:sldId id="317" r:id="rId4"/>
    <p:sldId id="319" r:id="rId5"/>
    <p:sldId id="322" r:id="rId6"/>
    <p:sldId id="320" r:id="rId7"/>
    <p:sldId id="290" r:id="rId8"/>
    <p:sldId id="321" r:id="rId9"/>
    <p:sldId id="325" r:id="rId10"/>
    <p:sldId id="324" r:id="rId11"/>
    <p:sldId id="258" r:id="rId12"/>
    <p:sldId id="297" r:id="rId13"/>
    <p:sldId id="309" r:id="rId14"/>
    <p:sldId id="316" r:id="rId15"/>
    <p:sldId id="261" r:id="rId16"/>
    <p:sldId id="300" r:id="rId17"/>
    <p:sldId id="304" r:id="rId18"/>
    <p:sldId id="312" r:id="rId19"/>
    <p:sldId id="313" r:id="rId20"/>
    <p:sldId id="263" r:id="rId21"/>
    <p:sldId id="276" r:id="rId22"/>
    <p:sldId id="283" r:id="rId23"/>
    <p:sldId id="284" r:id="rId24"/>
    <p:sldId id="315" r:id="rId25"/>
    <p:sldId id="305" r:id="rId26"/>
    <p:sldId id="310" r:id="rId27"/>
    <p:sldId id="272" r:id="rId28"/>
    <p:sldId id="264" r:id="rId29"/>
    <p:sldId id="265" r:id="rId30"/>
    <p:sldId id="30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0" autoAdjust="0"/>
    <p:restoredTop sz="66985" autoAdjust="0"/>
  </p:normalViewPr>
  <p:slideViewPr>
    <p:cSldViewPr>
      <p:cViewPr varScale="1">
        <p:scale>
          <a:sx n="77" d="100"/>
          <a:sy n="77" d="100"/>
        </p:scale>
        <p:origin x="24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Sheet1!$B$3:$B$4</c:f>
              <c:numCache>
                <c:formatCode>General</c:formatCode>
                <c:ptCount val="2"/>
                <c:pt idx="0">
                  <c:v>70</c:v>
                </c:pt>
                <c:pt idx="1">
                  <c:v>81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See Carol 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Sheet1!$A$3:$A$4</c15:sqref>
                        </c15:formulaRef>
                      </c:ext>
                    </c:extLst>
                    <c:strCache>
                      <c:ptCount val="2"/>
                      <c:pt idx="0">
                        <c:v>Low empathy</c:v>
                      </c:pt>
                      <c:pt idx="1">
                        <c:v>High empathy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B58-49B9-A69D-402E869C1164}"/>
            </c:ext>
          </c:extLst>
        </c:ser>
        <c:ser>
          <c:idx val="1"/>
          <c:order val="1"/>
          <c:invertIfNegative val="0"/>
          <c:val>
            <c:numRef>
              <c:f>Sheet1!$C$3:$C$4</c:f>
              <c:numCache>
                <c:formatCode>General</c:formatCode>
                <c:ptCount val="2"/>
                <c:pt idx="0">
                  <c:v>35</c:v>
                </c:pt>
                <c:pt idx="1">
                  <c:v>78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strCache>
                      <c:ptCount val="1"/>
                      <c:pt idx="0">
                        <c:v>Don't see her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Sheet1!$A$3:$A$4</c15:sqref>
                        </c15:formulaRef>
                      </c:ext>
                    </c:extLst>
                    <c:strCache>
                      <c:ptCount val="2"/>
                      <c:pt idx="0">
                        <c:v>Low empathy</c:v>
                      </c:pt>
                      <c:pt idx="1">
                        <c:v>High empathy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B58-49B9-A69D-402E869C1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648496"/>
        <c:axId val="255649280"/>
      </c:barChart>
      <c:catAx>
        <c:axId val="25564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5649280"/>
        <c:crosses val="autoZero"/>
        <c:auto val="1"/>
        <c:lblAlgn val="ctr"/>
        <c:lblOffset val="100"/>
        <c:noMultiLvlLbl val="0"/>
      </c:catAx>
      <c:valAx>
        <c:axId val="25564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648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659752896741571E-2"/>
          <c:y val="2.1200470561444817E-2"/>
          <c:w val="0.89083881638082907"/>
          <c:h val="0.879719884152411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Sheet1!$P$5:$P$9</c:f>
              <c:numCache>
                <c:formatCode>General</c:formatCode>
                <c:ptCount val="5"/>
                <c:pt idx="0">
                  <c:v>71</c:v>
                </c:pt>
                <c:pt idx="1">
                  <c:v>63</c:v>
                </c:pt>
                <c:pt idx="2">
                  <c:v>42</c:v>
                </c:pt>
                <c:pt idx="3">
                  <c:v>39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Sheet1!$O$5:$O$9</c15:sqref>
                        </c15:formulaRef>
                      </c:ext>
                    </c:extLst>
                    <c:strCache>
                      <c:ptCount val="5"/>
                      <c:pt idx="0">
                        <c:v>alone</c:v>
                      </c:pt>
                      <c:pt idx="1">
                        <c:v>back to back</c:v>
                      </c:pt>
                      <c:pt idx="2">
                        <c:v>seen not seeing</c:v>
                      </c:pt>
                      <c:pt idx="3">
                        <c:v>see not seen</c:v>
                      </c:pt>
                      <c:pt idx="4">
                        <c:v>face to face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8DF7-450B-9009-1B97A8530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361872"/>
        <c:axId val="255654376"/>
      </c:barChart>
      <c:catAx>
        <c:axId val="37036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5654376"/>
        <c:crosses val="autoZero"/>
        <c:auto val="1"/>
        <c:lblAlgn val="ctr"/>
        <c:lblOffset val="100"/>
        <c:noMultiLvlLbl val="0"/>
      </c:catAx>
      <c:valAx>
        <c:axId val="25565437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70361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6596675415571E-2"/>
          <c:y val="7.4664260717410322E-2"/>
          <c:w val="0.89507895888014"/>
          <c:h val="0.831686351706036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Sheet1!$B$9:$B$11</c:f>
              <c:numCache>
                <c:formatCode>General</c:formatCode>
                <c:ptCount val="3"/>
                <c:pt idx="0">
                  <c:v>63</c:v>
                </c:pt>
                <c:pt idx="1">
                  <c:v>45</c:v>
                </c:pt>
                <c:pt idx="2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Sheet1!$A$9:$A$11</c15:sqref>
                        </c15:formulaRef>
                      </c:ext>
                    </c:extLst>
                    <c:strCache>
                      <c:ptCount val="3"/>
                      <c:pt idx="0">
                        <c:v>plenty of time</c:v>
                      </c:pt>
                      <c:pt idx="1">
                        <c:v>on time</c:v>
                      </c:pt>
                      <c:pt idx="2">
                        <c:v>in a hurry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100-4121-98DE-B5662E978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360696"/>
        <c:axId val="370362656"/>
      </c:barChart>
      <c:catAx>
        <c:axId val="370360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0362656"/>
        <c:crosses val="autoZero"/>
        <c:auto val="1"/>
        <c:lblAlgn val="ctr"/>
        <c:lblOffset val="100"/>
        <c:noMultiLvlLbl val="0"/>
      </c:catAx>
      <c:valAx>
        <c:axId val="37036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0360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17E25F-43F9-43C0-8D03-A1A77B51E4A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5A9E16-DDBC-44EC-94E2-615E2124B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8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52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22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4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16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83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99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83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2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9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8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46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14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21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58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896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84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28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512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9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71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07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0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5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19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A9E16-DDBC-44EC-94E2-615E2124B0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E79AD9-7211-4596-9B85-8C950E1CB95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4B201-E59D-4D56-ACCB-E89957B4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kerd.edu/psychology/ir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c.sas.upenn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psych.ubc.ca/~ara/Manuscripts/Levine%20et%20al%20helping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heroicimagination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bs.psychology.illinois.edu/~ediener/SWL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chaelfsteger.com/wp-content/uploads/2012/08/MLQ.pdf" TargetMode="External"/><Relationship Id="rId4" Type="http://schemas.openxmlformats.org/officeDocument/2006/relationships/hyperlink" Target="https://ogg.osu.edu/media/documents/MB%20Stream/PANA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populationreview.com/country-rankings/happiest-countries-in-the-worl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Happiness and Helping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61C84-E0B2-4584-99BC-D31DC89CA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increase well-being using each approach?</a:t>
            </a:r>
          </a:p>
          <a:p>
            <a:pPr lvl="1"/>
            <a:r>
              <a:rPr lang="en-US" dirty="0"/>
              <a:t>Happiness</a:t>
            </a:r>
          </a:p>
          <a:p>
            <a:pPr lvl="1"/>
            <a:r>
              <a:rPr lang="en-US" dirty="0"/>
              <a:t>Meaning in life</a:t>
            </a:r>
          </a:p>
          <a:p>
            <a:pPr lvl="1"/>
            <a:r>
              <a:rPr lang="en-US" dirty="0"/>
              <a:t>Psychologically rich life</a:t>
            </a:r>
          </a:p>
          <a:p>
            <a:pPr lvl="1"/>
            <a:r>
              <a:rPr lang="en-US" dirty="0"/>
              <a:t>Cybernetic value fulfillment theory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9F75D0-8A7E-4C21-87BC-C4B8EBC6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well-being</a:t>
            </a:r>
          </a:p>
        </p:txBody>
      </p:sp>
    </p:spTree>
    <p:extLst>
      <p:ext uri="{BB962C8B-B14F-4D97-AF65-F5344CB8AC3E}">
        <p14:creationId xmlns:p14="http://schemas.microsoft.com/office/powerpoint/2010/main" val="48582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prosocial behavior? Altruism? </a:t>
            </a:r>
          </a:p>
          <a:p>
            <a:r>
              <a:rPr lang="en-US" dirty="0"/>
              <a:t>Do animals show prosocial behavior?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Prosocial behavior</a:t>
            </a:r>
          </a:p>
        </p:txBody>
      </p:sp>
      <p:pic>
        <p:nvPicPr>
          <p:cNvPr id="1026" name="Picture 2" descr="https://tse2.mm.bing.net/th?id=OIP.egtzZL2Ke4_m3XGicVq9pQHaE4&amp;pid=Api&amp;P=0&amp;h=220">
            <a:extLst>
              <a:ext uri="{FF2B5EF4-FFF2-40B4-BE49-F238E27FC236}">
                <a16:creationId xmlns:a16="http://schemas.microsoft.com/office/drawing/2014/main" id="{748EAEEE-6F9F-4380-9C1B-A738F4FC4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710855"/>
            <a:ext cx="31813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1.mm.bing.net/th?id=OIP.inUIbgrTd4Zm8-fk4nbNigHaEK&amp;pid=Api&amp;P=0&amp;h=220">
            <a:extLst>
              <a:ext uri="{FF2B5EF4-FFF2-40B4-BE49-F238E27FC236}">
                <a16:creationId xmlns:a16="http://schemas.microsoft.com/office/drawing/2014/main" id="{F4EC31E0-5BA3-4EA8-AFFC-26D9A7619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7338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Evolutionary roots</a:t>
            </a:r>
          </a:p>
          <a:p>
            <a:pPr lvl="1"/>
            <a:r>
              <a:rPr lang="en-US" dirty="0"/>
              <a:t>Kin selection</a:t>
            </a:r>
          </a:p>
          <a:p>
            <a:pPr lvl="1"/>
            <a:r>
              <a:rPr lang="en-US" dirty="0"/>
              <a:t>Reciprocal altruism</a:t>
            </a:r>
          </a:p>
          <a:p>
            <a:pPr lvl="1"/>
            <a:r>
              <a:rPr lang="en-US" dirty="0"/>
              <a:t>Signaling theory</a:t>
            </a:r>
          </a:p>
          <a:p>
            <a:r>
              <a:rPr lang="en-US" dirty="0"/>
              <a:t>Neuro structures </a:t>
            </a:r>
          </a:p>
          <a:p>
            <a:pPr lvl="1"/>
            <a:r>
              <a:rPr lang="en-US" dirty="0"/>
              <a:t>Neural structures, mirror systems, oxytocin</a:t>
            </a:r>
          </a:p>
          <a:p>
            <a:r>
              <a:rPr lang="en-US" dirty="0"/>
              <a:t>Genetic influences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help? (biological) </a:t>
            </a:r>
          </a:p>
        </p:txBody>
      </p:sp>
      <p:pic>
        <p:nvPicPr>
          <p:cNvPr id="2050" name="Picture 2" descr="https://tse3.mm.bing.net/th?id=OIP.XdPFkWGZiJt9whnPkYp6yQHaE8&amp;pid=Api&amp;P=0&amp;h=220">
            <a:extLst>
              <a:ext uri="{FF2B5EF4-FFF2-40B4-BE49-F238E27FC236}">
                <a16:creationId xmlns:a16="http://schemas.microsoft.com/office/drawing/2014/main" id="{4FDAA623-88B1-4DC8-86BF-5D4C3BBE8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28922"/>
            <a:ext cx="3143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52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18A2C7-C8EB-4811-936A-1D02398A3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Egoistic reasons</a:t>
            </a:r>
          </a:p>
          <a:p>
            <a:pPr lvl="1"/>
            <a:r>
              <a:rPr lang="en-US" dirty="0"/>
              <a:t>Negative state relief model (Cialdini et al., 1973)</a:t>
            </a:r>
          </a:p>
          <a:p>
            <a:pPr lvl="1"/>
            <a:r>
              <a:rPr lang="en-US" dirty="0"/>
              <a:t>Arousal: Cost-reward model (</a:t>
            </a:r>
            <a:r>
              <a:rPr lang="en-US" dirty="0" err="1"/>
              <a:t>Piliavin</a:t>
            </a:r>
            <a:r>
              <a:rPr lang="en-US" dirty="0"/>
              <a:t> et al., 1981)</a:t>
            </a:r>
          </a:p>
          <a:p>
            <a:endParaRPr lang="en-US" dirty="0"/>
          </a:p>
          <a:p>
            <a:r>
              <a:rPr lang="en-US" dirty="0"/>
              <a:t>Empathy-altruism model (Batson, 2011)</a:t>
            </a:r>
          </a:p>
          <a:p>
            <a:pPr lvl="1"/>
            <a:r>
              <a:rPr lang="en-US" dirty="0"/>
              <a:t>Paradigm</a:t>
            </a:r>
          </a:p>
          <a:p>
            <a:pPr lvl="1"/>
            <a:r>
              <a:rPr lang="en-US" dirty="0"/>
              <a:t>Manipulation of empathy</a:t>
            </a:r>
          </a:p>
          <a:p>
            <a:pPr lvl="1"/>
            <a:r>
              <a:rPr lang="en-US" dirty="0"/>
              <a:t>Costs and benefits of </a:t>
            </a:r>
          </a:p>
          <a:p>
            <a:pPr marL="630936" lvl="2" indent="0">
              <a:buNone/>
            </a:pPr>
            <a:r>
              <a:rPr lang="en-US" dirty="0"/>
              <a:t>altruism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6079E4-2569-46F6-A246-F9F44404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help? (motivational)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686BA77-B6EF-4FD8-89B1-D45659742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625108"/>
              </p:ext>
            </p:extLst>
          </p:nvPr>
        </p:nvGraphicFramePr>
        <p:xfrm>
          <a:off x="47244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29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6DCB62-3512-45CD-88B8-DF1B74EEA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Temperament</a:t>
            </a:r>
          </a:p>
          <a:p>
            <a:pPr lvl="1"/>
            <a:r>
              <a:rPr lang="en-US" dirty="0"/>
              <a:t>Socialization</a:t>
            </a:r>
          </a:p>
          <a:p>
            <a:pPr lvl="1"/>
            <a:r>
              <a:rPr lang="en-US" dirty="0"/>
              <a:t>Social/cognitive development</a:t>
            </a:r>
          </a:p>
          <a:p>
            <a:pPr lvl="1"/>
            <a:endParaRPr lang="en-US" dirty="0"/>
          </a:p>
          <a:p>
            <a:r>
              <a:rPr lang="en-US" dirty="0"/>
              <a:t>Attachment/Relationships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E3BE2-1D3B-4248-92A1-1A57F140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help? (relational)</a:t>
            </a:r>
          </a:p>
        </p:txBody>
      </p:sp>
      <p:pic>
        <p:nvPicPr>
          <p:cNvPr id="3074" name="Picture 2" descr="https://tse4.mm.bing.net/th?id=OIF.KYjDCf6hFiMY9BoMyBiH1Q&amp;pid=Api&amp;P=0&amp;h=220">
            <a:extLst>
              <a:ext uri="{FF2B5EF4-FFF2-40B4-BE49-F238E27FC236}">
                <a16:creationId xmlns:a16="http://schemas.microsoft.com/office/drawing/2014/main" id="{807F05E7-DC13-48F0-A3F8-1772174CF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28922"/>
            <a:ext cx="34671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27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Gender</a:t>
            </a:r>
          </a:p>
          <a:p>
            <a:r>
              <a:rPr lang="en-US" dirty="0"/>
              <a:t>Agreeableness (Graziano et al., 2007)</a:t>
            </a:r>
          </a:p>
          <a:p>
            <a:r>
              <a:rPr lang="en-US" dirty="0"/>
              <a:t>Penner Prosocial Personality Battery (Penner et al., 1985)</a:t>
            </a:r>
          </a:p>
          <a:p>
            <a:pPr lvl="1"/>
            <a:r>
              <a:rPr lang="en-US" dirty="0"/>
              <a:t>Other oriented empathy</a:t>
            </a:r>
          </a:p>
          <a:p>
            <a:pPr lvl="2"/>
            <a:r>
              <a:rPr lang="en-US" dirty="0"/>
              <a:t>Social responsibility</a:t>
            </a:r>
          </a:p>
          <a:p>
            <a:pPr lvl="2"/>
            <a:r>
              <a:rPr lang="en-US" dirty="0">
                <a:hlinkClick r:id="rId3"/>
              </a:rPr>
              <a:t>Empathic concern</a:t>
            </a:r>
            <a:r>
              <a:rPr lang="en-US" dirty="0"/>
              <a:t> (Davis, IRI)</a:t>
            </a:r>
          </a:p>
          <a:p>
            <a:pPr lvl="2"/>
            <a:r>
              <a:rPr lang="en-US" dirty="0"/>
              <a:t>Perspective taking</a:t>
            </a:r>
          </a:p>
          <a:p>
            <a:pPr lvl="2"/>
            <a:r>
              <a:rPr lang="en-US" dirty="0"/>
              <a:t>Other-oriented reasoning</a:t>
            </a:r>
          </a:p>
          <a:p>
            <a:pPr lvl="2"/>
            <a:r>
              <a:rPr lang="en-US" dirty="0"/>
              <a:t>Mutual-concern reasoning</a:t>
            </a:r>
          </a:p>
          <a:p>
            <a:pPr lvl="1"/>
            <a:r>
              <a:rPr lang="en-US" dirty="0"/>
              <a:t>Helpfulness</a:t>
            </a:r>
          </a:p>
          <a:p>
            <a:pPr lvl="2"/>
            <a:r>
              <a:rPr lang="en-US" dirty="0"/>
              <a:t>Personal distress</a:t>
            </a:r>
          </a:p>
          <a:p>
            <a:pPr lvl="2"/>
            <a:r>
              <a:rPr lang="en-US" dirty="0"/>
              <a:t>Self-reported helpfulness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help? (individual differences) </a:t>
            </a:r>
          </a:p>
        </p:txBody>
      </p:sp>
      <p:pic>
        <p:nvPicPr>
          <p:cNvPr id="4098" name="Picture 2" descr="https://tse3.mm.bing.net/th?id=OIP.NMc7W8Bzc1Ma3IxcxwUhjAHaEF&amp;pid=Api&amp;P=0&amp;h=220">
            <a:extLst>
              <a:ext uri="{FF2B5EF4-FFF2-40B4-BE49-F238E27FC236}">
                <a16:creationId xmlns:a16="http://schemas.microsoft.com/office/drawing/2014/main" id="{69F8FD09-E0C0-4949-A565-84FFE3463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2" y="2652523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tse2.mm.bing.net/th?id=OIP.SeQyLWTVPCEVo1T9WuHN6AHaE8&amp;pid=Api&amp;P=0&amp;h=220">
            <a:extLst>
              <a:ext uri="{FF2B5EF4-FFF2-40B4-BE49-F238E27FC236}">
                <a16:creationId xmlns:a16="http://schemas.microsoft.com/office/drawing/2014/main" id="{45AC45C1-FCC3-443A-A59A-983A97F49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11713"/>
            <a:ext cx="3143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Presence of others</a:t>
            </a:r>
          </a:p>
          <a:p>
            <a:r>
              <a:rPr lang="en-US" dirty="0"/>
              <a:t>Clarity of situation</a:t>
            </a:r>
          </a:p>
          <a:p>
            <a:r>
              <a:rPr lang="en-US" dirty="0"/>
              <a:t>Costs vs. rewards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help? (situational)</a:t>
            </a:r>
          </a:p>
        </p:txBody>
      </p:sp>
      <p:pic>
        <p:nvPicPr>
          <p:cNvPr id="5122" name="Picture 2" descr="https://tse3.mm.bing.net/th?id=OIP.KSBI_SW7SCVTRPTGnhIpjwHaE8&amp;pid=Api&amp;P=0&amp;h=220">
            <a:extLst>
              <a:ext uri="{FF2B5EF4-FFF2-40B4-BE49-F238E27FC236}">
                <a16:creationId xmlns:a16="http://schemas.microsoft.com/office/drawing/2014/main" id="{9708C551-D518-4BB6-AA2B-93B0C8173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44309"/>
            <a:ext cx="3143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53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bystander effect?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Bystander intervention (</a:t>
            </a:r>
            <a:r>
              <a:rPr lang="en-US" dirty="0" err="1"/>
              <a:t>Latané</a:t>
            </a:r>
            <a:r>
              <a:rPr lang="en-US" dirty="0"/>
              <a:t> &amp; Darley, 1969)</a:t>
            </a:r>
          </a:p>
        </p:txBody>
      </p:sp>
      <p:pic>
        <p:nvPicPr>
          <p:cNvPr id="6146" name="Picture 2" descr="https://tse1.mm.bing.net/th?id=OIP.3BovAYxitKHBpxuZ6Wa0XAHaFG&amp;pid=Api&amp;P=0&amp;h=220">
            <a:extLst>
              <a:ext uri="{FF2B5EF4-FFF2-40B4-BE49-F238E27FC236}">
                <a16:creationId xmlns:a16="http://schemas.microsoft.com/office/drawing/2014/main" id="{3C22F68C-7659-4E70-946D-80E63E6AD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11869"/>
            <a:ext cx="4343362" cy="299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09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A6C41A-7AF6-4726-AE60-76CA229AC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3" y="2057399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 people think they’ll help more than they do?</a:t>
            </a:r>
          </a:p>
          <a:p>
            <a:r>
              <a:rPr lang="en-US" dirty="0"/>
              <a:t>Why do people underestimate others’ effects on their helping?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183831-6E0E-4029-B468-F81966C2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bystander intervention</a:t>
            </a:r>
          </a:p>
        </p:txBody>
      </p:sp>
      <p:pic>
        <p:nvPicPr>
          <p:cNvPr id="7170" name="Picture 2" descr="https://tse4.mm.bing.net/th?id=OIP.FR8zR1yOl3GhRQD2v4269QHaFX&amp;pid=Api&amp;P=0&amp;h=220">
            <a:extLst>
              <a:ext uri="{FF2B5EF4-FFF2-40B4-BE49-F238E27FC236}">
                <a16:creationId xmlns:a16="http://schemas.microsoft.com/office/drawing/2014/main" id="{C8F19162-EC88-40ED-8C22-DF51B1725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4495800" cy="32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490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6BE7A9-45B2-4349-A9E0-E906E5642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influence (pluralistic ignorance)</a:t>
            </a:r>
          </a:p>
          <a:p>
            <a:r>
              <a:rPr lang="en-US" dirty="0"/>
              <a:t>Audience inhibition</a:t>
            </a:r>
          </a:p>
          <a:p>
            <a:r>
              <a:rPr lang="en-US" dirty="0"/>
              <a:t>Diffusion of responsibility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50B0E-E425-4AF7-B7C3-F88D30BC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factors involved in decision to help</a:t>
            </a:r>
          </a:p>
        </p:txBody>
      </p:sp>
      <p:pic>
        <p:nvPicPr>
          <p:cNvPr id="8194" name="Picture 2" descr="https://tse2.mm.bing.net/th?id=OIP.epncP8nX6VPMnhnNbxY8egHaFj&amp;pid=Api&amp;P=0&amp;h=220">
            <a:extLst>
              <a:ext uri="{FF2B5EF4-FFF2-40B4-BE49-F238E27FC236}">
                <a16:creationId xmlns:a16="http://schemas.microsoft.com/office/drawing/2014/main" id="{2BD3ADA8-6E73-4055-9A0C-98027ABEE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27908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58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r>
              <a:rPr lang="en-US" dirty="0">
                <a:hlinkClick r:id="rId3"/>
              </a:rPr>
              <a:t>http://ppc.sas.upenn.edu/</a:t>
            </a:r>
            <a:endParaRPr lang="en-US" dirty="0"/>
          </a:p>
          <a:p>
            <a:r>
              <a:rPr lang="en-US" dirty="0"/>
              <a:t>What is it?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psychology</a:t>
            </a:r>
          </a:p>
        </p:txBody>
      </p:sp>
    </p:spTree>
    <p:extLst>
      <p:ext uri="{BB962C8B-B14F-4D97-AF65-F5344CB8AC3E}">
        <p14:creationId xmlns:p14="http://schemas.microsoft.com/office/powerpoint/2010/main" val="2939181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Latané</a:t>
            </a:r>
            <a:r>
              <a:rPr lang="en-US" dirty="0"/>
              <a:t> &amp; Rodin results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u="sng" dirty="0"/>
              <a:t>		 intervening	% pairs intervening</a:t>
            </a:r>
            <a:endParaRPr lang="en-US" dirty="0"/>
          </a:p>
          <a:p>
            <a:r>
              <a:rPr lang="en-US" dirty="0"/>
              <a:t>Alone			70			91</a:t>
            </a:r>
          </a:p>
          <a:p>
            <a:r>
              <a:rPr lang="en-US" dirty="0"/>
              <a:t>w/Confederate	7			14</a:t>
            </a:r>
          </a:p>
          <a:p>
            <a:r>
              <a:rPr lang="en-US" dirty="0"/>
              <a:t>Two strangers		23			40</a:t>
            </a:r>
          </a:p>
          <a:p>
            <a:r>
              <a:rPr lang="en-US" dirty="0"/>
              <a:t> Two friend		45			70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processes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Electrocuted experimenter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Condition		Process		Help rate (In %)</a:t>
            </a:r>
            <a:endParaRPr lang="en-US" dirty="0"/>
          </a:p>
          <a:p>
            <a:r>
              <a:rPr lang="en-US" dirty="0"/>
              <a:t> Alone			None				95%</a:t>
            </a:r>
          </a:p>
          <a:p>
            <a:endParaRPr lang="en-US" dirty="0"/>
          </a:p>
          <a:p>
            <a:r>
              <a:rPr lang="en-US" dirty="0"/>
              <a:t>No contact		DR		 		84%</a:t>
            </a:r>
          </a:p>
          <a:p>
            <a:endParaRPr lang="en-US" dirty="0"/>
          </a:p>
          <a:p>
            <a:r>
              <a:rPr lang="en-US" dirty="0"/>
              <a:t>Seen by other		DR &amp; AI			73%</a:t>
            </a:r>
          </a:p>
          <a:p>
            <a:endParaRPr lang="en-US" dirty="0"/>
          </a:p>
          <a:p>
            <a:r>
              <a:rPr lang="en-US" dirty="0"/>
              <a:t>See other person	DR &amp; SI			73%</a:t>
            </a:r>
          </a:p>
          <a:p>
            <a:endParaRPr lang="en-US" dirty="0"/>
          </a:p>
          <a:p>
            <a:r>
              <a:rPr lang="en-US" dirty="0"/>
              <a:t>See and be seen	DR,AI,SI			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Latané</a:t>
            </a:r>
            <a:r>
              <a:rPr lang="en-US" dirty="0"/>
              <a:t>, Harton, Bourgeois, </a:t>
            </a:r>
            <a:r>
              <a:rPr lang="en-US" dirty="0" err="1"/>
              <a:t>Rockloff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version for Dateline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43100" y="2281079"/>
          <a:ext cx="52578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Process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Back to Back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Participant faces the confederate’s back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 + DR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Confederate faces the participant’s back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AI + DR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Face to face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 + AI + DR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822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helping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360288"/>
              </p:ext>
            </p:extLst>
          </p:nvPr>
        </p:nvGraphicFramePr>
        <p:xfrm>
          <a:off x="838200" y="1405129"/>
          <a:ext cx="6248400" cy="460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559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83617A-FED0-4F24-9730-0C6755FFD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other studies</a:t>
            </a:r>
          </a:p>
          <a:p>
            <a:r>
              <a:rPr lang="en-US" dirty="0"/>
              <a:t>What factors affecting helping?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BB1B29-954D-4B63-8267-98BFFFC3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bystander intervention research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A1A3CE8-BDC8-4D2D-BF2C-6A3712EE8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42961"/>
              </p:ext>
            </p:extLst>
          </p:nvPr>
        </p:nvGraphicFramePr>
        <p:xfrm>
          <a:off x="2057400" y="3124200"/>
          <a:ext cx="5029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14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they do in this study?</a:t>
            </a:r>
          </a:p>
          <a:p>
            <a:r>
              <a:rPr lang="en-US" dirty="0"/>
              <a:t>Do you agree or disagree with the tweet below?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Philpot et al.,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2B5467-45BB-4C85-A4DF-5B50C044E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980966"/>
            <a:ext cx="7228063" cy="312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64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C60A6E-458E-46AF-96A2-344B04D3C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61081"/>
            <a:ext cx="8229600" cy="206791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DCD4B7E-74DD-4D20-B6DC-C4EE58B8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3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differences in helping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Table 2, Levine et al., 2001: </a:t>
            </a:r>
            <a:r>
              <a:rPr lang="en-US" dirty="0">
                <a:hlinkClick r:id="rId3"/>
              </a:rPr>
              <a:t>http://www2.psych.ubc.ca/~ara/Manuscripts/Levine%20et%20al%20helping.pdf</a:t>
            </a:r>
            <a:endParaRPr lang="en-US" dirty="0"/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862244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it differ from other types of helping? </a:t>
            </a:r>
          </a:p>
          <a:p>
            <a:r>
              <a:rPr lang="en-US" dirty="0"/>
              <a:t>What leads people to volunteer? </a:t>
            </a:r>
          </a:p>
          <a:p>
            <a:r>
              <a:rPr lang="en-US" dirty="0"/>
              <a:t>Differences by country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Volunteerism</a:t>
            </a:r>
          </a:p>
        </p:txBody>
      </p:sp>
      <p:pic>
        <p:nvPicPr>
          <p:cNvPr id="9218" name="Picture 2" descr="https://tse3.mm.bing.net/th?id=OIP.cGQh6547qXMwttL4rezOAgHaE8&amp;pid=Api&amp;P=0&amp;h=220">
            <a:extLst>
              <a:ext uri="{FF2B5EF4-FFF2-40B4-BE49-F238E27FC236}">
                <a16:creationId xmlns:a16="http://schemas.microsoft.com/office/drawing/2014/main" id="{73D64A72-7F78-445C-B61A-56269EF7D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911822" cy="260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http://heroicimagination.org/</a:t>
            </a:r>
            <a:endParaRPr lang="en-US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increase </a:t>
            </a:r>
            <a:r>
              <a:rPr lang="en-US" dirty="0" err="1"/>
              <a:t>prosocial</a:t>
            </a:r>
            <a:r>
              <a:rPr lang="en-US" dirty="0"/>
              <a:t> behavior?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4D0767-3DE6-4807-9312-239DFCC5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40CFC6-7EAC-4DB3-9509-77F828D8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7" y="0"/>
            <a:ext cx="9882978" cy="1633867"/>
          </a:xfrm>
        </p:spPr>
        <p:txBody>
          <a:bodyPr/>
          <a:lstStyle/>
          <a:p>
            <a:r>
              <a:rPr lang="en-US" dirty="0"/>
              <a:t>Oishi &amp; Westgate, 2021</a:t>
            </a:r>
          </a:p>
        </p:txBody>
      </p:sp>
      <p:pic>
        <p:nvPicPr>
          <p:cNvPr id="10242" name="Picture 2" descr="https://tse1.mm.bing.net/th?id=OIP.gb6x1UvuTR6YGR6uDztg0AHaE7&amp;pid=Api&amp;P=0&amp;h=220">
            <a:extLst>
              <a:ext uri="{FF2B5EF4-FFF2-40B4-BE49-F238E27FC236}">
                <a16:creationId xmlns:a16="http://schemas.microsoft.com/office/drawing/2014/main" id="{5375D126-DBBA-486F-8ADA-87DEF4079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22868"/>
            <a:ext cx="4506749" cy="299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BDCF6-D0EB-4554-A64F-824877328889}"/>
              </a:ext>
            </a:extLst>
          </p:cNvPr>
          <p:cNvSpPr/>
          <p:nvPr/>
        </p:nvSpPr>
        <p:spPr>
          <a:xfrm>
            <a:off x="6231467" y="4574073"/>
            <a:ext cx="2472266" cy="1234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Psychologically rich life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F198EC0-B849-45DA-890C-CD03D6F53211}"/>
              </a:ext>
            </a:extLst>
          </p:cNvPr>
          <p:cNvSpPr/>
          <p:nvPr/>
        </p:nvSpPr>
        <p:spPr>
          <a:xfrm>
            <a:off x="6214533" y="3157390"/>
            <a:ext cx="2472266" cy="123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Meaningful life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F12A97-98E5-4B5E-80A7-224BD24D54BA}"/>
              </a:ext>
            </a:extLst>
          </p:cNvPr>
          <p:cNvSpPr/>
          <p:nvPr/>
        </p:nvSpPr>
        <p:spPr>
          <a:xfrm>
            <a:off x="6223000" y="1633867"/>
            <a:ext cx="2463798" cy="1295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Happy life</a:t>
            </a:r>
          </a:p>
        </p:txBody>
      </p:sp>
    </p:spTree>
    <p:extLst>
      <p:ext uri="{BB962C8B-B14F-4D97-AF65-F5344CB8AC3E}">
        <p14:creationId xmlns:p14="http://schemas.microsoft.com/office/powerpoint/2010/main" val="3703269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Aggression and rejection</a:t>
            </a:r>
          </a:p>
          <a:p>
            <a:pPr lvl="1"/>
            <a:r>
              <a:rPr lang="en-US" dirty="0"/>
              <a:t>Chapter</a:t>
            </a:r>
          </a:p>
          <a:p>
            <a:pPr lvl="1"/>
            <a:r>
              <a:rPr lang="en-US" dirty="0"/>
              <a:t>Culture of honor</a:t>
            </a:r>
          </a:p>
          <a:p>
            <a:pPr lvl="1"/>
            <a:r>
              <a:rPr lang="en-US" dirty="0"/>
              <a:t>Gun violence</a:t>
            </a:r>
          </a:p>
          <a:p>
            <a:pPr lvl="1"/>
            <a:r>
              <a:rPr lang="en-US" dirty="0"/>
              <a:t>Ostracism</a:t>
            </a:r>
          </a:p>
          <a:p>
            <a:r>
              <a:rPr lang="en-US" dirty="0"/>
              <a:t>Then after Thanksgiving—presentations and papers!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Coming up</a:t>
            </a:r>
          </a:p>
        </p:txBody>
      </p:sp>
    </p:spTree>
    <p:extLst>
      <p:ext uri="{BB962C8B-B14F-4D97-AF65-F5344CB8AC3E}">
        <p14:creationId xmlns:p14="http://schemas.microsoft.com/office/powerpoint/2010/main" val="82562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18B666-8C9C-4E5A-A8AE-C39ED7DBE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362200"/>
            <a:ext cx="9154282" cy="268525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0283D57-8CA2-4EA3-941C-12BCB405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</a:t>
            </a:r>
          </a:p>
        </p:txBody>
      </p:sp>
      <p:pic>
        <p:nvPicPr>
          <p:cNvPr id="5" name="Picture 2" descr="https://tse1.mm.bing.net/th?id=OIP.IQOTxOFU77b160ALbgxRMgHaE6&amp;pid=Api&amp;P=0&amp;h=220">
            <a:extLst>
              <a:ext uri="{FF2B5EF4-FFF2-40B4-BE49-F238E27FC236}">
                <a16:creationId xmlns:a16="http://schemas.microsoft.com/office/drawing/2014/main" id="{F7F29627-E669-400D-891E-5E93A00F1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47455"/>
            <a:ext cx="2037428" cy="135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tse4.mm.bing.net/th?id=OIP.VBKUureBZ2g7pgfKFprJdgHaE6&amp;pid=Api&amp;P=0&amp;h=220">
            <a:extLst>
              <a:ext uri="{FF2B5EF4-FFF2-40B4-BE49-F238E27FC236}">
                <a16:creationId xmlns:a16="http://schemas.microsoft.com/office/drawing/2014/main" id="{E69CD78E-EE0E-4166-838F-0087A9F39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71" y="5013008"/>
            <a:ext cx="2087836" cy="138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tse1.mm.bing.net/th?id=OIP.DFvPQLlVtVD-GYi_v1YYFwHaEt&amp;pid=Api&amp;P=0&amp;h=220">
            <a:extLst>
              <a:ext uri="{FF2B5EF4-FFF2-40B4-BE49-F238E27FC236}">
                <a16:creationId xmlns:a16="http://schemas.microsoft.com/office/drawing/2014/main" id="{378581A4-EE5F-43F7-B673-A0BBDB119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44" y="5047456"/>
            <a:ext cx="2175878" cy="138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4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AF27DB-EEFE-4516-8AE3-BF259C8DC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Happiness:</a:t>
            </a:r>
          </a:p>
          <a:p>
            <a:pPr lvl="1"/>
            <a:r>
              <a:rPr lang="en-US" dirty="0"/>
              <a:t>SWLS: </a:t>
            </a:r>
            <a:r>
              <a:rPr lang="en-US" dirty="0">
                <a:hlinkClick r:id="rId3"/>
              </a:rPr>
              <a:t>http://labs.psychology.illinois.edu/~ediener/SWLS.html</a:t>
            </a:r>
            <a:endParaRPr lang="en-US" dirty="0"/>
          </a:p>
          <a:p>
            <a:pPr lvl="1"/>
            <a:r>
              <a:rPr lang="en-US" dirty="0"/>
              <a:t>PA-NA: </a:t>
            </a:r>
            <a:r>
              <a:rPr lang="en-US" dirty="0">
                <a:hlinkClick r:id="rId4"/>
              </a:rPr>
              <a:t>https://ogg.osu.edu/media/documents/MB%20Stream/PANAS.pdf</a:t>
            </a:r>
            <a:endParaRPr lang="en-US" dirty="0"/>
          </a:p>
          <a:p>
            <a:r>
              <a:rPr lang="en-US" dirty="0"/>
              <a:t>Meaning: </a:t>
            </a:r>
          </a:p>
          <a:p>
            <a:pPr lvl="1"/>
            <a:r>
              <a:rPr lang="en-US" dirty="0">
                <a:hlinkClick r:id="rId5"/>
              </a:rPr>
              <a:t>http://www.michaelfsteger.com/wp-content/uploads/2012/08/MLQ.pdf</a:t>
            </a:r>
            <a:endParaRPr lang="en-US" dirty="0"/>
          </a:p>
          <a:p>
            <a:r>
              <a:rPr lang="en-US" dirty="0"/>
              <a:t>Psychologically rich: </a:t>
            </a:r>
          </a:p>
          <a:p>
            <a:pPr lvl="1"/>
            <a:r>
              <a:rPr lang="en-US" dirty="0"/>
              <a:t>In article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9D03D-DDF8-41D2-A471-0C36D960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425276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1F2E9E-A10E-441E-84A1-020687228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2600" y="1451505"/>
            <a:ext cx="7801762" cy="41148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0B6F083-0F1B-48C0-A3D6-936B5483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differences</a:t>
            </a:r>
          </a:p>
        </p:txBody>
      </p:sp>
    </p:spTree>
    <p:extLst>
      <p:ext uri="{BB962C8B-B14F-4D97-AF65-F5344CB8AC3E}">
        <p14:creationId xmlns:p14="http://schemas.microsoft.com/office/powerpoint/2010/main" val="2044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Happiness ratings of countries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7CDB5-C81B-484A-A692-8FBBA7751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https://worldpopulationreview.com/country-rankings/happiest-countries-in-the-world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2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63EB5C-ED4F-4346-B8C5-EBCE927DA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7856774" cy="24810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does this differ from Oishi and Westgate’s (2021) approach? </a:t>
            </a:r>
          </a:p>
          <a:p>
            <a:r>
              <a:rPr lang="en-US" dirty="0"/>
              <a:t>How do they define hedonic and </a:t>
            </a:r>
            <a:r>
              <a:rPr lang="en-US" dirty="0" err="1"/>
              <a:t>eudaimonic</a:t>
            </a:r>
            <a:r>
              <a:rPr lang="en-US" dirty="0"/>
              <a:t>?</a:t>
            </a:r>
          </a:p>
          <a:p>
            <a:r>
              <a:rPr lang="en-US" dirty="0"/>
              <a:t>What do they mean by “goal”?  </a:t>
            </a:r>
          </a:p>
          <a:p>
            <a:r>
              <a:rPr lang="en-US" dirty="0"/>
              <a:t>What is the difference between personality traits and characteristic adaptations, and why does it matter?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4ED832-03E3-47A9-9299-25E63F0F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Cybernetic value fulfillment theory (DeYoung &amp; Tiberius, 2022)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55E5E8-F11E-44F4-B856-D8A133CB8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81327"/>
            <a:ext cx="8009174" cy="282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1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166F9F-3B6E-4844-984F-06ABE083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of their definition of psychopathology?</a:t>
            </a:r>
          </a:p>
          <a:p>
            <a:r>
              <a:rPr lang="en-US" dirty="0"/>
              <a:t>What should this type of well-being be related to (personality, situation, etc.)? </a:t>
            </a:r>
          </a:p>
          <a:p>
            <a:r>
              <a:rPr lang="en-US" dirty="0"/>
              <a:t>How would you measure well-being using this approach?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F29FB2-50FD-410F-8FA5-455870D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69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796</Words>
  <Application>Microsoft Office PowerPoint</Application>
  <PresentationFormat>On-screen Show (4:3)</PresentationFormat>
  <Paragraphs>181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Happiness and Helping</vt:lpstr>
      <vt:lpstr>Positive psychology</vt:lpstr>
      <vt:lpstr>Oishi &amp; Westgate, 2021</vt:lpstr>
      <vt:lpstr>Table 1</vt:lpstr>
      <vt:lpstr>Measurement</vt:lpstr>
      <vt:lpstr>Country differences</vt:lpstr>
      <vt:lpstr>Happiness ratings of countries</vt:lpstr>
      <vt:lpstr>Cybernetic value fulfillment theory (DeYoung &amp; Tiberius, 2022)</vt:lpstr>
      <vt:lpstr>PowerPoint Presentation</vt:lpstr>
      <vt:lpstr>Increasing well-being</vt:lpstr>
      <vt:lpstr>Prosocial behavior</vt:lpstr>
      <vt:lpstr>Why do people help? (biological) </vt:lpstr>
      <vt:lpstr>Why do people help? (motivational) </vt:lpstr>
      <vt:lpstr>Why do people help? (relational)</vt:lpstr>
      <vt:lpstr>Why do people help? (individual differences) </vt:lpstr>
      <vt:lpstr>Why do people help? (situational)</vt:lpstr>
      <vt:lpstr>Bystander intervention (Latané &amp; Darley, 1969)</vt:lpstr>
      <vt:lpstr>Steps to bystander intervention</vt:lpstr>
      <vt:lpstr>Three factors involved in decision to help</vt:lpstr>
      <vt:lpstr>Bystander processes</vt:lpstr>
      <vt:lpstr>Electrocuted experimenter</vt:lpstr>
      <vt:lpstr>Revised version for Dateline</vt:lpstr>
      <vt:lpstr>Percentage helping</vt:lpstr>
      <vt:lpstr>More bystander intervention research</vt:lpstr>
      <vt:lpstr>Philpot et al., 2019</vt:lpstr>
      <vt:lpstr>PowerPoint Presentation</vt:lpstr>
      <vt:lpstr>Cultural differences in helping</vt:lpstr>
      <vt:lpstr>Volunteerism</vt:lpstr>
      <vt:lpstr>How can you increase prosocial behavior? </vt:lpstr>
      <vt:lpstr>Coming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2023-11-08T16:26:11Z</dcterms:created>
  <dcterms:modified xsi:type="dcterms:W3CDTF">2023-11-08T16:26:26Z</dcterms:modified>
</cp:coreProperties>
</file>