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7" r:id="rId1"/>
  </p:sldMasterIdLst>
  <p:notesMasterIdLst>
    <p:notesMasterId r:id="rId9"/>
  </p:notesMasterIdLst>
  <p:sldIdLst>
    <p:sldId id="256" r:id="rId2"/>
    <p:sldId id="264" r:id="rId3"/>
    <p:sldId id="257" r:id="rId4"/>
    <p:sldId id="261" r:id="rId5"/>
    <p:sldId id="262" r:id="rId6"/>
    <p:sldId id="263" r:id="rId7"/>
    <p:sldId id="259"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74840" autoAdjust="0"/>
  </p:normalViewPr>
  <p:slideViewPr>
    <p:cSldViewPr snapToGrid="0">
      <p:cViewPr varScale="1">
        <p:scale>
          <a:sx n="82" d="100"/>
          <a:sy n="82" d="100"/>
        </p:scale>
        <p:origin x="8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DDA6BE-365F-4B37-83F1-450FB14EB8AE}" type="datetimeFigureOut">
              <a:rPr lang="en-US" smtClean="0"/>
              <a:t>1/25/2024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08744A-3E24-44A4-A4CE-7C0F7DA31C66}" type="slidenum">
              <a:rPr lang="en-US" smtClean="0"/>
              <a:t>‹#›</a:t>
            </a:fld>
            <a:endParaRPr lang="en-US"/>
          </a:p>
        </p:txBody>
      </p:sp>
    </p:spTree>
    <p:extLst>
      <p:ext uri="{BB962C8B-B14F-4D97-AF65-F5344CB8AC3E}">
        <p14:creationId xmlns:p14="http://schemas.microsoft.com/office/powerpoint/2010/main" val="111855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8744A-3E24-44A4-A4CE-7C0F7DA31C66}" type="slidenum">
              <a:rPr lang="en-US" smtClean="0"/>
              <a:t>1</a:t>
            </a:fld>
            <a:endParaRPr lang="en-US"/>
          </a:p>
        </p:txBody>
      </p:sp>
    </p:spTree>
    <p:extLst>
      <p:ext uri="{BB962C8B-B14F-4D97-AF65-F5344CB8AC3E}">
        <p14:creationId xmlns:p14="http://schemas.microsoft.com/office/powerpoint/2010/main" val="184983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8744A-3E24-44A4-A4CE-7C0F7DA31C66}" type="slidenum">
              <a:rPr lang="en-US" smtClean="0"/>
              <a:t>3</a:t>
            </a:fld>
            <a:endParaRPr lang="en-US"/>
          </a:p>
        </p:txBody>
      </p:sp>
    </p:spTree>
    <p:extLst>
      <p:ext uri="{BB962C8B-B14F-4D97-AF65-F5344CB8AC3E}">
        <p14:creationId xmlns:p14="http://schemas.microsoft.com/office/powerpoint/2010/main" val="245453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8744A-3E24-44A4-A4CE-7C0F7DA31C66}" type="slidenum">
              <a:rPr lang="en-US" smtClean="0"/>
              <a:t>4</a:t>
            </a:fld>
            <a:endParaRPr lang="en-US"/>
          </a:p>
        </p:txBody>
      </p:sp>
    </p:spTree>
    <p:extLst>
      <p:ext uri="{BB962C8B-B14F-4D97-AF65-F5344CB8AC3E}">
        <p14:creationId xmlns:p14="http://schemas.microsoft.com/office/powerpoint/2010/main" val="62065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8744A-3E24-44A4-A4CE-7C0F7DA31C66}" type="slidenum">
              <a:rPr lang="en-US" smtClean="0"/>
              <a:t>5</a:t>
            </a:fld>
            <a:endParaRPr lang="en-US"/>
          </a:p>
        </p:txBody>
      </p:sp>
    </p:spTree>
    <p:extLst>
      <p:ext uri="{BB962C8B-B14F-4D97-AF65-F5344CB8AC3E}">
        <p14:creationId xmlns:p14="http://schemas.microsoft.com/office/powerpoint/2010/main" val="145726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8744A-3E24-44A4-A4CE-7C0F7DA31C66}" type="slidenum">
              <a:rPr lang="en-US" smtClean="0"/>
              <a:t>6</a:t>
            </a:fld>
            <a:endParaRPr lang="en-US"/>
          </a:p>
        </p:txBody>
      </p:sp>
    </p:spTree>
    <p:extLst>
      <p:ext uri="{BB962C8B-B14F-4D97-AF65-F5344CB8AC3E}">
        <p14:creationId xmlns:p14="http://schemas.microsoft.com/office/powerpoint/2010/main" val="365938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8744A-3E24-44A4-A4CE-7C0F7DA31C66}" type="slidenum">
              <a:rPr lang="en-US" smtClean="0"/>
              <a:t>7</a:t>
            </a:fld>
            <a:endParaRPr lang="en-US"/>
          </a:p>
        </p:txBody>
      </p:sp>
    </p:spTree>
    <p:extLst>
      <p:ext uri="{BB962C8B-B14F-4D97-AF65-F5344CB8AC3E}">
        <p14:creationId xmlns:p14="http://schemas.microsoft.com/office/powerpoint/2010/main" val="4096402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836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453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587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89516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84468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00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014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8679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1/25/2024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105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057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916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303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552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487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08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022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716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1/25/2024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2019279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dfontesmedia.com/interactive-media-bias-char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Basics of research design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50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123C-0DFE-4576-B2E2-7E97ADF02D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4A744A1-81F1-4EDE-8295-85E0E487EC6E}"/>
              </a:ext>
            </a:extLst>
          </p:cNvPr>
          <p:cNvPicPr>
            <a:picLocks noGrp="1" noChangeAspect="1"/>
          </p:cNvPicPr>
          <p:nvPr>
            <p:ph idx="1"/>
          </p:nvPr>
        </p:nvPicPr>
        <p:blipFill>
          <a:blip r:embed="rId2"/>
          <a:stretch>
            <a:fillRect/>
          </a:stretch>
        </p:blipFill>
        <p:spPr>
          <a:xfrm>
            <a:off x="680321" y="-1754554"/>
            <a:ext cx="4972485" cy="8844396"/>
          </a:xfrm>
        </p:spPr>
      </p:pic>
      <p:sp>
        <p:nvSpPr>
          <p:cNvPr id="6" name="TextBox 5">
            <a:extLst>
              <a:ext uri="{FF2B5EF4-FFF2-40B4-BE49-F238E27FC236}">
                <a16:creationId xmlns:a16="http://schemas.microsoft.com/office/drawing/2014/main" id="{BBB39636-788E-430E-8DFE-1B32761912D6}"/>
              </a:ext>
            </a:extLst>
          </p:cNvPr>
          <p:cNvSpPr txBox="1"/>
          <p:nvPr/>
        </p:nvSpPr>
        <p:spPr>
          <a:xfrm>
            <a:off x="5883864" y="2482978"/>
            <a:ext cx="5382014" cy="923330"/>
          </a:xfrm>
          <a:prstGeom prst="rect">
            <a:avLst/>
          </a:prstGeom>
          <a:noFill/>
        </p:spPr>
        <p:txBody>
          <a:bodyPr wrap="square" rtlCol="0">
            <a:spAutoFit/>
          </a:bodyPr>
          <a:lstStyle/>
          <a:p>
            <a:r>
              <a:rPr lang="en-US" dirty="0">
                <a:hlinkClick r:id="rId3"/>
              </a:rPr>
              <a:t>https://adfontesmedia.com/interactive-media-bias-chart/</a:t>
            </a:r>
            <a:endParaRPr lang="en-US" dirty="0"/>
          </a:p>
          <a:p>
            <a:endParaRPr lang="en-US" dirty="0"/>
          </a:p>
        </p:txBody>
      </p:sp>
    </p:spTree>
    <p:extLst>
      <p:ext uri="{BB962C8B-B14F-4D97-AF65-F5344CB8AC3E}">
        <p14:creationId xmlns:p14="http://schemas.microsoft.com/office/powerpoint/2010/main" val="222657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study</a:t>
            </a:r>
          </a:p>
        </p:txBody>
      </p:sp>
      <p:sp>
        <p:nvSpPr>
          <p:cNvPr id="3" name="Content Placeholder 2"/>
          <p:cNvSpPr>
            <a:spLocks noGrp="1"/>
          </p:cNvSpPr>
          <p:nvPr>
            <p:ph idx="1"/>
          </p:nvPr>
        </p:nvSpPr>
        <p:spPr>
          <a:xfrm>
            <a:off x="680322" y="2336873"/>
            <a:ext cx="10394078" cy="3599316"/>
          </a:xfrm>
        </p:spPr>
        <p:txBody>
          <a:bodyPr>
            <a:normAutofit/>
          </a:bodyPr>
          <a:lstStyle/>
          <a:p>
            <a:r>
              <a:rPr lang="en-US" dirty="0"/>
              <a:t>Dr. Jazz wanted to test the effects of music on learning in fourth grade children. He introduced music into the classroom every afternoon for one week. No music was played during the morning. The music was from familiar TV cartoons, and the loudness was moderate. After the week of music presentation, the students were given tests on the morning and afternoon material. Test scores for the morning material were much higher than the scores on the afternoon material. Thus, the experimenter concluded that cartoon music disrupted learning in the classroom.</a:t>
            </a:r>
          </a:p>
        </p:txBody>
      </p:sp>
      <p:sp>
        <p:nvSpPr>
          <p:cNvPr id="4" name="Rectangle 3">
            <a:extLst>
              <a:ext uri="{FF2B5EF4-FFF2-40B4-BE49-F238E27FC236}">
                <a16:creationId xmlns:a16="http://schemas.microsoft.com/office/drawing/2014/main" id="{05719055-AAE5-4FE7-A147-FC5CCBBD41C4}"/>
              </a:ext>
            </a:extLst>
          </p:cNvPr>
          <p:cNvSpPr/>
          <p:nvPr/>
        </p:nvSpPr>
        <p:spPr>
          <a:xfrm>
            <a:off x="5758463" y="5643107"/>
            <a:ext cx="6026009" cy="923330"/>
          </a:xfrm>
          <a:prstGeom prst="rect">
            <a:avLst/>
          </a:prstGeom>
          <a:noFill/>
        </p:spPr>
        <p:txBody>
          <a:bodyPr wrap="none" lIns="91440" tIns="45720" rIns="91440" bIns="45720">
            <a:spAutoFit/>
          </a:bodyPr>
          <a:lstStyle/>
          <a:p>
            <a:r>
              <a:rPr lang="en-US" dirty="0"/>
              <a:t>How did he measure “learning”? (operational definition)</a:t>
            </a:r>
          </a:p>
          <a:p>
            <a:r>
              <a:rPr lang="en-US" dirty="0"/>
              <a:t>What was his hypothesis? </a:t>
            </a:r>
          </a:p>
          <a:p>
            <a:r>
              <a:rPr lang="en-US" dirty="0"/>
              <a:t>Do you trust his conclusion? Why or why not? </a:t>
            </a:r>
          </a:p>
        </p:txBody>
      </p:sp>
    </p:spTree>
    <p:extLst>
      <p:ext uri="{BB962C8B-B14F-4D97-AF65-F5344CB8AC3E}">
        <p14:creationId xmlns:p14="http://schemas.microsoft.com/office/powerpoint/2010/main" val="176864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problems in research</a:t>
            </a:r>
          </a:p>
        </p:txBody>
      </p:sp>
      <p:sp>
        <p:nvSpPr>
          <p:cNvPr id="3" name="Content Placeholder 2"/>
          <p:cNvSpPr>
            <a:spLocks noGrp="1"/>
          </p:cNvSpPr>
          <p:nvPr>
            <p:ph idx="1"/>
          </p:nvPr>
        </p:nvSpPr>
        <p:spPr/>
        <p:txBody>
          <a:bodyPr/>
          <a:lstStyle/>
          <a:p>
            <a:r>
              <a:rPr lang="en-US" dirty="0"/>
              <a:t>Confounds</a:t>
            </a:r>
          </a:p>
          <a:p>
            <a:r>
              <a:rPr lang="en-US" dirty="0"/>
              <a:t>Ethics</a:t>
            </a:r>
          </a:p>
          <a:p>
            <a:r>
              <a:rPr lang="en-US" dirty="0"/>
              <a:t>Researcher bias</a:t>
            </a:r>
          </a:p>
          <a:p>
            <a:r>
              <a:rPr lang="en-US" dirty="0"/>
              <a:t>Expectancy effects</a:t>
            </a:r>
          </a:p>
          <a:p>
            <a:endParaRPr lang="en-US" dirty="0"/>
          </a:p>
        </p:txBody>
      </p:sp>
    </p:spTree>
    <p:extLst>
      <p:ext uri="{BB962C8B-B14F-4D97-AF65-F5344CB8AC3E}">
        <p14:creationId xmlns:p14="http://schemas.microsoft.com/office/powerpoint/2010/main" val="352426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research terms</a:t>
            </a:r>
          </a:p>
        </p:txBody>
      </p:sp>
      <p:sp>
        <p:nvSpPr>
          <p:cNvPr id="3" name="Content Placeholder 2"/>
          <p:cNvSpPr>
            <a:spLocks noGrp="1"/>
          </p:cNvSpPr>
          <p:nvPr>
            <p:ph idx="1"/>
          </p:nvPr>
        </p:nvSpPr>
        <p:spPr/>
        <p:txBody>
          <a:bodyPr/>
          <a:lstStyle/>
          <a:p>
            <a:r>
              <a:rPr lang="en-US" dirty="0"/>
              <a:t>Independent variable</a:t>
            </a:r>
          </a:p>
          <a:p>
            <a:r>
              <a:rPr lang="en-US" dirty="0"/>
              <a:t>Dependent variable</a:t>
            </a:r>
          </a:p>
          <a:p>
            <a:r>
              <a:rPr lang="en-US" dirty="0"/>
              <a:t>Control variable</a:t>
            </a:r>
          </a:p>
          <a:p>
            <a:r>
              <a:rPr lang="en-US" dirty="0"/>
              <a:t>Within- vs. between- designs</a:t>
            </a:r>
          </a:p>
        </p:txBody>
      </p:sp>
      <p:sp>
        <p:nvSpPr>
          <p:cNvPr id="6" name="AutoShape 4" descr="Step 2 Treat the dependent variable as an outcome.">
            <a:extLst>
              <a:ext uri="{FF2B5EF4-FFF2-40B4-BE49-F238E27FC236}">
                <a16:creationId xmlns:a16="http://schemas.microsoft.com/office/drawing/2014/main" id="{78C34EAA-68DB-48E2-BC01-1816354550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8FC3918-BE88-4F4E-80CD-01FE691D121D}"/>
              </a:ext>
            </a:extLst>
          </p:cNvPr>
          <p:cNvPicPr>
            <a:picLocks noChangeAspect="1"/>
          </p:cNvPicPr>
          <p:nvPr/>
        </p:nvPicPr>
        <p:blipFill>
          <a:blip r:embed="rId3"/>
          <a:stretch>
            <a:fillRect/>
          </a:stretch>
        </p:blipFill>
        <p:spPr>
          <a:xfrm>
            <a:off x="5643033" y="2336873"/>
            <a:ext cx="5002389" cy="3751792"/>
          </a:xfrm>
          <a:prstGeom prst="rect">
            <a:avLst/>
          </a:prstGeom>
        </p:spPr>
      </p:pic>
    </p:spTree>
    <p:extLst>
      <p:ext uri="{BB962C8B-B14F-4D97-AF65-F5344CB8AC3E}">
        <p14:creationId xmlns:p14="http://schemas.microsoft.com/office/powerpoint/2010/main" val="315893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p:txBody>
          <a:bodyPr/>
          <a:lstStyle/>
          <a:p>
            <a:r>
              <a:rPr lang="en-US" dirty="0"/>
              <a:t>A researcher had participants read about a person who became a doctor and a parent and then rate that person on how good of each they were. Some people read about “Robert” and others read about “Roberta.” People rated Roberta as a worse doctor and parent than Robert, so the researcher concluded that people are biased against professional mothers. </a:t>
            </a:r>
          </a:p>
        </p:txBody>
      </p:sp>
      <p:sp>
        <p:nvSpPr>
          <p:cNvPr id="4" name="Rectangle 3">
            <a:extLst>
              <a:ext uri="{FF2B5EF4-FFF2-40B4-BE49-F238E27FC236}">
                <a16:creationId xmlns:a16="http://schemas.microsoft.com/office/drawing/2014/main" id="{81145EC1-BEFF-4BE0-8840-F75FA832FFB0}"/>
              </a:ext>
            </a:extLst>
          </p:cNvPr>
          <p:cNvSpPr/>
          <p:nvPr/>
        </p:nvSpPr>
        <p:spPr>
          <a:xfrm>
            <a:off x="4996463" y="5181442"/>
            <a:ext cx="5081840" cy="923330"/>
          </a:xfrm>
          <a:prstGeom prst="rect">
            <a:avLst/>
          </a:prstGeom>
          <a:noFill/>
        </p:spPr>
        <p:txBody>
          <a:bodyPr wrap="none" lIns="91440" tIns="45720" rIns="91440" bIns="45720">
            <a:spAutoFit/>
          </a:bodyPr>
          <a:lstStyle/>
          <a:p>
            <a:r>
              <a:rPr lang="en-US" dirty="0"/>
              <a:t>What was the IV/DV/control variable?</a:t>
            </a:r>
          </a:p>
          <a:p>
            <a:r>
              <a:rPr lang="en-US" dirty="0"/>
              <a:t>Any possible confounds?</a:t>
            </a:r>
          </a:p>
          <a:p>
            <a:r>
              <a:rPr lang="en-US" dirty="0"/>
              <a:t>Was it a between or within participants design?</a:t>
            </a:r>
          </a:p>
        </p:txBody>
      </p:sp>
    </p:spTree>
    <p:extLst>
      <p:ext uri="{BB962C8B-B14F-4D97-AF65-F5344CB8AC3E}">
        <p14:creationId xmlns:p14="http://schemas.microsoft.com/office/powerpoint/2010/main" val="388073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IV, DV, CV, confound, op def, hypo</a:t>
            </a:r>
          </a:p>
        </p:txBody>
      </p:sp>
      <p:sp>
        <p:nvSpPr>
          <p:cNvPr id="3" name="Content Placeholder 2"/>
          <p:cNvSpPr>
            <a:spLocks noGrp="1"/>
          </p:cNvSpPr>
          <p:nvPr>
            <p:ph idx="1"/>
          </p:nvPr>
        </p:nvSpPr>
        <p:spPr/>
        <p:txBody>
          <a:bodyPr>
            <a:normAutofit/>
          </a:bodyPr>
          <a:lstStyle/>
          <a:p>
            <a:r>
              <a:rPr lang="en-US" dirty="0"/>
              <a:t>Participants read a story printed on either red, blue, or white paper. Afterwards, they were given a recall test.</a:t>
            </a:r>
          </a:p>
          <a:p>
            <a:r>
              <a:rPr lang="en-US" dirty="0"/>
              <a:t>Men who were either in a serious relationship or not dating at all participated in a study in which they rated the attractiveness of five women.  </a:t>
            </a:r>
          </a:p>
          <a:p>
            <a:r>
              <a:rPr lang="en-US" dirty="0"/>
              <a:t>Six patients with obsessive compulsive disorder completed six weeks of drug therapy, while six other patients completed six weeks of group therapy. Their number of symptoms before and after therapy were measured and compared.</a:t>
            </a:r>
          </a:p>
        </p:txBody>
      </p:sp>
      <p:sp>
        <p:nvSpPr>
          <p:cNvPr id="4" name="Rectangle 3">
            <a:extLst>
              <a:ext uri="{FF2B5EF4-FFF2-40B4-BE49-F238E27FC236}">
                <a16:creationId xmlns:a16="http://schemas.microsoft.com/office/drawing/2014/main" id="{4DD3B17D-FB7C-4BAA-B0CA-4568C8BAB76F}"/>
              </a:ext>
            </a:extLst>
          </p:cNvPr>
          <p:cNvSpPr/>
          <p:nvPr/>
        </p:nvSpPr>
        <p:spPr>
          <a:xfrm>
            <a:off x="6262556" y="5643107"/>
            <a:ext cx="5081840" cy="923330"/>
          </a:xfrm>
          <a:prstGeom prst="rect">
            <a:avLst/>
          </a:prstGeom>
          <a:noFill/>
        </p:spPr>
        <p:txBody>
          <a:bodyPr wrap="none" lIns="91440" tIns="45720" rIns="91440" bIns="45720">
            <a:spAutoFit/>
          </a:bodyPr>
          <a:lstStyle/>
          <a:p>
            <a:r>
              <a:rPr lang="en-US" dirty="0"/>
              <a:t>What was the IV/DV/control variable?</a:t>
            </a:r>
          </a:p>
          <a:p>
            <a:r>
              <a:rPr lang="en-US" dirty="0"/>
              <a:t>Any possible confounds?</a:t>
            </a:r>
          </a:p>
          <a:p>
            <a:r>
              <a:rPr lang="en-US" dirty="0"/>
              <a:t>Was it a between or within participants design?</a:t>
            </a:r>
          </a:p>
        </p:txBody>
      </p:sp>
    </p:spTree>
    <p:extLst>
      <p:ext uri="{BB962C8B-B14F-4D97-AF65-F5344CB8AC3E}">
        <p14:creationId xmlns:p14="http://schemas.microsoft.com/office/powerpoint/2010/main" val="126244488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0</TotalTime>
  <Words>388</Words>
  <Application>Microsoft Office PowerPoint</Application>
  <PresentationFormat>Widescreen</PresentationFormat>
  <Paragraphs>35</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Trebuchet MS</vt:lpstr>
      <vt:lpstr>Berlin</vt:lpstr>
      <vt:lpstr>Basics of research design</vt:lpstr>
      <vt:lpstr>PowerPoint Presentation</vt:lpstr>
      <vt:lpstr>Learning study</vt:lpstr>
      <vt:lpstr>Some problems in research</vt:lpstr>
      <vt:lpstr>Basic research terms</vt:lpstr>
      <vt:lpstr>Example </vt:lpstr>
      <vt:lpstr>Identify the IV, DV, CV, confound, op def, hypo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2024-01-25T17:03:11Z</dcterms:created>
  <dcterms:modified xsi:type="dcterms:W3CDTF">2024-01-25T17:03:17Z</dcterms:modified>
</cp:coreProperties>
</file>