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1"/>
  </p:sldMasterIdLst>
  <p:notesMasterIdLst>
    <p:notesMasterId r:id="rId10"/>
  </p:notesMasterIdLst>
  <p:sldIdLst>
    <p:sldId id="256" r:id="rId2"/>
    <p:sldId id="268" r:id="rId3"/>
    <p:sldId id="269" r:id="rId4"/>
    <p:sldId id="274" r:id="rId5"/>
    <p:sldId id="276" r:id="rId6"/>
    <p:sldId id="267" r:id="rId7"/>
    <p:sldId id="277" r:id="rId8"/>
    <p:sldId id="279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1" autoAdjust="0"/>
    <p:restoredTop sz="61181" autoAdjust="0"/>
  </p:normalViewPr>
  <p:slideViewPr>
    <p:cSldViewPr snapToGrid="0">
      <p:cViewPr>
        <p:scale>
          <a:sx n="71" d="100"/>
          <a:sy n="71" d="100"/>
        </p:scale>
        <p:origin x="5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45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7DCB5D-38D1-45B2-869B-6DFF37D1FF75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2EF45E-0619-4287-8FC1-25AA3776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3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EF45E-0619-4287-8FC1-25AA37766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B608-E42F-4213-885F-C9A56FFE16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23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B608-E42F-4213-885F-C9A56FFE16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88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EF45E-0619-4287-8FC1-25AA37766E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58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EF45E-0619-4287-8FC1-25AA37766E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B608-E42F-4213-885F-C9A56FFE16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EF45E-0619-4287-8FC1-25AA37766E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60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EF45E-0619-4287-8FC1-25AA37766E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5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0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6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15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11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49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7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42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9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6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0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6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0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3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5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7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1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rlogicalfallacyi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fallacies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0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Fallacies of search/interpretation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Confirmation bias</a:t>
            </a:r>
          </a:p>
          <a:p>
            <a:r>
              <a:rPr lang="en-US" dirty="0"/>
              <a:t>Assimilation bias</a:t>
            </a:r>
          </a:p>
          <a:p>
            <a:pPr lvl="1"/>
            <a:r>
              <a:rPr lang="en-US" dirty="0"/>
              <a:t>Belief perseverance/Sleeper effect</a:t>
            </a:r>
          </a:p>
          <a:p>
            <a:r>
              <a:rPr lang="en-US" dirty="0"/>
              <a:t>Naïve realism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6B3EA2-E884-4331-8724-75941F0C5903}"/>
              </a:ext>
            </a:extLst>
          </p:cNvPr>
          <p:cNvSpPr/>
          <p:nvPr/>
        </p:nvSpPr>
        <p:spPr>
          <a:xfrm>
            <a:off x="7580574" y="2371589"/>
            <a:ext cx="296273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It fits my beliefs, so it must be true!</a:t>
            </a:r>
          </a:p>
        </p:txBody>
      </p:sp>
    </p:spTree>
    <p:extLst>
      <p:ext uri="{BB962C8B-B14F-4D97-AF65-F5344CB8AC3E}">
        <p14:creationId xmlns:p14="http://schemas.microsoft.com/office/powerpoint/2010/main" val="243950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Fallacies of interference—Non sequitur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7133639" cy="3416300"/>
          </a:xfrm>
        </p:spPr>
        <p:txBody>
          <a:bodyPr>
            <a:normAutofit/>
          </a:bodyPr>
          <a:lstStyle/>
          <a:p>
            <a:r>
              <a:rPr lang="en-US" dirty="0"/>
              <a:t>Zero-sum or fixed pie</a:t>
            </a:r>
          </a:p>
          <a:p>
            <a:r>
              <a:rPr lang="en-US" dirty="0"/>
              <a:t>Invalid disjunction</a:t>
            </a:r>
          </a:p>
          <a:p>
            <a:r>
              <a:rPr lang="en-US" dirty="0"/>
              <a:t>Argumentum ad </a:t>
            </a:r>
            <a:r>
              <a:rPr lang="en-US" dirty="0" err="1"/>
              <a:t>verecundium</a:t>
            </a:r>
            <a:r>
              <a:rPr lang="en-US" dirty="0"/>
              <a:t>/ad hominem (halo)</a:t>
            </a:r>
          </a:p>
          <a:p>
            <a:r>
              <a:rPr lang="en-US" dirty="0"/>
              <a:t>Naturalistic</a:t>
            </a:r>
          </a:p>
          <a:p>
            <a:r>
              <a:rPr lang="en-US" dirty="0"/>
              <a:t>Ad </a:t>
            </a:r>
            <a:r>
              <a:rPr lang="en-US" dirty="0" err="1"/>
              <a:t>notivatem</a:t>
            </a:r>
            <a:r>
              <a:rPr lang="en-US" dirty="0"/>
              <a:t>/ad </a:t>
            </a:r>
            <a:r>
              <a:rPr lang="en-US" dirty="0" err="1"/>
              <a:t>antiquitatem</a:t>
            </a:r>
            <a:endParaRPr lang="en-US" dirty="0"/>
          </a:p>
          <a:p>
            <a:r>
              <a:rPr lang="en-US" dirty="0"/>
              <a:t>Bandwagon (ad </a:t>
            </a:r>
            <a:r>
              <a:rPr lang="en-US" dirty="0" err="1"/>
              <a:t>populum</a:t>
            </a:r>
            <a:r>
              <a:rPr lang="en-US" dirty="0"/>
              <a:t>)</a:t>
            </a:r>
          </a:p>
          <a:p>
            <a:r>
              <a:rPr lang="en-US" dirty="0"/>
              <a:t>Ignorance (ad </a:t>
            </a:r>
            <a:r>
              <a:rPr lang="en-US" dirty="0" err="1"/>
              <a:t>ignoratiam</a:t>
            </a:r>
            <a:r>
              <a:rPr lang="en-US" dirty="0"/>
              <a:t>)</a:t>
            </a:r>
          </a:p>
          <a:p>
            <a:r>
              <a:rPr lang="en-US" dirty="0"/>
              <a:t>Composition</a:t>
            </a:r>
          </a:p>
        </p:txBody>
      </p:sp>
      <p:pic>
        <p:nvPicPr>
          <p:cNvPr id="6" name="Picture 2" descr="https://pics.onsizzle.com/please-share-if-you-agree-instead-of-taxes-fund-middle-1298106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593" y="1975601"/>
            <a:ext cx="2926059" cy="207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6220" y="4053103"/>
            <a:ext cx="3118137" cy="233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0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frequency estimation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Availability heuristic</a:t>
            </a:r>
          </a:p>
          <a:p>
            <a:r>
              <a:rPr lang="en-US" dirty="0"/>
              <a:t>Representativeness heuristic</a:t>
            </a:r>
          </a:p>
          <a:p>
            <a:pPr lvl="1"/>
            <a:r>
              <a:rPr lang="en-US" dirty="0"/>
              <a:t>Gambler’s fallacy</a:t>
            </a:r>
          </a:p>
          <a:p>
            <a:pPr lvl="1"/>
            <a:r>
              <a:rPr lang="en-US" dirty="0"/>
              <a:t>Regression fallacy</a:t>
            </a:r>
          </a:p>
          <a:p>
            <a:pPr lvl="1"/>
            <a:r>
              <a:rPr lang="en-US" dirty="0"/>
              <a:t>Conjunction fallacy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826" y="1680631"/>
            <a:ext cx="4597830" cy="36877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4954" y="5558135"/>
            <a:ext cx="10326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dirty="0"/>
              <a:t>1. A massive flood in North America in which more than 1,000 people drown.</a:t>
            </a:r>
          </a:p>
          <a:p>
            <a:pPr fontAlgn="base"/>
            <a:r>
              <a:rPr lang="en-US" dirty="0"/>
              <a:t>2. An earthquake in California that causes a flood in which more than 1,000 people drown.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Inferences from samples and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Over-infer based on small samples (or anecdotes)</a:t>
            </a:r>
          </a:p>
          <a:p>
            <a:r>
              <a:rPr lang="en-US" dirty="0"/>
              <a:t>Confuse correlation with cause</a:t>
            </a:r>
          </a:p>
          <a:p>
            <a:pPr lvl="1"/>
            <a:r>
              <a:rPr lang="en-US" dirty="0"/>
              <a:t>Magical thinking</a:t>
            </a:r>
          </a:p>
          <a:p>
            <a:pPr lvl="1"/>
            <a:r>
              <a:rPr lang="en-US" dirty="0"/>
              <a:t>Law of similarity</a:t>
            </a:r>
          </a:p>
        </p:txBody>
      </p:sp>
      <p:pic>
        <p:nvPicPr>
          <p:cNvPr id="2050" name="Picture 2" descr="Cars with lights on in rain | Vehicles traveling in wet weat… | Flickr">
            <a:extLst>
              <a:ext uri="{FF2B5EF4-FFF2-40B4-BE49-F238E27FC236}">
                <a16:creationId xmlns:a16="http://schemas.microsoft.com/office/drawing/2014/main" id="{6E8D3000-4F94-4491-8140-D93D29BDC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772" y="376769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A0C595-9AC8-47C5-BA20-54B8477A13DD}"/>
              </a:ext>
            </a:extLst>
          </p:cNvPr>
          <p:cNvSpPr txBox="1"/>
          <p:nvPr/>
        </p:nvSpPr>
        <p:spPr>
          <a:xfrm>
            <a:off x="8135470" y="5515000"/>
            <a:ext cx="341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from Flickr. State Farm</a:t>
            </a:r>
          </a:p>
        </p:txBody>
      </p:sp>
    </p:spTree>
    <p:extLst>
      <p:ext uri="{BB962C8B-B14F-4D97-AF65-F5344CB8AC3E}">
        <p14:creationId xmlns:p14="http://schemas.microsoft.com/office/powerpoint/2010/main" val="222873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&lt;&gt; Causation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Juvenile delinquents tend to watch more TV, especially violent TV.</a:t>
            </a:r>
          </a:p>
          <a:p>
            <a:r>
              <a:rPr lang="en-US" dirty="0"/>
              <a:t>Higher amounts of antibiotic use are associated with a greater risk of breast cancer.</a:t>
            </a:r>
          </a:p>
          <a:p>
            <a:r>
              <a:rPr lang="en-US" dirty="0"/>
              <a:t>Bar employees are more likely than other employees to have alcohol abuse problems. </a:t>
            </a:r>
          </a:p>
          <a:p>
            <a:r>
              <a:rPr lang="en-US" dirty="0"/>
              <a:t>People who eat breakfast tend to live longer. </a:t>
            </a:r>
          </a:p>
          <a:p>
            <a:r>
              <a:rPr lang="en-US" dirty="0"/>
              <a:t>Women who say that their house isn’t cluttered report less stress and anxiety.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2BA19C-6E09-4A57-9121-B46B98948E54}"/>
              </a:ext>
            </a:extLst>
          </p:cNvPr>
          <p:cNvSpPr/>
          <p:nvPr/>
        </p:nvSpPr>
        <p:spPr>
          <a:xfrm>
            <a:off x="7867230" y="5229206"/>
            <a:ext cx="365677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 causes B</a:t>
            </a:r>
          </a:p>
          <a:p>
            <a:pPr algn="ctr"/>
            <a:r>
              <a:rPr lang="en-US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 causes A</a:t>
            </a:r>
          </a:p>
          <a:p>
            <a:pPr algn="ctr"/>
            <a:r>
              <a:rPr lang="en-US" sz="2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Something else causes both</a:t>
            </a:r>
          </a:p>
        </p:txBody>
      </p:sp>
    </p:spTree>
    <p:extLst>
      <p:ext uri="{BB962C8B-B14F-4D97-AF65-F5344CB8AC3E}">
        <p14:creationId xmlns:p14="http://schemas.microsoft.com/office/powerpoint/2010/main" val="284054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Post-conclusion fallacies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Hindsight bias</a:t>
            </a:r>
          </a:p>
          <a:p>
            <a:r>
              <a:rPr lang="en-US" dirty="0"/>
              <a:t>Curse of knowledge</a:t>
            </a:r>
          </a:p>
          <a:p>
            <a:r>
              <a:rPr lang="en-US" dirty="0"/>
              <a:t>Sunk cost fallacy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FCAC61-C2CA-4F7F-9BC4-AB87F54A994D}"/>
              </a:ext>
            </a:extLst>
          </p:cNvPr>
          <p:cNvSpPr/>
          <p:nvPr/>
        </p:nvSpPr>
        <p:spPr>
          <a:xfrm>
            <a:off x="1786638" y="4671444"/>
            <a:ext cx="90620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 paid $100 to see this concert, so I’m going to stay even though it sucks</a:t>
            </a:r>
          </a:p>
        </p:txBody>
      </p:sp>
    </p:spTree>
    <p:extLst>
      <p:ext uri="{BB962C8B-B14F-4D97-AF65-F5344CB8AC3E}">
        <p14:creationId xmlns:p14="http://schemas.microsoft.com/office/powerpoint/2010/main" val="415660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https://yourlogicalfallacyis.com/</a:t>
            </a:r>
            <a:endParaRPr lang="en-US" dirty="0"/>
          </a:p>
          <a:p>
            <a:endParaRPr lang="en-US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44557" y="2760583"/>
            <a:ext cx="6493879" cy="3684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Anchoring</a:t>
            </a:r>
          </a:p>
          <a:p>
            <a:r>
              <a:rPr lang="en-US" dirty="0" err="1"/>
              <a:t>Declinism</a:t>
            </a:r>
            <a:endParaRPr lang="en-US" dirty="0"/>
          </a:p>
          <a:p>
            <a:r>
              <a:rPr lang="en-US" dirty="0"/>
              <a:t>Framing effect</a:t>
            </a:r>
          </a:p>
          <a:p>
            <a:r>
              <a:rPr lang="en-US" dirty="0"/>
              <a:t>Fundamental attribution error</a:t>
            </a:r>
          </a:p>
          <a:p>
            <a:r>
              <a:rPr lang="en-US" dirty="0"/>
              <a:t>Dunning-Kruger effect</a:t>
            </a:r>
          </a:p>
          <a:p>
            <a:r>
              <a:rPr lang="en-US" dirty="0"/>
              <a:t>Optimism/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pessimism bias</a:t>
            </a:r>
          </a:p>
          <a:p>
            <a:r>
              <a:rPr lang="en-US" dirty="0"/>
              <a:t>Self-serving bias</a:t>
            </a:r>
          </a:p>
          <a:p>
            <a:r>
              <a:rPr lang="en-US" dirty="0"/>
              <a:t>Backfire effect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49068" y="861971"/>
            <a:ext cx="5207819" cy="7293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Just world hypothesis</a:t>
            </a:r>
          </a:p>
          <a:p>
            <a:r>
              <a:rPr lang="en-US" dirty="0"/>
              <a:t>Placebo effect</a:t>
            </a:r>
          </a:p>
          <a:p>
            <a:r>
              <a:rPr lang="en-US" dirty="0"/>
              <a:t>Bystander effect</a:t>
            </a:r>
          </a:p>
          <a:p>
            <a:r>
              <a:rPr lang="en-US" dirty="0"/>
              <a:t>Spotlight effect</a:t>
            </a:r>
          </a:p>
          <a:p>
            <a:r>
              <a:rPr lang="en-US" dirty="0"/>
              <a:t>In-group bias</a:t>
            </a:r>
          </a:p>
          <a:p>
            <a:r>
              <a:rPr lang="en-US" dirty="0"/>
              <a:t>Barnum effect</a:t>
            </a:r>
          </a:p>
          <a:p>
            <a:r>
              <a:rPr lang="en-US" dirty="0"/>
              <a:t>Groupthink</a:t>
            </a:r>
          </a:p>
          <a:p>
            <a:r>
              <a:rPr lang="en-US" dirty="0"/>
              <a:t>Negativity bias</a:t>
            </a:r>
          </a:p>
        </p:txBody>
      </p:sp>
      <p:pic>
        <p:nvPicPr>
          <p:cNvPr id="1030" name="Picture 6" descr="File:Dunning-Kruger-Effect-en.png - Wikimedia Commons">
            <a:extLst>
              <a:ext uri="{FF2B5EF4-FFF2-40B4-BE49-F238E27FC236}">
                <a16:creationId xmlns:a16="http://schemas.microsoft.com/office/drawing/2014/main" id="{9A25BE45-A911-452D-9DE7-3F7A8C821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16" y="3422161"/>
            <a:ext cx="3768379" cy="313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131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299</Words>
  <Application>Microsoft Office PowerPoint</Application>
  <PresentationFormat>Widescreen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Ion Boardroom</vt:lpstr>
      <vt:lpstr>Logical fallacies</vt:lpstr>
      <vt:lpstr>Fallacies of search/interpretation</vt:lpstr>
      <vt:lpstr>Fallacies of interference—Non sequitur</vt:lpstr>
      <vt:lpstr>Problems with frequency estimation</vt:lpstr>
      <vt:lpstr>Inferences from samples and correlation</vt:lpstr>
      <vt:lpstr>Correlation &lt;&gt; Causation</vt:lpstr>
      <vt:lpstr>Post-conclusion fallacies</vt:lpstr>
      <vt:lpstr>More biases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2024-01-21T18:48:50Z</dcterms:created>
  <dcterms:modified xsi:type="dcterms:W3CDTF">2024-01-21T18:49:16Z</dcterms:modified>
</cp:coreProperties>
</file>