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1"/>
  </p:sldMasterIdLst>
  <p:notesMasterIdLst>
    <p:notesMasterId r:id="rId14"/>
  </p:notesMasterIdLst>
  <p:sldIdLst>
    <p:sldId id="256" r:id="rId2"/>
    <p:sldId id="257" r:id="rId3"/>
    <p:sldId id="258" r:id="rId4"/>
    <p:sldId id="265" r:id="rId5"/>
    <p:sldId id="266" r:id="rId6"/>
    <p:sldId id="267" r:id="rId7"/>
    <p:sldId id="268" r:id="rId8"/>
    <p:sldId id="269" r:id="rId9"/>
    <p:sldId id="270" r:id="rId10"/>
    <p:sldId id="271" r:id="rId11"/>
    <p:sldId id="272" r:id="rId12"/>
    <p:sldId id="273"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76996" autoAdjust="0"/>
  </p:normalViewPr>
  <p:slideViewPr>
    <p:cSldViewPr snapToGrid="0">
      <p:cViewPr varScale="1">
        <p:scale>
          <a:sx n="87" d="100"/>
          <a:sy n="87" d="100"/>
        </p:scale>
        <p:origin x="13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8692231725170545E-2"/>
          <c:y val="0.14720397961184081"/>
          <c:w val="0.8626121144338279"/>
          <c:h val="0.66726377180944918"/>
        </c:manualLayout>
      </c:layout>
      <c:lineChart>
        <c:grouping val="standard"/>
        <c:varyColors val="0"/>
        <c:ser>
          <c:idx val="0"/>
          <c:order val="0"/>
          <c:spPr>
            <a:ln w="28575" cap="rnd">
              <a:solidFill>
                <a:schemeClr val="accent1"/>
              </a:solidFill>
              <a:round/>
            </a:ln>
            <a:effectLst/>
          </c:spPr>
          <c:marker>
            <c:symbol val="none"/>
          </c:marker>
          <c:val>
            <c:numRef>
              <c:f>Sheet1!$B$2:$B$3</c:f>
              <c:numCache>
                <c:formatCode>General</c:formatCode>
                <c:ptCount val="2"/>
                <c:pt idx="0">
                  <c:v>4.3</c:v>
                </c:pt>
                <c:pt idx="1">
                  <c:v>3.5</c:v>
                </c:pt>
              </c:numCache>
            </c:numRef>
          </c:val>
          <c:smooth val="0"/>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Category 1</c:v>
                      </c:pt>
                      <c:pt idx="1">
                        <c:v>Category 2</c:v>
                      </c:pt>
                    </c:strCache>
                  </c:strRef>
                </c15:cat>
              </c15:filteredCategoryTitle>
            </c:ext>
            <c:ext xmlns:c16="http://schemas.microsoft.com/office/drawing/2014/chart" uri="{C3380CC4-5D6E-409C-BE32-E72D297353CC}">
              <c16:uniqueId val="{00000000-149A-4E28-8B54-2ADDE0BD2F29}"/>
            </c:ext>
          </c:extLst>
        </c:ser>
        <c:ser>
          <c:idx val="1"/>
          <c:order val="1"/>
          <c:spPr>
            <a:ln w="28575" cap="rnd">
              <a:solidFill>
                <a:schemeClr val="accent2"/>
              </a:solidFill>
              <a:round/>
            </a:ln>
            <a:effectLst/>
          </c:spPr>
          <c:marker>
            <c:symbol val="none"/>
          </c:marker>
          <c:val>
            <c:numRef>
              <c:f>Sheet1!$C$2:$C$3</c:f>
              <c:numCache>
                <c:formatCode>General</c:formatCode>
                <c:ptCount val="2"/>
                <c:pt idx="0">
                  <c:v>2.4</c:v>
                </c:pt>
                <c:pt idx="1">
                  <c:v>1.8</c:v>
                </c:pt>
              </c:numCache>
            </c:numRef>
          </c:val>
          <c:smooth val="0"/>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Series 2</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Category 1</c:v>
                      </c:pt>
                      <c:pt idx="1">
                        <c:v>Category 2</c:v>
                      </c:pt>
                    </c:strCache>
                  </c:strRef>
                </c15:cat>
              </c15:filteredCategoryTitle>
            </c:ext>
            <c:ext xmlns:c16="http://schemas.microsoft.com/office/drawing/2014/chart" uri="{C3380CC4-5D6E-409C-BE32-E72D297353CC}">
              <c16:uniqueId val="{00000001-149A-4E28-8B54-2ADDE0BD2F29}"/>
            </c:ext>
          </c:extLst>
        </c:ser>
        <c:dLbls>
          <c:showLegendKey val="0"/>
          <c:showVal val="0"/>
          <c:showCatName val="0"/>
          <c:showSerName val="0"/>
          <c:showPercent val="0"/>
          <c:showBubbleSize val="0"/>
        </c:dLbls>
        <c:smooth val="0"/>
        <c:axId val="462257544"/>
        <c:axId val="462256560"/>
      </c:lineChart>
      <c:catAx>
        <c:axId val="46225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2256560"/>
        <c:crosses val="autoZero"/>
        <c:auto val="1"/>
        <c:lblAlgn val="ctr"/>
        <c:lblOffset val="100"/>
        <c:noMultiLvlLbl val="0"/>
      </c:catAx>
      <c:valAx>
        <c:axId val="4622565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2257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AC7C221-8E6C-44DD-B326-210ACB076AC2}" type="datetimeFigureOut">
              <a:rPr lang="en-US" smtClean="0"/>
              <a:t>4/3/2024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CDB285D-2651-426C-BDE9-16AFAD8B326E}" type="slidenum">
              <a:rPr lang="en-US" smtClean="0"/>
              <a:t>‹#›</a:t>
            </a:fld>
            <a:endParaRPr lang="en-US"/>
          </a:p>
        </p:txBody>
      </p:sp>
    </p:spTree>
    <p:extLst>
      <p:ext uri="{BB962C8B-B14F-4D97-AF65-F5344CB8AC3E}">
        <p14:creationId xmlns:p14="http://schemas.microsoft.com/office/powerpoint/2010/main" val="1240317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DB285D-2651-426C-BDE9-16AFAD8B326E}" type="slidenum">
              <a:rPr lang="en-US" smtClean="0"/>
              <a:t>1</a:t>
            </a:fld>
            <a:endParaRPr lang="en-US"/>
          </a:p>
        </p:txBody>
      </p:sp>
    </p:spTree>
    <p:extLst>
      <p:ext uri="{BB962C8B-B14F-4D97-AF65-F5344CB8AC3E}">
        <p14:creationId xmlns:p14="http://schemas.microsoft.com/office/powerpoint/2010/main" val="3210949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DB285D-2651-426C-BDE9-16AFAD8B326E}" type="slidenum">
              <a:rPr lang="en-US" smtClean="0"/>
              <a:t>10</a:t>
            </a:fld>
            <a:endParaRPr lang="en-US"/>
          </a:p>
        </p:txBody>
      </p:sp>
    </p:spTree>
    <p:extLst>
      <p:ext uri="{BB962C8B-B14F-4D97-AF65-F5344CB8AC3E}">
        <p14:creationId xmlns:p14="http://schemas.microsoft.com/office/powerpoint/2010/main" val="3529263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DB285D-2651-426C-BDE9-16AFAD8B326E}" type="slidenum">
              <a:rPr lang="en-US" smtClean="0"/>
              <a:t>11</a:t>
            </a:fld>
            <a:endParaRPr lang="en-US"/>
          </a:p>
        </p:txBody>
      </p:sp>
    </p:spTree>
    <p:extLst>
      <p:ext uri="{BB962C8B-B14F-4D97-AF65-F5344CB8AC3E}">
        <p14:creationId xmlns:p14="http://schemas.microsoft.com/office/powerpoint/2010/main" val="3211697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DB285D-2651-426C-BDE9-16AFAD8B326E}" type="slidenum">
              <a:rPr lang="en-US" smtClean="0"/>
              <a:t>12</a:t>
            </a:fld>
            <a:endParaRPr lang="en-US"/>
          </a:p>
        </p:txBody>
      </p:sp>
    </p:spTree>
    <p:extLst>
      <p:ext uri="{BB962C8B-B14F-4D97-AF65-F5344CB8AC3E}">
        <p14:creationId xmlns:p14="http://schemas.microsoft.com/office/powerpoint/2010/main" val="684685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DB285D-2651-426C-BDE9-16AFAD8B326E}" type="slidenum">
              <a:rPr lang="en-US" smtClean="0"/>
              <a:t>2</a:t>
            </a:fld>
            <a:endParaRPr lang="en-US"/>
          </a:p>
        </p:txBody>
      </p:sp>
    </p:spTree>
    <p:extLst>
      <p:ext uri="{BB962C8B-B14F-4D97-AF65-F5344CB8AC3E}">
        <p14:creationId xmlns:p14="http://schemas.microsoft.com/office/powerpoint/2010/main" val="2360732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DB285D-2651-426C-BDE9-16AFAD8B326E}" type="slidenum">
              <a:rPr lang="en-US" smtClean="0"/>
              <a:t>3</a:t>
            </a:fld>
            <a:endParaRPr lang="en-US"/>
          </a:p>
        </p:txBody>
      </p:sp>
    </p:spTree>
    <p:extLst>
      <p:ext uri="{BB962C8B-B14F-4D97-AF65-F5344CB8AC3E}">
        <p14:creationId xmlns:p14="http://schemas.microsoft.com/office/powerpoint/2010/main" val="3013828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DB285D-2651-426C-BDE9-16AFAD8B326E}" type="slidenum">
              <a:rPr lang="en-US" smtClean="0"/>
              <a:t>4</a:t>
            </a:fld>
            <a:endParaRPr lang="en-US"/>
          </a:p>
        </p:txBody>
      </p:sp>
    </p:spTree>
    <p:extLst>
      <p:ext uri="{BB962C8B-B14F-4D97-AF65-F5344CB8AC3E}">
        <p14:creationId xmlns:p14="http://schemas.microsoft.com/office/powerpoint/2010/main" val="4066131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DB285D-2651-426C-BDE9-16AFAD8B326E}" type="slidenum">
              <a:rPr lang="en-US" smtClean="0"/>
              <a:t>5</a:t>
            </a:fld>
            <a:endParaRPr lang="en-US"/>
          </a:p>
        </p:txBody>
      </p:sp>
    </p:spTree>
    <p:extLst>
      <p:ext uri="{BB962C8B-B14F-4D97-AF65-F5344CB8AC3E}">
        <p14:creationId xmlns:p14="http://schemas.microsoft.com/office/powerpoint/2010/main" val="663573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DB285D-2651-426C-BDE9-16AFAD8B326E}" type="slidenum">
              <a:rPr lang="en-US" smtClean="0"/>
              <a:t>6</a:t>
            </a:fld>
            <a:endParaRPr lang="en-US"/>
          </a:p>
        </p:txBody>
      </p:sp>
    </p:spTree>
    <p:extLst>
      <p:ext uri="{BB962C8B-B14F-4D97-AF65-F5344CB8AC3E}">
        <p14:creationId xmlns:p14="http://schemas.microsoft.com/office/powerpoint/2010/main" val="3544818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DB285D-2651-426C-BDE9-16AFAD8B326E}" type="slidenum">
              <a:rPr lang="en-US" smtClean="0"/>
              <a:t>7</a:t>
            </a:fld>
            <a:endParaRPr lang="en-US"/>
          </a:p>
        </p:txBody>
      </p:sp>
    </p:spTree>
    <p:extLst>
      <p:ext uri="{BB962C8B-B14F-4D97-AF65-F5344CB8AC3E}">
        <p14:creationId xmlns:p14="http://schemas.microsoft.com/office/powerpoint/2010/main" val="3128393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DB285D-2651-426C-BDE9-16AFAD8B326E}" type="slidenum">
              <a:rPr lang="en-US" smtClean="0"/>
              <a:t>8</a:t>
            </a:fld>
            <a:endParaRPr lang="en-US"/>
          </a:p>
        </p:txBody>
      </p:sp>
    </p:spTree>
    <p:extLst>
      <p:ext uri="{BB962C8B-B14F-4D97-AF65-F5344CB8AC3E}">
        <p14:creationId xmlns:p14="http://schemas.microsoft.com/office/powerpoint/2010/main" val="2460767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DB285D-2651-426C-BDE9-16AFAD8B326E}" type="slidenum">
              <a:rPr lang="en-US" smtClean="0"/>
              <a:t>9</a:t>
            </a:fld>
            <a:endParaRPr lang="en-US"/>
          </a:p>
        </p:txBody>
      </p:sp>
    </p:spTree>
    <p:extLst>
      <p:ext uri="{BB962C8B-B14F-4D97-AF65-F5344CB8AC3E}">
        <p14:creationId xmlns:p14="http://schemas.microsoft.com/office/powerpoint/2010/main" val="28037217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1250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D862E7-95FA-4FC4-9EC5-DDBFA8DC7417}"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290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B987F2-A784-4F72-BB57-0E9EACDE722E}"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9906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BBD51E-4B19-444E-85C0-DBD7EB6263F4}"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761270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7255A-4AD5-4D3E-9A0A-689DA3BA976C}"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876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EE0AD15-87AC-45B2-9EE5-8D165AF83CD7}" type="datetimeFigureOut">
              <a:rPr lang="en-US" smtClean="0"/>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8254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CC40CCD-F0D6-4CC2-A4C8-2D7D0D875F02}" type="datetimeFigureOut">
              <a:rPr lang="en-US" smtClean="0"/>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5628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5489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smtClean="0"/>
              <a:t>4/3/2024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9050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747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4147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2578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4/3/2024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9385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8317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smtClean="0"/>
              <a:t>4/3/2024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094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0626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5028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smtClean="0"/>
              <a:t>4/3/2024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33748541"/>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Main effects and interactions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36604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How many main effects and interactions are possible in a 2 (between) x 2 (between) x 3 (within) x 3 (within) design? </a:t>
            </a:r>
          </a:p>
          <a:p>
            <a:pPr lvl="1"/>
            <a:r>
              <a:rPr lang="en-US" dirty="0"/>
              <a:t>Count how many IVs you have to get possible number of main effects—b/c each main effect reflects 1 IV</a:t>
            </a:r>
          </a:p>
          <a:p>
            <a:pPr lvl="1"/>
            <a:r>
              <a:rPr lang="en-US" dirty="0"/>
              <a:t>Count how many combinations of IVs you have to get a possible number of interactions</a:t>
            </a:r>
          </a:p>
          <a:p>
            <a:r>
              <a:rPr lang="en-US" dirty="0"/>
              <a:t>How many people would you need to have 10 in each condition? </a:t>
            </a:r>
          </a:p>
          <a:p>
            <a:pPr lvl="1"/>
            <a:r>
              <a:rPr lang="en-US" dirty="0"/>
              <a:t>Count an extra 10 for each BETWEEN condition—within conditions are the same people, so you don’t need any extras</a:t>
            </a:r>
          </a:p>
          <a:p>
            <a:endParaRPr lang="en-US" dirty="0"/>
          </a:p>
        </p:txBody>
      </p:sp>
    </p:spTree>
    <p:extLst>
      <p:ext uri="{BB962C8B-B14F-4D97-AF65-F5344CB8AC3E}">
        <p14:creationId xmlns:p14="http://schemas.microsoft.com/office/powerpoint/2010/main" val="527254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yourself</a:t>
            </a:r>
          </a:p>
        </p:txBody>
      </p:sp>
      <p:sp>
        <p:nvSpPr>
          <p:cNvPr id="3" name="Content Placeholder 2"/>
          <p:cNvSpPr>
            <a:spLocks noGrp="1"/>
          </p:cNvSpPr>
          <p:nvPr>
            <p:ph idx="1"/>
          </p:nvPr>
        </p:nvSpPr>
        <p:spPr/>
        <p:txBody>
          <a:bodyPr>
            <a:normAutofit fontScale="92500"/>
          </a:bodyPr>
          <a:lstStyle/>
          <a:p>
            <a:r>
              <a:rPr lang="en-US" dirty="0"/>
              <a:t>A researcher asks liberals and conservatives to read an article that has the header of either </a:t>
            </a:r>
            <a:r>
              <a:rPr lang="en-US" dirty="0" err="1"/>
              <a:t>FoxNews</a:t>
            </a:r>
            <a:r>
              <a:rPr lang="en-US" dirty="0"/>
              <a:t> or NBC (the article actually came from the AP). Participants then indicate how biased they think the article is against the liberal vs. conservative viewpoint (single item).</a:t>
            </a:r>
          </a:p>
          <a:p>
            <a:r>
              <a:rPr lang="en-US" dirty="0"/>
              <a:t>IV? DV? Confound? Type of design? How many people to have 10 per?</a:t>
            </a:r>
          </a:p>
          <a:p>
            <a:r>
              <a:rPr lang="en-US" dirty="0"/>
              <a:t>What if he found that liberals perceived the article as more biased, regardless of header? </a:t>
            </a:r>
          </a:p>
          <a:p>
            <a:r>
              <a:rPr lang="en-US" dirty="0"/>
              <a:t>What if he found that liberals perceived the article as more biased when they thought it came from Fox, and conservatives when they thought it came from NBC? </a:t>
            </a:r>
          </a:p>
        </p:txBody>
      </p:sp>
    </p:spTree>
    <p:extLst>
      <p:ext uri="{BB962C8B-B14F-4D97-AF65-F5344CB8AC3E}">
        <p14:creationId xmlns:p14="http://schemas.microsoft.com/office/powerpoint/2010/main" val="3812697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table and figure practice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3270124"/>
              </p:ext>
            </p:extLst>
          </p:nvPr>
        </p:nvGraphicFramePr>
        <p:xfrm>
          <a:off x="681038" y="2336797"/>
          <a:ext cx="3254148" cy="1451430"/>
        </p:xfrm>
        <a:graphic>
          <a:graphicData uri="http://schemas.openxmlformats.org/drawingml/2006/table">
            <a:tbl>
              <a:tblPr firstRow="1" bandRow="1">
                <a:tableStyleId>{5C22544A-7EE6-4342-B048-85BDC9FD1C3A}</a:tableStyleId>
              </a:tblPr>
              <a:tblGrid>
                <a:gridCol w="1084716">
                  <a:extLst>
                    <a:ext uri="{9D8B030D-6E8A-4147-A177-3AD203B41FA5}">
                      <a16:colId xmlns:a16="http://schemas.microsoft.com/office/drawing/2014/main" val="1160685149"/>
                    </a:ext>
                  </a:extLst>
                </a:gridCol>
                <a:gridCol w="1084716">
                  <a:extLst>
                    <a:ext uri="{9D8B030D-6E8A-4147-A177-3AD203B41FA5}">
                      <a16:colId xmlns:a16="http://schemas.microsoft.com/office/drawing/2014/main" val="770937896"/>
                    </a:ext>
                  </a:extLst>
                </a:gridCol>
                <a:gridCol w="1084716">
                  <a:extLst>
                    <a:ext uri="{9D8B030D-6E8A-4147-A177-3AD203B41FA5}">
                      <a16:colId xmlns:a16="http://schemas.microsoft.com/office/drawing/2014/main" val="1714192162"/>
                    </a:ext>
                  </a:extLst>
                </a:gridCol>
              </a:tblGrid>
              <a:tr h="483810">
                <a:tc>
                  <a:txBody>
                    <a:bodyPr/>
                    <a:lstStyle/>
                    <a:p>
                      <a:endParaRPr lang="en-US" dirty="0"/>
                    </a:p>
                  </a:txBody>
                  <a:tcPr/>
                </a:tc>
                <a:tc>
                  <a:txBody>
                    <a:bodyPr/>
                    <a:lstStyle/>
                    <a:p>
                      <a:r>
                        <a:rPr lang="en-US" dirty="0"/>
                        <a:t>B1</a:t>
                      </a:r>
                    </a:p>
                  </a:txBody>
                  <a:tcPr/>
                </a:tc>
                <a:tc>
                  <a:txBody>
                    <a:bodyPr/>
                    <a:lstStyle/>
                    <a:p>
                      <a:r>
                        <a:rPr lang="en-US" dirty="0"/>
                        <a:t>B2</a:t>
                      </a:r>
                    </a:p>
                  </a:txBody>
                  <a:tcPr/>
                </a:tc>
                <a:extLst>
                  <a:ext uri="{0D108BD9-81ED-4DB2-BD59-A6C34878D82A}">
                    <a16:rowId xmlns:a16="http://schemas.microsoft.com/office/drawing/2014/main" val="3708653448"/>
                  </a:ext>
                </a:extLst>
              </a:tr>
              <a:tr h="483810">
                <a:tc>
                  <a:txBody>
                    <a:bodyPr/>
                    <a:lstStyle/>
                    <a:p>
                      <a:r>
                        <a:rPr lang="en-US" dirty="0"/>
                        <a:t>A1</a:t>
                      </a:r>
                    </a:p>
                  </a:txBody>
                  <a:tcPr/>
                </a:tc>
                <a:tc>
                  <a:txBody>
                    <a:bodyPr/>
                    <a:lstStyle/>
                    <a:p>
                      <a:r>
                        <a:rPr lang="en-US" dirty="0"/>
                        <a:t>5</a:t>
                      </a:r>
                    </a:p>
                  </a:txBody>
                  <a:tcPr/>
                </a:tc>
                <a:tc>
                  <a:txBody>
                    <a:bodyPr/>
                    <a:lstStyle/>
                    <a:p>
                      <a:r>
                        <a:rPr lang="en-US" dirty="0"/>
                        <a:t>7</a:t>
                      </a:r>
                    </a:p>
                  </a:txBody>
                  <a:tcPr/>
                </a:tc>
                <a:extLst>
                  <a:ext uri="{0D108BD9-81ED-4DB2-BD59-A6C34878D82A}">
                    <a16:rowId xmlns:a16="http://schemas.microsoft.com/office/drawing/2014/main" val="3864382980"/>
                  </a:ext>
                </a:extLst>
              </a:tr>
              <a:tr h="483810">
                <a:tc>
                  <a:txBody>
                    <a:bodyPr/>
                    <a:lstStyle/>
                    <a:p>
                      <a:r>
                        <a:rPr lang="en-US" dirty="0"/>
                        <a:t>A2</a:t>
                      </a:r>
                    </a:p>
                  </a:txBody>
                  <a:tcPr/>
                </a:tc>
                <a:tc>
                  <a:txBody>
                    <a:bodyPr/>
                    <a:lstStyle/>
                    <a:p>
                      <a:r>
                        <a:rPr lang="en-US" dirty="0"/>
                        <a:t>2</a:t>
                      </a:r>
                    </a:p>
                  </a:txBody>
                  <a:tcPr/>
                </a:tc>
                <a:tc>
                  <a:txBody>
                    <a:bodyPr/>
                    <a:lstStyle/>
                    <a:p>
                      <a:r>
                        <a:rPr lang="en-US" dirty="0"/>
                        <a:t>4</a:t>
                      </a:r>
                    </a:p>
                  </a:txBody>
                  <a:tcPr/>
                </a:tc>
                <a:extLst>
                  <a:ext uri="{0D108BD9-81ED-4DB2-BD59-A6C34878D82A}">
                    <a16:rowId xmlns:a16="http://schemas.microsoft.com/office/drawing/2014/main" val="2031282495"/>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66940636"/>
              </p:ext>
            </p:extLst>
          </p:nvPr>
        </p:nvGraphicFramePr>
        <p:xfrm>
          <a:off x="4784952" y="2336797"/>
          <a:ext cx="3254148" cy="1451430"/>
        </p:xfrm>
        <a:graphic>
          <a:graphicData uri="http://schemas.openxmlformats.org/drawingml/2006/table">
            <a:tbl>
              <a:tblPr firstRow="1" bandRow="1">
                <a:tableStyleId>{5C22544A-7EE6-4342-B048-85BDC9FD1C3A}</a:tableStyleId>
              </a:tblPr>
              <a:tblGrid>
                <a:gridCol w="1084716">
                  <a:extLst>
                    <a:ext uri="{9D8B030D-6E8A-4147-A177-3AD203B41FA5}">
                      <a16:colId xmlns:a16="http://schemas.microsoft.com/office/drawing/2014/main" val="1160685149"/>
                    </a:ext>
                  </a:extLst>
                </a:gridCol>
                <a:gridCol w="1084716">
                  <a:extLst>
                    <a:ext uri="{9D8B030D-6E8A-4147-A177-3AD203B41FA5}">
                      <a16:colId xmlns:a16="http://schemas.microsoft.com/office/drawing/2014/main" val="770937896"/>
                    </a:ext>
                  </a:extLst>
                </a:gridCol>
                <a:gridCol w="1084716">
                  <a:extLst>
                    <a:ext uri="{9D8B030D-6E8A-4147-A177-3AD203B41FA5}">
                      <a16:colId xmlns:a16="http://schemas.microsoft.com/office/drawing/2014/main" val="1714192162"/>
                    </a:ext>
                  </a:extLst>
                </a:gridCol>
              </a:tblGrid>
              <a:tr h="483810">
                <a:tc>
                  <a:txBody>
                    <a:bodyPr/>
                    <a:lstStyle/>
                    <a:p>
                      <a:endParaRPr lang="en-US" dirty="0"/>
                    </a:p>
                  </a:txBody>
                  <a:tcPr/>
                </a:tc>
                <a:tc>
                  <a:txBody>
                    <a:bodyPr/>
                    <a:lstStyle/>
                    <a:p>
                      <a:r>
                        <a:rPr lang="en-US" dirty="0"/>
                        <a:t>B1</a:t>
                      </a:r>
                    </a:p>
                  </a:txBody>
                  <a:tcPr/>
                </a:tc>
                <a:tc>
                  <a:txBody>
                    <a:bodyPr/>
                    <a:lstStyle/>
                    <a:p>
                      <a:r>
                        <a:rPr lang="en-US" dirty="0"/>
                        <a:t>B2</a:t>
                      </a:r>
                    </a:p>
                  </a:txBody>
                  <a:tcPr/>
                </a:tc>
                <a:extLst>
                  <a:ext uri="{0D108BD9-81ED-4DB2-BD59-A6C34878D82A}">
                    <a16:rowId xmlns:a16="http://schemas.microsoft.com/office/drawing/2014/main" val="3708653448"/>
                  </a:ext>
                </a:extLst>
              </a:tr>
              <a:tr h="483810">
                <a:tc>
                  <a:txBody>
                    <a:bodyPr/>
                    <a:lstStyle/>
                    <a:p>
                      <a:r>
                        <a:rPr lang="en-US" dirty="0"/>
                        <a:t>A1</a:t>
                      </a:r>
                    </a:p>
                  </a:txBody>
                  <a:tcPr/>
                </a:tc>
                <a:tc>
                  <a:txBody>
                    <a:bodyPr/>
                    <a:lstStyle/>
                    <a:p>
                      <a:r>
                        <a:rPr lang="en-US" dirty="0"/>
                        <a:t>10</a:t>
                      </a:r>
                    </a:p>
                  </a:txBody>
                  <a:tcPr/>
                </a:tc>
                <a:tc>
                  <a:txBody>
                    <a:bodyPr/>
                    <a:lstStyle/>
                    <a:p>
                      <a:r>
                        <a:rPr lang="en-US" dirty="0"/>
                        <a:t>5</a:t>
                      </a:r>
                    </a:p>
                  </a:txBody>
                  <a:tcPr/>
                </a:tc>
                <a:extLst>
                  <a:ext uri="{0D108BD9-81ED-4DB2-BD59-A6C34878D82A}">
                    <a16:rowId xmlns:a16="http://schemas.microsoft.com/office/drawing/2014/main" val="3864382980"/>
                  </a:ext>
                </a:extLst>
              </a:tr>
              <a:tr h="483810">
                <a:tc>
                  <a:txBody>
                    <a:bodyPr/>
                    <a:lstStyle/>
                    <a:p>
                      <a:r>
                        <a:rPr lang="en-US" dirty="0"/>
                        <a:t>A2</a:t>
                      </a:r>
                    </a:p>
                  </a:txBody>
                  <a:tcPr/>
                </a:tc>
                <a:tc>
                  <a:txBody>
                    <a:bodyPr/>
                    <a:lstStyle/>
                    <a:p>
                      <a:r>
                        <a:rPr lang="en-US" dirty="0"/>
                        <a:t>5</a:t>
                      </a:r>
                    </a:p>
                  </a:txBody>
                  <a:tcPr/>
                </a:tc>
                <a:tc>
                  <a:txBody>
                    <a:bodyPr/>
                    <a:lstStyle/>
                    <a:p>
                      <a:r>
                        <a:rPr lang="en-US" dirty="0"/>
                        <a:t>10</a:t>
                      </a:r>
                    </a:p>
                  </a:txBody>
                  <a:tcPr/>
                </a:tc>
                <a:extLst>
                  <a:ext uri="{0D108BD9-81ED-4DB2-BD59-A6C34878D82A}">
                    <a16:rowId xmlns:a16="http://schemas.microsoft.com/office/drawing/2014/main" val="2031282495"/>
                  </a:ext>
                </a:extLst>
              </a:tr>
            </a:tbl>
          </a:graphicData>
        </a:graphic>
      </p:graphicFrame>
      <p:graphicFrame>
        <p:nvGraphicFramePr>
          <p:cNvPr id="8" name="Chart 7"/>
          <p:cNvGraphicFramePr/>
          <p:nvPr>
            <p:extLst>
              <p:ext uri="{D42A27DB-BD31-4B8C-83A1-F6EECF244321}">
                <p14:modId xmlns:p14="http://schemas.microsoft.com/office/powerpoint/2010/main" val="2038509629"/>
              </p:ext>
            </p:extLst>
          </p:nvPr>
        </p:nvGraphicFramePr>
        <p:xfrm>
          <a:off x="8019143" y="2826052"/>
          <a:ext cx="4172857" cy="36727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9623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Describing results of experiments</a:t>
            </a:r>
          </a:p>
        </p:txBody>
      </p:sp>
      <p:sp>
        <p:nvSpPr>
          <p:cNvPr id="3" name="Content Placeholder 2"/>
          <p:cNvSpPr>
            <a:spLocks noGrp="1"/>
          </p:cNvSpPr>
          <p:nvPr>
            <p:ph idx="1"/>
          </p:nvPr>
        </p:nvSpPr>
        <p:spPr/>
        <p:txBody>
          <a:bodyPr/>
          <a:lstStyle/>
          <a:p>
            <a:r>
              <a:rPr lang="en-US" dirty="0"/>
              <a:t>Main effect—one variable</a:t>
            </a:r>
          </a:p>
          <a:p>
            <a:r>
              <a:rPr lang="en-US" dirty="0"/>
              <a:t>Interaction—combination of variables</a:t>
            </a:r>
          </a:p>
        </p:txBody>
      </p:sp>
    </p:spTree>
    <p:extLst>
      <p:ext uri="{BB962C8B-B14F-4D97-AF65-F5344CB8AC3E}">
        <p14:creationId xmlns:p14="http://schemas.microsoft.com/office/powerpoint/2010/main" val="335177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in words</a:t>
            </a:r>
          </a:p>
        </p:txBody>
      </p:sp>
      <p:sp>
        <p:nvSpPr>
          <p:cNvPr id="3" name="Content Placeholder 2"/>
          <p:cNvSpPr>
            <a:spLocks noGrp="1"/>
          </p:cNvSpPr>
          <p:nvPr>
            <p:ph idx="1"/>
          </p:nvPr>
        </p:nvSpPr>
        <p:spPr/>
        <p:txBody>
          <a:bodyPr>
            <a:normAutofit fontScale="85000" lnSpcReduction="10000"/>
          </a:bodyPr>
          <a:lstStyle/>
          <a:p>
            <a:r>
              <a:rPr lang="en-US" dirty="0"/>
              <a:t>Females are less likely to conform than males on stereotypically female topics, whereas males are less likely to conform on stereotypically male topics.</a:t>
            </a:r>
          </a:p>
          <a:p>
            <a:r>
              <a:rPr lang="en-US" dirty="0"/>
              <a:t>The female leadership style is more relationship-oriented than the male leadership style.</a:t>
            </a:r>
          </a:p>
          <a:p>
            <a:r>
              <a:rPr lang="en-US" dirty="0"/>
              <a:t>People with secure attachments have longer lasting romantic relationships than people with insecure attachments.</a:t>
            </a:r>
          </a:p>
          <a:p>
            <a:r>
              <a:rPr lang="en-US" dirty="0"/>
              <a:t>Students preferred a highly attractive person to a less attractive person as a dating partner, but only if the highly attractive person was seen as available.</a:t>
            </a:r>
          </a:p>
          <a:p>
            <a:r>
              <a:rPr lang="en-US" dirty="0"/>
              <a:t>If a stimulus is initially positive, being exposed to it over and over makes us feel even more positive towards it. If it is initially negative, being exposed to it over and over makes us even less positive.</a:t>
            </a:r>
          </a:p>
        </p:txBody>
      </p:sp>
    </p:spTree>
    <p:extLst>
      <p:ext uri="{BB962C8B-B14F-4D97-AF65-F5344CB8AC3E}">
        <p14:creationId xmlns:p14="http://schemas.microsoft.com/office/powerpoint/2010/main" val="2812954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with tables</a:t>
            </a:r>
          </a:p>
        </p:txBody>
      </p:sp>
      <p:sp>
        <p:nvSpPr>
          <p:cNvPr id="3" name="Content Placeholder 2"/>
          <p:cNvSpPr>
            <a:spLocks noGrp="1"/>
          </p:cNvSpPr>
          <p:nvPr>
            <p:ph idx="1"/>
          </p:nvPr>
        </p:nvSpPr>
        <p:spPr/>
        <p:txBody>
          <a:bodyPr/>
          <a:lstStyle/>
          <a:p>
            <a:endParaRPr lang="en-US" dirty="0"/>
          </a:p>
          <a:p>
            <a:endParaRPr lang="en-US" dirty="0"/>
          </a:p>
        </p:txBody>
      </p:sp>
      <p:graphicFrame>
        <p:nvGraphicFramePr>
          <p:cNvPr id="5" name="Table 4"/>
          <p:cNvGraphicFramePr>
            <a:graphicFrameLocks noGrp="1"/>
          </p:cNvGraphicFramePr>
          <p:nvPr>
            <p:extLst/>
          </p:nvPr>
        </p:nvGraphicFramePr>
        <p:xfrm>
          <a:off x="1318322" y="3150632"/>
          <a:ext cx="8127999" cy="11125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a:t>Trigger</a:t>
                      </a:r>
                      <a:r>
                        <a:rPr lang="en-US" baseline="0" dirty="0"/>
                        <a:t> warning</a:t>
                      </a:r>
                      <a:endParaRPr lang="en-US" dirty="0"/>
                    </a:p>
                  </a:txBody>
                  <a:tcPr/>
                </a:tc>
                <a:tc>
                  <a:txBody>
                    <a:bodyPr/>
                    <a:lstStyle/>
                    <a:p>
                      <a:r>
                        <a:rPr lang="en-US" dirty="0"/>
                        <a:t>No warning</a:t>
                      </a:r>
                    </a:p>
                  </a:txBody>
                  <a:tcPr/>
                </a:tc>
                <a:extLst>
                  <a:ext uri="{0D108BD9-81ED-4DB2-BD59-A6C34878D82A}">
                    <a16:rowId xmlns:a16="http://schemas.microsoft.com/office/drawing/2014/main" val="10000"/>
                  </a:ext>
                </a:extLst>
              </a:tr>
              <a:tr h="370840">
                <a:tc>
                  <a:txBody>
                    <a:bodyPr/>
                    <a:lstStyle/>
                    <a:p>
                      <a:r>
                        <a:rPr lang="en-US" dirty="0"/>
                        <a:t>Upsetting</a:t>
                      </a:r>
                      <a:r>
                        <a:rPr lang="en-US" baseline="0" dirty="0"/>
                        <a:t> passage</a:t>
                      </a:r>
                      <a:endParaRPr lang="en-US" dirty="0"/>
                    </a:p>
                  </a:txBody>
                  <a:tcPr/>
                </a:tc>
                <a:tc>
                  <a:txBody>
                    <a:bodyPr/>
                    <a:lstStyle/>
                    <a:p>
                      <a:r>
                        <a:rPr lang="en-US" dirty="0"/>
                        <a:t>10</a:t>
                      </a:r>
                    </a:p>
                  </a:txBody>
                  <a:tcPr/>
                </a:tc>
                <a:tc>
                  <a:txBody>
                    <a:bodyPr/>
                    <a:lstStyle/>
                    <a:p>
                      <a:r>
                        <a:rPr lang="en-US" dirty="0"/>
                        <a:t>8</a:t>
                      </a:r>
                    </a:p>
                  </a:txBody>
                  <a:tcPr/>
                </a:tc>
                <a:extLst>
                  <a:ext uri="{0D108BD9-81ED-4DB2-BD59-A6C34878D82A}">
                    <a16:rowId xmlns:a16="http://schemas.microsoft.com/office/drawing/2014/main" val="10001"/>
                  </a:ext>
                </a:extLst>
              </a:tr>
              <a:tr h="370840">
                <a:tc>
                  <a:txBody>
                    <a:bodyPr/>
                    <a:lstStyle/>
                    <a:p>
                      <a:r>
                        <a:rPr lang="en-US" dirty="0" err="1"/>
                        <a:t>Nonupsetting</a:t>
                      </a:r>
                      <a:r>
                        <a:rPr lang="en-US" baseline="0" dirty="0"/>
                        <a:t> passage</a:t>
                      </a:r>
                      <a:endParaRPr lang="en-US" dirty="0"/>
                    </a:p>
                  </a:txBody>
                  <a:tcPr/>
                </a:tc>
                <a:tc>
                  <a:txBody>
                    <a:bodyPr/>
                    <a:lstStyle/>
                    <a:p>
                      <a:r>
                        <a:rPr lang="en-US" dirty="0"/>
                        <a:t>8</a:t>
                      </a:r>
                    </a:p>
                  </a:txBody>
                  <a:tcPr/>
                </a:tc>
                <a:tc>
                  <a:txBody>
                    <a:bodyPr/>
                    <a:lstStyle/>
                    <a:p>
                      <a:r>
                        <a:rPr lang="en-US" dirty="0"/>
                        <a:t>2</a:t>
                      </a:r>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1561171" y="2442117"/>
            <a:ext cx="6319359" cy="369332"/>
          </a:xfrm>
          <a:prstGeom prst="rect">
            <a:avLst/>
          </a:prstGeom>
          <a:noFill/>
        </p:spPr>
        <p:txBody>
          <a:bodyPr wrap="none" rtlCol="0">
            <a:spAutoFit/>
          </a:bodyPr>
          <a:lstStyle/>
          <a:p>
            <a:r>
              <a:rPr lang="en-US" dirty="0"/>
              <a:t>Anxiety by type of passage and presence of trigger warning</a:t>
            </a:r>
          </a:p>
        </p:txBody>
      </p:sp>
    </p:spTree>
    <p:extLst>
      <p:ext uri="{BB962C8B-B14F-4D97-AF65-F5344CB8AC3E}">
        <p14:creationId xmlns:p14="http://schemas.microsoft.com/office/powerpoint/2010/main" val="48578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with tables</a:t>
            </a:r>
          </a:p>
        </p:txBody>
      </p:sp>
      <p:sp>
        <p:nvSpPr>
          <p:cNvPr id="3" name="Content Placeholder 2"/>
          <p:cNvSpPr>
            <a:spLocks noGrp="1"/>
          </p:cNvSpPr>
          <p:nvPr>
            <p:ph idx="1"/>
          </p:nvPr>
        </p:nvSpPr>
        <p:spPr/>
        <p:txBody>
          <a:bodyPr/>
          <a:lstStyle/>
          <a:p>
            <a:endParaRPr lang="en-US" dirty="0"/>
          </a:p>
          <a:p>
            <a:endParaRPr lang="en-US" dirty="0"/>
          </a:p>
        </p:txBody>
      </p:sp>
      <p:graphicFrame>
        <p:nvGraphicFramePr>
          <p:cNvPr id="5" name="Table 4"/>
          <p:cNvGraphicFramePr>
            <a:graphicFrameLocks noGrp="1"/>
          </p:cNvGraphicFramePr>
          <p:nvPr>
            <p:extLst/>
          </p:nvPr>
        </p:nvGraphicFramePr>
        <p:xfrm>
          <a:off x="1318322" y="3150632"/>
          <a:ext cx="8127999" cy="11125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a:t>Short</a:t>
                      </a:r>
                      <a:r>
                        <a:rPr lang="en-US" baseline="0" dirty="0"/>
                        <a:t> consent</a:t>
                      </a:r>
                      <a:endParaRPr lang="en-US" dirty="0"/>
                    </a:p>
                  </a:txBody>
                  <a:tcPr/>
                </a:tc>
                <a:tc>
                  <a:txBody>
                    <a:bodyPr/>
                    <a:lstStyle/>
                    <a:p>
                      <a:r>
                        <a:rPr lang="en-US" dirty="0"/>
                        <a:t>Long consent</a:t>
                      </a:r>
                    </a:p>
                  </a:txBody>
                  <a:tcPr/>
                </a:tc>
                <a:extLst>
                  <a:ext uri="{0D108BD9-81ED-4DB2-BD59-A6C34878D82A}">
                    <a16:rowId xmlns:a16="http://schemas.microsoft.com/office/drawing/2014/main" val="10000"/>
                  </a:ext>
                </a:extLst>
              </a:tr>
              <a:tr h="370840">
                <a:tc>
                  <a:txBody>
                    <a:bodyPr/>
                    <a:lstStyle/>
                    <a:p>
                      <a:r>
                        <a:rPr lang="en-US" dirty="0"/>
                        <a:t>Email</a:t>
                      </a:r>
                    </a:p>
                  </a:txBody>
                  <a:tcPr/>
                </a:tc>
                <a:tc>
                  <a:txBody>
                    <a:bodyPr/>
                    <a:lstStyle/>
                    <a:p>
                      <a:r>
                        <a:rPr lang="en-US" dirty="0"/>
                        <a:t>7</a:t>
                      </a:r>
                    </a:p>
                  </a:txBody>
                  <a:tcPr/>
                </a:tc>
                <a:tc>
                  <a:txBody>
                    <a:bodyPr/>
                    <a:lstStyle/>
                    <a:p>
                      <a:r>
                        <a:rPr lang="en-US" dirty="0"/>
                        <a:t>4</a:t>
                      </a:r>
                    </a:p>
                  </a:txBody>
                  <a:tcPr/>
                </a:tc>
                <a:extLst>
                  <a:ext uri="{0D108BD9-81ED-4DB2-BD59-A6C34878D82A}">
                    <a16:rowId xmlns:a16="http://schemas.microsoft.com/office/drawing/2014/main" val="10001"/>
                  </a:ext>
                </a:extLst>
              </a:tr>
              <a:tr h="370840">
                <a:tc>
                  <a:txBody>
                    <a:bodyPr/>
                    <a:lstStyle/>
                    <a:p>
                      <a:r>
                        <a:rPr lang="en-US" dirty="0"/>
                        <a:t>In person</a:t>
                      </a:r>
                    </a:p>
                  </a:txBody>
                  <a:tcPr/>
                </a:tc>
                <a:tc>
                  <a:txBody>
                    <a:bodyPr/>
                    <a:lstStyle/>
                    <a:p>
                      <a:r>
                        <a:rPr lang="en-US" dirty="0"/>
                        <a:t>8</a:t>
                      </a:r>
                    </a:p>
                  </a:txBody>
                  <a:tcPr/>
                </a:tc>
                <a:tc>
                  <a:txBody>
                    <a:bodyPr/>
                    <a:lstStyle/>
                    <a:p>
                      <a:r>
                        <a:rPr lang="en-US" dirty="0"/>
                        <a:t>5</a:t>
                      </a:r>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1561171" y="2442117"/>
            <a:ext cx="8884933" cy="369332"/>
          </a:xfrm>
          <a:prstGeom prst="rect">
            <a:avLst/>
          </a:prstGeom>
          <a:noFill/>
        </p:spPr>
        <p:txBody>
          <a:bodyPr wrap="none" rtlCol="0">
            <a:spAutoFit/>
          </a:bodyPr>
          <a:lstStyle/>
          <a:p>
            <a:r>
              <a:rPr lang="en-US" dirty="0"/>
              <a:t>Knowledge of consent information by type of consent form and recruitment method</a:t>
            </a:r>
          </a:p>
        </p:txBody>
      </p:sp>
    </p:spTree>
    <p:extLst>
      <p:ext uri="{BB962C8B-B14F-4D97-AF65-F5344CB8AC3E}">
        <p14:creationId xmlns:p14="http://schemas.microsoft.com/office/powerpoint/2010/main" val="27002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3"/>
          <a:stretch>
            <a:fillRect/>
          </a:stretch>
        </p:blipFill>
        <p:spPr>
          <a:xfrm>
            <a:off x="3662727" y="2336800"/>
            <a:ext cx="3650521" cy="3598863"/>
          </a:xfrm>
          <a:prstGeom prst="rect">
            <a:avLst/>
          </a:prstGeom>
        </p:spPr>
      </p:pic>
    </p:spTree>
    <p:extLst>
      <p:ext uri="{BB962C8B-B14F-4D97-AF65-F5344CB8AC3E}">
        <p14:creationId xmlns:p14="http://schemas.microsoft.com/office/powerpoint/2010/main" val="2052131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with graphs</a:t>
            </a:r>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646" y="1507003"/>
            <a:ext cx="7309191" cy="535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9340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6316" y="753228"/>
            <a:ext cx="6341869" cy="5568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2621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0733" y="1009015"/>
            <a:ext cx="7672574" cy="556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750721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0</TotalTime>
  <Words>453</Words>
  <Application>Microsoft Office PowerPoint</Application>
  <PresentationFormat>Widescreen</PresentationFormat>
  <Paragraphs>71</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Trebuchet MS</vt:lpstr>
      <vt:lpstr>Berlin</vt:lpstr>
      <vt:lpstr>Main effects and interactions</vt:lpstr>
      <vt:lpstr>Describing results of experiments</vt:lpstr>
      <vt:lpstr>Examples in words</vt:lpstr>
      <vt:lpstr>Examples with tables</vt:lpstr>
      <vt:lpstr>Examples with tables</vt:lpstr>
      <vt:lpstr>PowerPoint Presentation</vt:lpstr>
      <vt:lpstr>Examples with graphs</vt:lpstr>
      <vt:lpstr>PowerPoint Presentation</vt:lpstr>
      <vt:lpstr>PowerPoint Presentation</vt:lpstr>
      <vt:lpstr>PowerPoint Presentation</vt:lpstr>
      <vt:lpstr>Test yourself</vt:lpstr>
      <vt:lpstr>More table and figure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2024-04-03T19:41:59Z</dcterms:created>
  <dcterms:modified xsi:type="dcterms:W3CDTF">2024-04-03T19:42:07Z</dcterms:modified>
</cp:coreProperties>
</file>