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05" r:id="rId1"/>
  </p:sldMasterIdLst>
  <p:notesMasterIdLst>
    <p:notesMasterId r:id="rId11"/>
  </p:notesMasterIdLst>
  <p:sldIdLst>
    <p:sldId id="256" r:id="rId2"/>
    <p:sldId id="257" r:id="rId3"/>
    <p:sldId id="258" r:id="rId4"/>
    <p:sldId id="259" r:id="rId5"/>
    <p:sldId id="263" r:id="rId6"/>
    <p:sldId id="262" r:id="rId7"/>
    <p:sldId id="264" r:id="rId8"/>
    <p:sldId id="266" r:id="rId9"/>
    <p:sldId id="267"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74493" autoAdjust="0"/>
  </p:normalViewPr>
  <p:slideViewPr>
    <p:cSldViewPr snapToGrid="0">
      <p:cViewPr varScale="1">
        <p:scale>
          <a:sx n="84" d="100"/>
          <a:sy n="84" d="100"/>
        </p:scale>
        <p:origin x="145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DB5E954-5E73-4F79-A66A-2A89744DCB58}" type="datetimeFigureOut">
              <a:rPr lang="en-US" smtClean="0"/>
              <a:t>3/31/2024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361304D-DD40-41F0-B154-00CA00F65118}" type="slidenum">
              <a:rPr lang="en-US" smtClean="0"/>
              <a:t>‹#›</a:t>
            </a:fld>
            <a:endParaRPr lang="en-US"/>
          </a:p>
        </p:txBody>
      </p:sp>
    </p:spTree>
    <p:extLst>
      <p:ext uri="{BB962C8B-B14F-4D97-AF65-F5344CB8AC3E}">
        <p14:creationId xmlns:p14="http://schemas.microsoft.com/office/powerpoint/2010/main" val="2498161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61304D-DD40-41F0-B154-00CA00F65118}" type="slidenum">
              <a:rPr lang="en-US" smtClean="0"/>
              <a:t>1</a:t>
            </a:fld>
            <a:endParaRPr lang="en-US"/>
          </a:p>
        </p:txBody>
      </p:sp>
    </p:spTree>
    <p:extLst>
      <p:ext uri="{BB962C8B-B14F-4D97-AF65-F5344CB8AC3E}">
        <p14:creationId xmlns:p14="http://schemas.microsoft.com/office/powerpoint/2010/main" val="2684776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61304D-DD40-41F0-B154-00CA00F65118}" type="slidenum">
              <a:rPr lang="en-US" smtClean="0"/>
              <a:t>2</a:t>
            </a:fld>
            <a:endParaRPr lang="en-US"/>
          </a:p>
        </p:txBody>
      </p:sp>
    </p:spTree>
    <p:extLst>
      <p:ext uri="{BB962C8B-B14F-4D97-AF65-F5344CB8AC3E}">
        <p14:creationId xmlns:p14="http://schemas.microsoft.com/office/powerpoint/2010/main" val="59180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61304D-DD40-41F0-B154-00CA00F65118}" type="slidenum">
              <a:rPr lang="en-US" smtClean="0"/>
              <a:t>3</a:t>
            </a:fld>
            <a:endParaRPr lang="en-US"/>
          </a:p>
        </p:txBody>
      </p:sp>
    </p:spTree>
    <p:extLst>
      <p:ext uri="{BB962C8B-B14F-4D97-AF65-F5344CB8AC3E}">
        <p14:creationId xmlns:p14="http://schemas.microsoft.com/office/powerpoint/2010/main" val="1522194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61304D-DD40-41F0-B154-00CA00F65118}" type="slidenum">
              <a:rPr lang="en-US" smtClean="0"/>
              <a:t>4</a:t>
            </a:fld>
            <a:endParaRPr lang="en-US"/>
          </a:p>
        </p:txBody>
      </p:sp>
    </p:spTree>
    <p:extLst>
      <p:ext uri="{BB962C8B-B14F-4D97-AF65-F5344CB8AC3E}">
        <p14:creationId xmlns:p14="http://schemas.microsoft.com/office/powerpoint/2010/main" val="4275225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61304D-DD40-41F0-B154-00CA00F65118}" type="slidenum">
              <a:rPr lang="en-US" smtClean="0"/>
              <a:t>5</a:t>
            </a:fld>
            <a:endParaRPr lang="en-US"/>
          </a:p>
        </p:txBody>
      </p:sp>
    </p:spTree>
    <p:extLst>
      <p:ext uri="{BB962C8B-B14F-4D97-AF65-F5344CB8AC3E}">
        <p14:creationId xmlns:p14="http://schemas.microsoft.com/office/powerpoint/2010/main" val="1180701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61304D-DD40-41F0-B154-00CA00F65118}" type="slidenum">
              <a:rPr lang="en-US" smtClean="0"/>
              <a:t>6</a:t>
            </a:fld>
            <a:endParaRPr lang="en-US"/>
          </a:p>
        </p:txBody>
      </p:sp>
    </p:spTree>
    <p:extLst>
      <p:ext uri="{BB962C8B-B14F-4D97-AF65-F5344CB8AC3E}">
        <p14:creationId xmlns:p14="http://schemas.microsoft.com/office/powerpoint/2010/main" val="3538133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1304D-DD40-41F0-B154-00CA00F65118}" type="slidenum">
              <a:rPr lang="en-US" smtClean="0"/>
              <a:t>7</a:t>
            </a:fld>
            <a:endParaRPr lang="en-US"/>
          </a:p>
        </p:txBody>
      </p:sp>
    </p:spTree>
    <p:extLst>
      <p:ext uri="{BB962C8B-B14F-4D97-AF65-F5344CB8AC3E}">
        <p14:creationId xmlns:p14="http://schemas.microsoft.com/office/powerpoint/2010/main" val="2288139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03492-18C5-4D63-BD71-28BA2D7009B8}" type="slidenum">
              <a:rPr lang="en-US" smtClean="0"/>
              <a:t>8</a:t>
            </a:fld>
            <a:endParaRPr lang="en-US"/>
          </a:p>
        </p:txBody>
      </p:sp>
    </p:spTree>
    <p:extLst>
      <p:ext uri="{BB962C8B-B14F-4D97-AF65-F5344CB8AC3E}">
        <p14:creationId xmlns:p14="http://schemas.microsoft.com/office/powerpoint/2010/main" val="7424895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603492-18C5-4D63-BD71-28BA2D7009B8}" type="slidenum">
              <a:rPr lang="en-US" smtClean="0"/>
              <a:t>9</a:t>
            </a:fld>
            <a:endParaRPr lang="en-US"/>
          </a:p>
        </p:txBody>
      </p:sp>
    </p:spTree>
    <p:extLst>
      <p:ext uri="{BB962C8B-B14F-4D97-AF65-F5344CB8AC3E}">
        <p14:creationId xmlns:p14="http://schemas.microsoft.com/office/powerpoint/2010/main" val="3930389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3/31/2024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1721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3/31/2024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6944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3/31/2024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1379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3/31/2024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504622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3/31/2024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60908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3/31/2024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85203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3/31/2024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59823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3/31/2024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234799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3/31/2024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03141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3/31/2024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9034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3/31/2024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66462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3/31/2024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66429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3/31/2024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7758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3/31/2024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55167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3/31/2024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63463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3/31/2024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81729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3/31/2024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4089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3/31/2024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57308554"/>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Experiments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19097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requirements--Experiments</a:t>
            </a:r>
          </a:p>
        </p:txBody>
      </p:sp>
      <p:sp>
        <p:nvSpPr>
          <p:cNvPr id="3" name="Content Placeholder 2"/>
          <p:cNvSpPr>
            <a:spLocks noGrp="1"/>
          </p:cNvSpPr>
          <p:nvPr>
            <p:ph idx="1"/>
          </p:nvPr>
        </p:nvSpPr>
        <p:spPr/>
        <p:txBody>
          <a:bodyPr/>
          <a:lstStyle/>
          <a:p>
            <a:r>
              <a:rPr lang="en-US" dirty="0"/>
              <a:t>At least one manipulated variable (IV w/2+ levels)</a:t>
            </a:r>
          </a:p>
          <a:p>
            <a:r>
              <a:rPr lang="en-US" dirty="0"/>
              <a:t>Random assignment to conditions</a:t>
            </a:r>
          </a:p>
        </p:txBody>
      </p:sp>
      <p:pic>
        <p:nvPicPr>
          <p:cNvPr id="1028" name="Picture 4" descr="https://www.voxco.com/wp-content/uploads/2021/08/Random-Assignment1.jpg">
            <a:extLst>
              <a:ext uri="{FF2B5EF4-FFF2-40B4-BE49-F238E27FC236}">
                <a16:creationId xmlns:a16="http://schemas.microsoft.com/office/drawing/2014/main" id="{933A14F1-B272-4043-AEE8-72BCEC4D67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4435" y="3217754"/>
            <a:ext cx="5709285" cy="3337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9354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Experimental control</a:t>
            </a:r>
          </a:p>
        </p:txBody>
      </p:sp>
      <p:sp>
        <p:nvSpPr>
          <p:cNvPr id="3" name="Content Placeholder 2"/>
          <p:cNvSpPr>
            <a:spLocks noGrp="1"/>
          </p:cNvSpPr>
          <p:nvPr>
            <p:ph idx="1"/>
          </p:nvPr>
        </p:nvSpPr>
        <p:spPr/>
        <p:txBody>
          <a:bodyPr/>
          <a:lstStyle/>
          <a:p>
            <a:r>
              <a:rPr lang="en-US" dirty="0"/>
              <a:t>Experimental vs. control group</a:t>
            </a:r>
          </a:p>
          <a:p>
            <a:r>
              <a:rPr lang="en-US" dirty="0"/>
              <a:t>Control over the situation</a:t>
            </a:r>
          </a:p>
          <a:p>
            <a:r>
              <a:rPr lang="en-US" dirty="0"/>
              <a:t>Control variables</a:t>
            </a:r>
          </a:p>
        </p:txBody>
      </p:sp>
      <p:pic>
        <p:nvPicPr>
          <p:cNvPr id="4" name="Picture 2" descr="https://tse4.mm.bing.net/th?id=OIP.bjQYOBeGsU6xS-se6BgQ0gHaRt&amp;pid=Api&amp;P=0&amp;h=220">
            <a:extLst>
              <a:ext uri="{FF2B5EF4-FFF2-40B4-BE49-F238E27FC236}">
                <a16:creationId xmlns:a16="http://schemas.microsoft.com/office/drawing/2014/main" id="{65E4664C-BD4B-440C-BDB0-DED864487D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39652" y="2336873"/>
            <a:ext cx="1474470" cy="3525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80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types of variables</a:t>
            </a:r>
          </a:p>
        </p:txBody>
      </p:sp>
      <p:sp>
        <p:nvSpPr>
          <p:cNvPr id="3" name="Content Placeholder 2"/>
          <p:cNvSpPr>
            <a:spLocks noGrp="1"/>
          </p:cNvSpPr>
          <p:nvPr>
            <p:ph idx="1"/>
          </p:nvPr>
        </p:nvSpPr>
        <p:spPr/>
        <p:txBody>
          <a:bodyPr/>
          <a:lstStyle/>
          <a:p>
            <a:r>
              <a:rPr lang="en-US" dirty="0"/>
              <a:t>Independent variable</a:t>
            </a:r>
          </a:p>
          <a:p>
            <a:r>
              <a:rPr lang="en-US" dirty="0"/>
              <a:t>Dependent variable</a:t>
            </a:r>
          </a:p>
          <a:p>
            <a:r>
              <a:rPr lang="en-US" dirty="0"/>
              <a:t>Confound</a:t>
            </a:r>
          </a:p>
        </p:txBody>
      </p:sp>
      <p:sp>
        <p:nvSpPr>
          <p:cNvPr id="4" name="Rectangle 3">
            <a:extLst>
              <a:ext uri="{FF2B5EF4-FFF2-40B4-BE49-F238E27FC236}">
                <a16:creationId xmlns:a16="http://schemas.microsoft.com/office/drawing/2014/main" id="{B1529D69-9DEB-4DB0-9CDC-718DC4A4A118}"/>
              </a:ext>
            </a:extLst>
          </p:cNvPr>
          <p:cNvSpPr/>
          <p:nvPr/>
        </p:nvSpPr>
        <p:spPr>
          <a:xfrm>
            <a:off x="5181600" y="2217211"/>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Hot room</a:t>
            </a:r>
          </a:p>
        </p:txBody>
      </p:sp>
      <p:sp>
        <p:nvSpPr>
          <p:cNvPr id="5" name="Rectangle 4">
            <a:extLst>
              <a:ext uri="{FF2B5EF4-FFF2-40B4-BE49-F238E27FC236}">
                <a16:creationId xmlns:a16="http://schemas.microsoft.com/office/drawing/2014/main" id="{0952ACFF-7E49-4675-B96A-BC12C1713142}"/>
              </a:ext>
            </a:extLst>
          </p:cNvPr>
          <p:cNvSpPr/>
          <p:nvPr/>
        </p:nvSpPr>
        <p:spPr>
          <a:xfrm>
            <a:off x="8649948" y="2800560"/>
            <a:ext cx="2773680" cy="15314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Confound: Do the rooms differ in humidity? In décor? </a:t>
            </a:r>
          </a:p>
        </p:txBody>
      </p:sp>
      <p:sp>
        <p:nvSpPr>
          <p:cNvPr id="6" name="Rectangle 5">
            <a:extLst>
              <a:ext uri="{FF2B5EF4-FFF2-40B4-BE49-F238E27FC236}">
                <a16:creationId xmlns:a16="http://schemas.microsoft.com/office/drawing/2014/main" id="{48ACF8DD-A3C3-43DE-83A0-9652FB6A87EF}"/>
              </a:ext>
            </a:extLst>
          </p:cNvPr>
          <p:cNvSpPr/>
          <p:nvPr/>
        </p:nvSpPr>
        <p:spPr>
          <a:xfrm>
            <a:off x="6096000" y="4625735"/>
            <a:ext cx="157353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Aggression</a:t>
            </a:r>
          </a:p>
        </p:txBody>
      </p:sp>
      <p:sp>
        <p:nvSpPr>
          <p:cNvPr id="8" name="Rectangle 7">
            <a:extLst>
              <a:ext uri="{FF2B5EF4-FFF2-40B4-BE49-F238E27FC236}">
                <a16:creationId xmlns:a16="http://schemas.microsoft.com/office/drawing/2014/main" id="{1FF3A0E1-1DF6-4F08-A807-067E4CA0FF04}"/>
              </a:ext>
            </a:extLst>
          </p:cNvPr>
          <p:cNvSpPr/>
          <p:nvPr/>
        </p:nvSpPr>
        <p:spPr>
          <a:xfrm>
            <a:off x="7367202" y="2217211"/>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Cold room</a:t>
            </a:r>
          </a:p>
        </p:txBody>
      </p:sp>
      <p:sp>
        <p:nvSpPr>
          <p:cNvPr id="9" name="TextBox 8">
            <a:extLst>
              <a:ext uri="{FF2B5EF4-FFF2-40B4-BE49-F238E27FC236}">
                <a16:creationId xmlns:a16="http://schemas.microsoft.com/office/drawing/2014/main" id="{5A18F2D5-0BF1-41DA-B1E6-2BA85145AA05}"/>
              </a:ext>
            </a:extLst>
          </p:cNvPr>
          <p:cNvSpPr txBox="1"/>
          <p:nvPr/>
        </p:nvSpPr>
        <p:spPr>
          <a:xfrm>
            <a:off x="5429287" y="1781192"/>
            <a:ext cx="2388795" cy="369332"/>
          </a:xfrm>
          <a:prstGeom prst="rect">
            <a:avLst/>
          </a:prstGeom>
          <a:noFill/>
        </p:spPr>
        <p:txBody>
          <a:bodyPr wrap="none" rtlCol="0">
            <a:spAutoFit/>
          </a:bodyPr>
          <a:lstStyle/>
          <a:p>
            <a:r>
              <a:rPr lang="en-US" dirty="0"/>
              <a:t>Independent variable</a:t>
            </a:r>
          </a:p>
        </p:txBody>
      </p:sp>
      <p:sp>
        <p:nvSpPr>
          <p:cNvPr id="10" name="TextBox 9">
            <a:extLst>
              <a:ext uri="{FF2B5EF4-FFF2-40B4-BE49-F238E27FC236}">
                <a16:creationId xmlns:a16="http://schemas.microsoft.com/office/drawing/2014/main" id="{FF785827-6919-41DA-9575-3ED9F242BAD7}"/>
              </a:ext>
            </a:extLst>
          </p:cNvPr>
          <p:cNvSpPr txBox="1"/>
          <p:nvPr/>
        </p:nvSpPr>
        <p:spPr>
          <a:xfrm>
            <a:off x="3471348" y="4898269"/>
            <a:ext cx="2210862" cy="369332"/>
          </a:xfrm>
          <a:prstGeom prst="rect">
            <a:avLst/>
          </a:prstGeom>
          <a:noFill/>
        </p:spPr>
        <p:txBody>
          <a:bodyPr wrap="none" rtlCol="0">
            <a:spAutoFit/>
          </a:bodyPr>
          <a:lstStyle/>
          <a:p>
            <a:r>
              <a:rPr lang="en-US" dirty="0"/>
              <a:t>Dependent variable</a:t>
            </a:r>
          </a:p>
        </p:txBody>
      </p:sp>
      <p:sp>
        <p:nvSpPr>
          <p:cNvPr id="11" name="Arrow: Down 10">
            <a:extLst>
              <a:ext uri="{FF2B5EF4-FFF2-40B4-BE49-F238E27FC236}">
                <a16:creationId xmlns:a16="http://schemas.microsoft.com/office/drawing/2014/main" id="{1AD7C910-3832-461A-942F-C03857797025}"/>
              </a:ext>
            </a:extLst>
          </p:cNvPr>
          <p:cNvSpPr/>
          <p:nvPr/>
        </p:nvSpPr>
        <p:spPr>
          <a:xfrm>
            <a:off x="6537960" y="3251273"/>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356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a:t>
            </a:r>
          </a:p>
        </p:txBody>
      </p:sp>
      <p:sp>
        <p:nvSpPr>
          <p:cNvPr id="3" name="Content Placeholder 2"/>
          <p:cNvSpPr>
            <a:spLocks noGrp="1"/>
          </p:cNvSpPr>
          <p:nvPr>
            <p:ph idx="1"/>
          </p:nvPr>
        </p:nvSpPr>
        <p:spPr/>
        <p:txBody>
          <a:bodyPr/>
          <a:lstStyle/>
          <a:p>
            <a:r>
              <a:rPr lang="en-US" dirty="0"/>
              <a:t>Children ages 8-10 complete measures of self-esteem and self-efficacy. Researchers then compare children whose parents have divorced and those whose parents are still married on the measures, as well as on grade point average. </a:t>
            </a:r>
          </a:p>
          <a:p>
            <a:r>
              <a:rPr lang="en-US" dirty="0"/>
              <a:t>College students read online information and reviews and made a decision for which set of headphones they would buy. Some participants were randomly assigned to read information and reviews for 5 products and others, for 15 products. </a:t>
            </a:r>
          </a:p>
        </p:txBody>
      </p:sp>
      <p:sp>
        <p:nvSpPr>
          <p:cNvPr id="4" name="TextBox 3"/>
          <p:cNvSpPr txBox="1"/>
          <p:nvPr/>
        </p:nvSpPr>
        <p:spPr>
          <a:xfrm>
            <a:off x="3680460" y="647366"/>
            <a:ext cx="6814814" cy="646331"/>
          </a:xfrm>
          <a:prstGeom prst="rect">
            <a:avLst/>
          </a:prstGeom>
          <a:noFill/>
        </p:spPr>
        <p:txBody>
          <a:bodyPr wrap="none" rtlCol="0">
            <a:spAutoFit/>
          </a:bodyPr>
          <a:lstStyle/>
          <a:p>
            <a:r>
              <a:rPr lang="en-US" dirty="0"/>
              <a:t>Testable hypothesis, independent variable, dependent variable,</a:t>
            </a:r>
          </a:p>
          <a:p>
            <a:r>
              <a:rPr lang="en-US" dirty="0"/>
              <a:t>control variable, confound </a:t>
            </a:r>
          </a:p>
        </p:txBody>
      </p:sp>
    </p:spTree>
    <p:extLst>
      <p:ext uri="{BB962C8B-B14F-4D97-AF65-F5344CB8AC3E}">
        <p14:creationId xmlns:p14="http://schemas.microsoft.com/office/powerpoint/2010/main" val="38134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p>
        </p:txBody>
      </p:sp>
      <p:sp>
        <p:nvSpPr>
          <p:cNvPr id="3" name="Content Placeholder 2"/>
          <p:cNvSpPr>
            <a:spLocks noGrp="1"/>
          </p:cNvSpPr>
          <p:nvPr>
            <p:ph idx="1"/>
          </p:nvPr>
        </p:nvSpPr>
        <p:spPr/>
        <p:txBody>
          <a:bodyPr/>
          <a:lstStyle/>
          <a:p>
            <a:r>
              <a:rPr lang="en-US" dirty="0"/>
              <a:t>A researcher tells participants that they will give a speech and then provide their attitudes on some scales. They are given 5 minutes to prepare their speech. Participants are randomly assigned to either be annoyed during their speech (i.e., they give it in front of another person who keeps interrupting them) or not (i.e., they give their speech in an empty room). It’s videotaped in both cases. Afterward, the participants complete measures about how they feel about a number of groups (e.g., immigrants, LGBT people, liberals, conservatives). </a:t>
            </a:r>
          </a:p>
        </p:txBody>
      </p:sp>
      <p:sp>
        <p:nvSpPr>
          <p:cNvPr id="4" name="TextBox 3"/>
          <p:cNvSpPr txBox="1"/>
          <p:nvPr/>
        </p:nvSpPr>
        <p:spPr>
          <a:xfrm>
            <a:off x="3680460" y="647366"/>
            <a:ext cx="6814814" cy="646331"/>
          </a:xfrm>
          <a:prstGeom prst="rect">
            <a:avLst/>
          </a:prstGeom>
          <a:noFill/>
        </p:spPr>
        <p:txBody>
          <a:bodyPr wrap="none" rtlCol="0">
            <a:spAutoFit/>
          </a:bodyPr>
          <a:lstStyle/>
          <a:p>
            <a:r>
              <a:rPr lang="en-US" dirty="0"/>
              <a:t>Testable hypothesis, independent variable, dependent variable,</a:t>
            </a:r>
          </a:p>
          <a:p>
            <a:r>
              <a:rPr lang="en-US" dirty="0"/>
              <a:t>control variable, confound </a:t>
            </a:r>
          </a:p>
        </p:txBody>
      </p:sp>
    </p:spTree>
    <p:extLst>
      <p:ext uri="{BB962C8B-B14F-4D97-AF65-F5344CB8AC3E}">
        <p14:creationId xmlns:p14="http://schemas.microsoft.com/office/powerpoint/2010/main" val="1415135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02A70-5D34-486E-BA1B-1FA3248D2D00}"/>
              </a:ext>
            </a:extLst>
          </p:cNvPr>
          <p:cNvSpPr>
            <a:spLocks noGrp="1"/>
          </p:cNvSpPr>
          <p:nvPr>
            <p:ph type="title"/>
          </p:nvPr>
        </p:nvSpPr>
        <p:spPr/>
        <p:txBody>
          <a:bodyPr/>
          <a:lstStyle/>
          <a:p>
            <a:r>
              <a:rPr lang="en-US" dirty="0"/>
              <a:t>Types of validity</a:t>
            </a:r>
          </a:p>
        </p:txBody>
      </p:sp>
      <p:sp>
        <p:nvSpPr>
          <p:cNvPr id="3" name="Content Placeholder 2">
            <a:extLst>
              <a:ext uri="{FF2B5EF4-FFF2-40B4-BE49-F238E27FC236}">
                <a16:creationId xmlns:a16="http://schemas.microsoft.com/office/drawing/2014/main" id="{FB507B58-4475-4283-A7D3-ADCD28DE3084}"/>
              </a:ext>
            </a:extLst>
          </p:cNvPr>
          <p:cNvSpPr>
            <a:spLocks noGrp="1"/>
          </p:cNvSpPr>
          <p:nvPr>
            <p:ph idx="1"/>
          </p:nvPr>
        </p:nvSpPr>
        <p:spPr/>
        <p:txBody>
          <a:bodyPr/>
          <a:lstStyle/>
          <a:p>
            <a:r>
              <a:rPr lang="en-US" dirty="0"/>
              <a:t>Internal (inside the study; causality)</a:t>
            </a:r>
          </a:p>
          <a:p>
            <a:r>
              <a:rPr lang="en-US" dirty="0"/>
              <a:t>External (generalize outside the study)</a:t>
            </a:r>
          </a:p>
          <a:p>
            <a:pPr lvl="1"/>
            <a:r>
              <a:rPr lang="en-US" dirty="0"/>
              <a:t>Mundane realism vs. Psychological realism</a:t>
            </a:r>
          </a:p>
          <a:p>
            <a:r>
              <a:rPr lang="en-US" dirty="0"/>
              <a:t>Construct (measures)</a:t>
            </a:r>
          </a:p>
          <a:p>
            <a:r>
              <a:rPr lang="en-US" dirty="0"/>
              <a:t>Conclusion (statistical conclusion)</a:t>
            </a:r>
          </a:p>
          <a:p>
            <a:endParaRPr lang="en-US" dirty="0"/>
          </a:p>
        </p:txBody>
      </p:sp>
      <p:pic>
        <p:nvPicPr>
          <p:cNvPr id="2050" name="Picture 2" descr="https://tse3.mm.bing.net/th?id=OIP.ztzPS11Yu3iU5sD7uYjN_wHaH0&amp;pid=Api&amp;P=0&amp;h=220">
            <a:extLst>
              <a:ext uri="{FF2B5EF4-FFF2-40B4-BE49-F238E27FC236}">
                <a16:creationId xmlns:a16="http://schemas.microsoft.com/office/drawing/2014/main" id="{263CA730-7F40-4396-AE9E-5CBCA41F8D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37170" y="2518409"/>
            <a:ext cx="2457012" cy="2598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0633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type of validity do these relate to? </a:t>
            </a:r>
          </a:p>
        </p:txBody>
      </p:sp>
      <p:sp>
        <p:nvSpPr>
          <p:cNvPr id="3" name="Content Placeholder 2"/>
          <p:cNvSpPr>
            <a:spLocks noGrp="1"/>
          </p:cNvSpPr>
          <p:nvPr>
            <p:ph idx="1"/>
          </p:nvPr>
        </p:nvSpPr>
        <p:spPr>
          <a:xfrm>
            <a:off x="680321" y="2336872"/>
            <a:ext cx="11252599" cy="4326817"/>
          </a:xfrm>
        </p:spPr>
        <p:txBody>
          <a:bodyPr>
            <a:normAutofit fontScale="70000" lnSpcReduction="20000"/>
          </a:bodyPr>
          <a:lstStyle/>
          <a:p>
            <a:r>
              <a:rPr lang="en-US" dirty="0"/>
              <a:t>1. A fire alarm unexpectedly goes off in the middle of your study and people have to leave the room</a:t>
            </a:r>
          </a:p>
          <a:p>
            <a:r>
              <a:rPr lang="en-US" dirty="0"/>
              <a:t>2. You don’t have enough participants to show an effect in your study, according to your power analysis</a:t>
            </a:r>
          </a:p>
          <a:p>
            <a:r>
              <a:rPr lang="en-US" dirty="0"/>
              <a:t>3. You analyze your data the wrong way</a:t>
            </a:r>
          </a:p>
          <a:p>
            <a:r>
              <a:rPr lang="en-US" dirty="0"/>
              <a:t>4. You want to be able to generalize your results to all Americans</a:t>
            </a:r>
          </a:p>
          <a:p>
            <a:r>
              <a:rPr lang="en-US" dirty="0"/>
              <a:t>5. You’re not sure how good your measure of depression really is</a:t>
            </a:r>
          </a:p>
          <a:p>
            <a:r>
              <a:rPr lang="en-US" dirty="0"/>
              <a:t>6. Scores on your self-esteem measure seem to be affected by participant mood</a:t>
            </a:r>
          </a:p>
          <a:p>
            <a:r>
              <a:rPr lang="en-US" dirty="0"/>
              <a:t>7. In your experiment, people have to turn pegs over and over</a:t>
            </a:r>
          </a:p>
          <a:p>
            <a:r>
              <a:rPr lang="en-US" dirty="0"/>
              <a:t>8. You are interested in helping behavior, but only measure 1 type of helping (helping people pick up pens in an elevator)</a:t>
            </a:r>
          </a:p>
          <a:p>
            <a:r>
              <a:rPr lang="en-US" dirty="0"/>
              <a:t>9. Your experimenter times participants as they walk down the hall (DV), but the timing is unintentionally affected by the fact that they know which group the person is in and what the hypothesis is</a:t>
            </a:r>
          </a:p>
          <a:p>
            <a:r>
              <a:rPr lang="en-US" dirty="0"/>
              <a:t>10. You manipulate the ethnicity and type of crime in a study of juror decision making by having participants read a shortened description of the trial and make individual judgments. </a:t>
            </a:r>
          </a:p>
          <a:p>
            <a:r>
              <a:rPr lang="en-US" dirty="0"/>
              <a:t>11. Come up with one more example of a threat to each type of validity on your own.</a:t>
            </a:r>
          </a:p>
          <a:p>
            <a:endParaRPr lang="en-US" dirty="0"/>
          </a:p>
        </p:txBody>
      </p:sp>
    </p:spTree>
    <p:extLst>
      <p:ext uri="{BB962C8B-B14F-4D97-AF65-F5344CB8AC3E}">
        <p14:creationId xmlns:p14="http://schemas.microsoft.com/office/powerpoint/2010/main" val="2517549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 the confound</a:t>
            </a:r>
          </a:p>
        </p:txBody>
      </p:sp>
      <p:sp>
        <p:nvSpPr>
          <p:cNvPr id="3" name="Content Placeholder 2"/>
          <p:cNvSpPr>
            <a:spLocks noGrp="1"/>
          </p:cNvSpPr>
          <p:nvPr>
            <p:ph idx="1"/>
          </p:nvPr>
        </p:nvSpPr>
        <p:spPr/>
        <p:txBody>
          <a:bodyPr>
            <a:normAutofit fontScale="92500"/>
          </a:bodyPr>
          <a:lstStyle/>
          <a:p>
            <a:r>
              <a:rPr lang="en-US" dirty="0"/>
              <a:t>You do a study examining the effects of political orientation on attitudes toward corporal punishment. </a:t>
            </a:r>
          </a:p>
          <a:p>
            <a:r>
              <a:rPr lang="en-US" dirty="0"/>
              <a:t>You do a study examining age effects (people who are in their 20s, 30s, 40s, 50s, 60s, and 70s) on intelligence, using a knowledge test as a measure of intelligence.</a:t>
            </a:r>
          </a:p>
          <a:p>
            <a:r>
              <a:rPr lang="en-US" dirty="0"/>
              <a:t>You do a study of helping behavior. A man or a woman asks for help from people as they come to their cars in a dark parking lot at night. </a:t>
            </a:r>
          </a:p>
          <a:p>
            <a:r>
              <a:rPr lang="en-US" dirty="0"/>
              <a:t>You randomly assign Iowa college students to read a syllabus that is the same except for the name and pronouns of the instructor: Harold (he/him), Kayleigh (she/her), or Wu (they/them)</a:t>
            </a:r>
          </a:p>
          <a:p>
            <a:endParaRPr lang="en-US" dirty="0"/>
          </a:p>
        </p:txBody>
      </p:sp>
    </p:spTree>
    <p:extLst>
      <p:ext uri="{BB962C8B-B14F-4D97-AF65-F5344CB8AC3E}">
        <p14:creationId xmlns:p14="http://schemas.microsoft.com/office/powerpoint/2010/main" val="277795971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0</TotalTime>
  <Words>684</Words>
  <Application>Microsoft Office PowerPoint</Application>
  <PresentationFormat>Widescreen</PresentationFormat>
  <Paragraphs>59</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Trebuchet MS</vt:lpstr>
      <vt:lpstr>Berlin</vt:lpstr>
      <vt:lpstr>Experiments</vt:lpstr>
      <vt:lpstr>Two requirements--Experiments</vt:lpstr>
      <vt:lpstr>Experimental control</vt:lpstr>
      <vt:lpstr>Other types of variables</vt:lpstr>
      <vt:lpstr>Examples </vt:lpstr>
      <vt:lpstr>Example </vt:lpstr>
      <vt:lpstr>Types of validity</vt:lpstr>
      <vt:lpstr>Which type of validity do these relate to? </vt:lpstr>
      <vt:lpstr>Find the confound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2024-03-31T21:18:23Z</dcterms:created>
  <dcterms:modified xsi:type="dcterms:W3CDTF">2024-03-31T21:18:28Z</dcterms:modified>
</cp:coreProperties>
</file>