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59" r:id="rId4"/>
    <p:sldId id="260" r:id="rId5"/>
    <p:sldId id="261" r:id="rId6"/>
    <p:sldId id="262" r:id="rId7"/>
    <p:sldId id="258"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492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3/28/2024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6251448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C35BB1C6-BF8F-4481-8AB2-603A1C8A906A}" type="datetimeFigureOut">
              <a:rPr lang="en-US" smtClean="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9421654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C35BB1C6-BF8F-4481-8AB2-603A1C8A906A}" type="datetimeFigureOut">
              <a:rPr lang="en-US" smtClean="0"/>
              <a:t>3/28/2024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1642438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811868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6518302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3720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8846389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3/28/2024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711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3/28/2024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015720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3/28/2024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89398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3/28/2024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6824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3/28/2024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935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3/28/2024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63949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C35BB1C6-BF8F-4481-8AB2-603A1C8A906A}" type="datetimeFigureOut">
              <a:rPr lang="en-US" smtClean="0"/>
              <a:t>3/28/2024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437047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C35BB1C6-BF8F-4481-8AB2-603A1C8A906A}" type="datetimeFigureOut">
              <a:rPr lang="en-US" smtClean="0"/>
              <a:t>3/28/2024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5708091"/>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hyperlink" Target="http://www.uni.edu/harton/rmsyll24s.htm" TargetMode="Externa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hyperlink" Target="https://apastyle.apa.org/style-grammar-guidelines/tables-figures/sample-tables#correlation" TargetMode="Externa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48715-0376-455A-97BC-18D7B3751A81}"/>
              </a:ext>
            </a:extLst>
          </p:cNvPr>
          <p:cNvSpPr>
            <a:spLocks noGrp="1"/>
          </p:cNvSpPr>
          <p:nvPr>
            <p:ph type="ctrTitle"/>
          </p:nvPr>
        </p:nvSpPr>
        <p:spPr/>
        <p:txBody>
          <a:bodyPr/>
          <a:lstStyle/>
          <a:p>
            <a:r>
              <a:rPr lang="en-US" dirty="0"/>
              <a:t>Review</a:t>
            </a:r>
          </a:p>
        </p:txBody>
      </p:sp>
      <p:sp>
        <p:nvSpPr>
          <p:cNvPr id="3" name="Subtitle 2">
            <a:extLst>
              <a:ext uri="{FF2B5EF4-FFF2-40B4-BE49-F238E27FC236}">
                <a16:creationId xmlns:a16="http://schemas.microsoft.com/office/drawing/2014/main" id="{9397B05D-38CD-4FE4-9282-5F93AFBD5078}"/>
              </a:ext>
            </a:extLst>
          </p:cNvPr>
          <p:cNvSpPr>
            <a:spLocks noGrp="1"/>
          </p:cNvSpPr>
          <p:nvPr>
            <p:ph type="subTitle" idx="1"/>
          </p:nvPr>
        </p:nvSpPr>
        <p:spPr/>
        <p:txBody>
          <a:bodyPr>
            <a:normAutofit lnSpcReduction="10000"/>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4061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25080-6ED7-4883-B4A2-1A9DF85D5290}"/>
              </a:ext>
            </a:extLst>
          </p:cNvPr>
          <p:cNvSpPr>
            <a:spLocks noGrp="1"/>
          </p:cNvSpPr>
          <p:nvPr>
            <p:ph type="title"/>
          </p:nvPr>
        </p:nvSpPr>
        <p:spPr/>
        <p:txBody>
          <a:bodyPr/>
          <a:lstStyle/>
          <a:p>
            <a:r>
              <a:rPr lang="en-US" dirty="0">
                <a:solidFill>
                  <a:schemeClr val="bg1"/>
                </a:solidFill>
              </a:rPr>
              <a:t>Scales from Monday</a:t>
            </a:r>
          </a:p>
        </p:txBody>
      </p:sp>
      <p:sp>
        <p:nvSpPr>
          <p:cNvPr id="3" name="Content Placeholder 2">
            <a:extLst>
              <a:ext uri="{FF2B5EF4-FFF2-40B4-BE49-F238E27FC236}">
                <a16:creationId xmlns:a16="http://schemas.microsoft.com/office/drawing/2014/main" id="{87307F21-D409-446B-AD01-636504A1495F}"/>
              </a:ext>
            </a:extLst>
          </p:cNvPr>
          <p:cNvSpPr>
            <a:spLocks noGrp="1"/>
          </p:cNvSpPr>
          <p:nvPr>
            <p:ph sz="quarter" idx="13"/>
          </p:nvPr>
        </p:nvSpPr>
        <p:spPr/>
        <p:txBody>
          <a:bodyPr>
            <a:normAutofit fontScale="92500" lnSpcReduction="20000"/>
          </a:bodyPr>
          <a:lstStyle/>
          <a:p>
            <a:r>
              <a:rPr lang="en-US" dirty="0">
                <a:solidFill>
                  <a:schemeClr val="bg1"/>
                </a:solidFill>
              </a:rPr>
              <a:t>Were there any problems you noticed?</a:t>
            </a:r>
          </a:p>
          <a:p>
            <a:r>
              <a:rPr lang="en-US" dirty="0">
                <a:solidFill>
                  <a:schemeClr val="bg1"/>
                </a:solidFill>
              </a:rPr>
              <a:t>What types of issues were they?</a:t>
            </a:r>
          </a:p>
          <a:p>
            <a:pPr lvl="1"/>
            <a:r>
              <a:rPr lang="en-US" dirty="0">
                <a:solidFill>
                  <a:schemeClr val="bg1"/>
                </a:solidFill>
              </a:rPr>
              <a:t>Social desirability</a:t>
            </a:r>
          </a:p>
          <a:p>
            <a:pPr lvl="1"/>
            <a:r>
              <a:rPr lang="en-US" dirty="0">
                <a:solidFill>
                  <a:schemeClr val="bg1"/>
                </a:solidFill>
              </a:rPr>
              <a:t>Things people might not know</a:t>
            </a:r>
          </a:p>
          <a:p>
            <a:pPr lvl="1"/>
            <a:r>
              <a:rPr lang="en-US" dirty="0">
                <a:solidFill>
                  <a:schemeClr val="bg1"/>
                </a:solidFill>
              </a:rPr>
              <a:t>Double barrel</a:t>
            </a:r>
          </a:p>
          <a:p>
            <a:pPr lvl="1"/>
            <a:r>
              <a:rPr lang="en-US" dirty="0">
                <a:solidFill>
                  <a:schemeClr val="bg1"/>
                </a:solidFill>
              </a:rPr>
              <a:t>Charged words</a:t>
            </a:r>
          </a:p>
          <a:p>
            <a:pPr lvl="1"/>
            <a:r>
              <a:rPr lang="en-US" dirty="0">
                <a:solidFill>
                  <a:schemeClr val="bg1"/>
                </a:solidFill>
              </a:rPr>
              <a:t>Things that have more than 1 meaning</a:t>
            </a:r>
          </a:p>
          <a:p>
            <a:pPr lvl="1"/>
            <a:r>
              <a:rPr lang="en-US" dirty="0">
                <a:solidFill>
                  <a:schemeClr val="bg1"/>
                </a:solidFill>
              </a:rPr>
              <a:t>Negatively worded </a:t>
            </a:r>
          </a:p>
          <a:p>
            <a:pPr lvl="1"/>
            <a:r>
              <a:rPr lang="en-US" dirty="0">
                <a:solidFill>
                  <a:schemeClr val="bg1"/>
                </a:solidFill>
              </a:rPr>
              <a:t>Problems with response options </a:t>
            </a:r>
          </a:p>
          <a:p>
            <a:r>
              <a:rPr lang="en-US" dirty="0">
                <a:solidFill>
                  <a:schemeClr val="bg1"/>
                </a:solidFill>
              </a:rPr>
              <a:t>Make sure you’re getting participants for your study</a:t>
            </a:r>
          </a:p>
        </p:txBody>
      </p:sp>
    </p:spTree>
    <p:extLst>
      <p:ext uri="{BB962C8B-B14F-4D97-AF65-F5344CB8AC3E}">
        <p14:creationId xmlns:p14="http://schemas.microsoft.com/office/powerpoint/2010/main" val="195944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9F59-B158-4BDC-B793-E08BC188926D}"/>
              </a:ext>
            </a:extLst>
          </p:cNvPr>
          <p:cNvSpPr>
            <a:spLocks noGrp="1"/>
          </p:cNvSpPr>
          <p:nvPr>
            <p:ph type="title"/>
          </p:nvPr>
        </p:nvSpPr>
        <p:spPr/>
        <p:txBody>
          <a:bodyPr/>
          <a:lstStyle/>
          <a:p>
            <a:r>
              <a:rPr lang="en-US" dirty="0">
                <a:solidFill>
                  <a:schemeClr val="bg1"/>
                </a:solidFill>
              </a:rPr>
              <a:t>Updated syllabus</a:t>
            </a:r>
          </a:p>
        </p:txBody>
      </p:sp>
      <p:sp>
        <p:nvSpPr>
          <p:cNvPr id="3" name="Content Placeholder 2">
            <a:extLst>
              <a:ext uri="{FF2B5EF4-FFF2-40B4-BE49-F238E27FC236}">
                <a16:creationId xmlns:a16="http://schemas.microsoft.com/office/drawing/2014/main" id="{A3F9136D-69A1-4205-880F-F61F08EF884C}"/>
              </a:ext>
            </a:extLst>
          </p:cNvPr>
          <p:cNvSpPr>
            <a:spLocks noGrp="1"/>
          </p:cNvSpPr>
          <p:nvPr>
            <p:ph sz="quarter" idx="13"/>
          </p:nvPr>
        </p:nvSpPr>
        <p:spPr/>
        <p:txBody>
          <a:bodyPr/>
          <a:lstStyle/>
          <a:p>
            <a:r>
              <a:rPr lang="en-US" dirty="0">
                <a:solidFill>
                  <a:schemeClr val="bg1"/>
                </a:solidFill>
                <a:hlinkClick r:id="rId2"/>
              </a:rPr>
              <a:t>www.uni.edu/harton/rmsyll24s.htm</a:t>
            </a:r>
            <a:endParaRPr lang="en-US" dirty="0">
              <a:solidFill>
                <a:schemeClr val="bg1"/>
              </a:solidFill>
            </a:endParaRPr>
          </a:p>
          <a:p>
            <a:r>
              <a:rPr lang="en-US" dirty="0">
                <a:solidFill>
                  <a:schemeClr val="bg1"/>
                </a:solidFill>
              </a:rPr>
              <a:t>Exam 2 retake</a:t>
            </a:r>
          </a:p>
          <a:p>
            <a:r>
              <a:rPr lang="en-US" dirty="0">
                <a:solidFill>
                  <a:schemeClr val="bg1"/>
                </a:solidFill>
              </a:rPr>
              <a:t>Exam 3 timing</a:t>
            </a:r>
          </a:p>
        </p:txBody>
      </p:sp>
    </p:spTree>
    <p:extLst>
      <p:ext uri="{BB962C8B-B14F-4D97-AF65-F5344CB8AC3E}">
        <p14:creationId xmlns:p14="http://schemas.microsoft.com/office/powerpoint/2010/main" val="2537558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DBE70-5B36-4390-9167-1712F5D31669}"/>
              </a:ext>
            </a:extLst>
          </p:cNvPr>
          <p:cNvSpPr>
            <a:spLocks noGrp="1"/>
          </p:cNvSpPr>
          <p:nvPr>
            <p:ph type="title"/>
          </p:nvPr>
        </p:nvSpPr>
        <p:spPr/>
        <p:txBody>
          <a:bodyPr/>
          <a:lstStyle/>
          <a:p>
            <a:r>
              <a:rPr lang="en-US" dirty="0">
                <a:solidFill>
                  <a:schemeClr val="bg1"/>
                </a:solidFill>
              </a:rPr>
              <a:t>Reliability and validity from last class</a:t>
            </a:r>
          </a:p>
        </p:txBody>
      </p:sp>
      <p:sp>
        <p:nvSpPr>
          <p:cNvPr id="3" name="Content Placeholder 2">
            <a:extLst>
              <a:ext uri="{FF2B5EF4-FFF2-40B4-BE49-F238E27FC236}">
                <a16:creationId xmlns:a16="http://schemas.microsoft.com/office/drawing/2014/main" id="{5D3AB74F-9084-46BD-AB38-059CBBC94CF0}"/>
              </a:ext>
            </a:extLst>
          </p:cNvPr>
          <p:cNvSpPr>
            <a:spLocks noGrp="1"/>
          </p:cNvSpPr>
          <p:nvPr>
            <p:ph sz="quarter" idx="13"/>
          </p:nvPr>
        </p:nvSpPr>
        <p:spPr/>
        <p:txBody>
          <a:bodyPr/>
          <a:lstStyle/>
          <a:p>
            <a:r>
              <a:rPr lang="en-US" dirty="0">
                <a:solidFill>
                  <a:schemeClr val="bg1"/>
                </a:solidFill>
              </a:rPr>
              <a:t>What is reliability?</a:t>
            </a:r>
          </a:p>
          <a:p>
            <a:pPr lvl="1"/>
            <a:r>
              <a:rPr lang="en-US" dirty="0">
                <a:solidFill>
                  <a:schemeClr val="bg1"/>
                </a:solidFill>
              </a:rPr>
              <a:t>How can you show it? </a:t>
            </a:r>
          </a:p>
          <a:p>
            <a:r>
              <a:rPr lang="en-US" dirty="0">
                <a:solidFill>
                  <a:schemeClr val="bg1"/>
                </a:solidFill>
              </a:rPr>
              <a:t>What is validity? </a:t>
            </a:r>
          </a:p>
          <a:p>
            <a:pPr lvl="1"/>
            <a:r>
              <a:rPr lang="en-US" dirty="0">
                <a:solidFill>
                  <a:schemeClr val="bg1"/>
                </a:solidFill>
              </a:rPr>
              <a:t>How  can you show it?</a:t>
            </a:r>
          </a:p>
          <a:p>
            <a:r>
              <a:rPr lang="en-US" dirty="0">
                <a:solidFill>
                  <a:schemeClr val="bg1"/>
                </a:solidFill>
              </a:rPr>
              <a:t>What were they for the scale you used? </a:t>
            </a:r>
          </a:p>
        </p:txBody>
      </p:sp>
    </p:spTree>
    <p:extLst>
      <p:ext uri="{BB962C8B-B14F-4D97-AF65-F5344CB8AC3E}">
        <p14:creationId xmlns:p14="http://schemas.microsoft.com/office/powerpoint/2010/main" val="94091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8AC66-26EB-4407-AFCC-06ECE74929EB}"/>
              </a:ext>
            </a:extLst>
          </p:cNvPr>
          <p:cNvSpPr>
            <a:spLocks noGrp="1"/>
          </p:cNvSpPr>
          <p:nvPr>
            <p:ph type="title"/>
          </p:nvPr>
        </p:nvSpPr>
        <p:spPr/>
        <p:txBody>
          <a:bodyPr/>
          <a:lstStyle/>
          <a:p>
            <a:r>
              <a:rPr lang="en-US" dirty="0">
                <a:solidFill>
                  <a:schemeClr val="bg1"/>
                </a:solidFill>
              </a:rPr>
              <a:t>Correlation practice</a:t>
            </a:r>
          </a:p>
        </p:txBody>
      </p:sp>
      <p:sp>
        <p:nvSpPr>
          <p:cNvPr id="3" name="Content Placeholder 2">
            <a:extLst>
              <a:ext uri="{FF2B5EF4-FFF2-40B4-BE49-F238E27FC236}">
                <a16:creationId xmlns:a16="http://schemas.microsoft.com/office/drawing/2014/main" id="{CA7247C6-BF04-4E7A-ACCB-90E9AF3A40D2}"/>
              </a:ext>
            </a:extLst>
          </p:cNvPr>
          <p:cNvSpPr>
            <a:spLocks noGrp="1"/>
          </p:cNvSpPr>
          <p:nvPr>
            <p:ph sz="quarter" idx="13"/>
          </p:nvPr>
        </p:nvSpPr>
        <p:spPr>
          <a:xfrm>
            <a:off x="685800" y="1417638"/>
            <a:ext cx="10394707" cy="5104460"/>
          </a:xfrm>
        </p:spPr>
        <p:txBody>
          <a:bodyPr>
            <a:normAutofit fontScale="92500" lnSpcReduction="20000"/>
          </a:bodyPr>
          <a:lstStyle/>
          <a:p>
            <a:r>
              <a:rPr lang="en-US" dirty="0">
                <a:solidFill>
                  <a:schemeClr val="bg1"/>
                </a:solidFill>
              </a:rPr>
              <a:t>1. Imagine that researchers have found a correlation of .72 between the frequency of fights that couples have and how long they stay together. Based on this correlation, should you start picking fights with your significant other in order to sustain your relationship?</a:t>
            </a:r>
          </a:p>
          <a:p>
            <a:pPr marL="0" indent="0">
              <a:buNone/>
            </a:pPr>
            <a:r>
              <a:rPr lang="en-US" dirty="0">
                <a:solidFill>
                  <a:schemeClr val="bg1"/>
                </a:solidFill>
              </a:rPr>
              <a:t>	A. yes, because the correlation is positive</a:t>
            </a:r>
          </a:p>
          <a:p>
            <a:pPr marL="0" indent="0">
              <a:buNone/>
            </a:pPr>
            <a:r>
              <a:rPr lang="en-US" dirty="0">
                <a:solidFill>
                  <a:schemeClr val="bg1"/>
                </a:solidFill>
              </a:rPr>
              <a:t>	B. no, because the correlation is positive</a:t>
            </a:r>
          </a:p>
          <a:p>
            <a:pPr marL="0" indent="0">
              <a:buNone/>
            </a:pPr>
            <a:r>
              <a:rPr lang="en-US" dirty="0">
                <a:solidFill>
                  <a:schemeClr val="bg1"/>
                </a:solidFill>
              </a:rPr>
              <a:t>	C. no, because although the two may be correlated, causation has not been proved</a:t>
            </a:r>
          </a:p>
          <a:p>
            <a:pPr marL="0" indent="0">
              <a:buNone/>
            </a:pPr>
            <a:r>
              <a:rPr lang="en-US" dirty="0">
                <a:solidFill>
                  <a:schemeClr val="bg1"/>
                </a:solidFill>
              </a:rPr>
              <a:t>	D. no, because in your group of friends, the correlation is negative.</a:t>
            </a:r>
          </a:p>
          <a:p>
            <a:r>
              <a:rPr lang="en-US" dirty="0">
                <a:solidFill>
                  <a:schemeClr val="bg1"/>
                </a:solidFill>
              </a:rPr>
              <a:t>2. Which correlation shows the strongest relationship?</a:t>
            </a:r>
          </a:p>
          <a:p>
            <a:pPr marL="0" indent="0">
              <a:buNone/>
            </a:pPr>
            <a:r>
              <a:rPr lang="en-US" dirty="0">
                <a:solidFill>
                  <a:schemeClr val="bg1"/>
                </a:solidFill>
              </a:rPr>
              <a:t>	A. .56, p = .01</a:t>
            </a:r>
          </a:p>
          <a:p>
            <a:pPr marL="0" indent="0">
              <a:buNone/>
            </a:pPr>
            <a:r>
              <a:rPr lang="en-US" dirty="0">
                <a:solidFill>
                  <a:schemeClr val="bg1"/>
                </a:solidFill>
              </a:rPr>
              <a:t>	B. -.80, p = .05</a:t>
            </a:r>
          </a:p>
          <a:p>
            <a:pPr marL="0" indent="0">
              <a:buNone/>
            </a:pPr>
            <a:r>
              <a:rPr lang="en-US" dirty="0">
                <a:solidFill>
                  <a:schemeClr val="bg1"/>
                </a:solidFill>
              </a:rPr>
              <a:t>	C. .23, p = .10</a:t>
            </a:r>
          </a:p>
          <a:p>
            <a:pPr marL="0" indent="0">
              <a:buNone/>
            </a:pPr>
            <a:r>
              <a:rPr lang="en-US" dirty="0">
                <a:solidFill>
                  <a:schemeClr val="bg1"/>
                </a:solidFill>
              </a:rPr>
              <a:t>	D. –2.00, p = .001</a:t>
            </a:r>
          </a:p>
          <a:p>
            <a:r>
              <a:rPr lang="en-US" dirty="0">
                <a:solidFill>
                  <a:schemeClr val="bg1"/>
                </a:solidFill>
              </a:rPr>
              <a:t>3. Write an interpretation of the following correlations.</a:t>
            </a:r>
          </a:p>
          <a:p>
            <a:pPr marL="0" indent="0">
              <a:buNone/>
            </a:pPr>
            <a:r>
              <a:rPr lang="en-US" dirty="0">
                <a:solidFill>
                  <a:schemeClr val="bg1"/>
                </a:solidFill>
              </a:rPr>
              <a:t>	Correlations between physical attractiveness and popularity:</a:t>
            </a:r>
          </a:p>
          <a:p>
            <a:pPr marL="0" indent="0">
              <a:buNone/>
            </a:pPr>
            <a:r>
              <a:rPr lang="en-US" dirty="0">
                <a:solidFill>
                  <a:schemeClr val="bg1"/>
                </a:solidFill>
              </a:rPr>
              <a:t>	High school boys       	r = -.15, p = .14</a:t>
            </a:r>
          </a:p>
          <a:p>
            <a:pPr marL="0" indent="0">
              <a:buNone/>
            </a:pPr>
            <a:r>
              <a:rPr lang="en-US" dirty="0">
                <a:solidFill>
                  <a:schemeClr val="bg1"/>
                </a:solidFill>
              </a:rPr>
              <a:t>	High school girls		r = .56*, p = .001</a:t>
            </a:r>
          </a:p>
        </p:txBody>
      </p:sp>
    </p:spTree>
    <p:extLst>
      <p:ext uri="{BB962C8B-B14F-4D97-AF65-F5344CB8AC3E}">
        <p14:creationId xmlns:p14="http://schemas.microsoft.com/office/powerpoint/2010/main" val="66866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FFC792-1FD2-4456-85F0-ECE1D2B1B41F}"/>
              </a:ext>
            </a:extLst>
          </p:cNvPr>
          <p:cNvSpPr>
            <a:spLocks noGrp="1"/>
          </p:cNvSpPr>
          <p:nvPr>
            <p:ph sz="quarter" idx="13"/>
          </p:nvPr>
        </p:nvSpPr>
        <p:spPr>
          <a:xfrm>
            <a:off x="685800" y="1268963"/>
            <a:ext cx="10394707" cy="4973217"/>
          </a:xfrm>
        </p:spPr>
        <p:txBody>
          <a:bodyPr>
            <a:normAutofit fontScale="70000" lnSpcReduction="20000"/>
          </a:bodyPr>
          <a:lstStyle/>
          <a:p>
            <a:r>
              <a:rPr lang="en-US" dirty="0">
                <a:solidFill>
                  <a:schemeClr val="bg1"/>
                </a:solidFill>
              </a:rPr>
              <a:t>There is a correlation of -.34 between need for cognition and attitude change. This correlation means that</a:t>
            </a:r>
          </a:p>
          <a:p>
            <a:pPr marL="0" indent="0">
              <a:buNone/>
            </a:pPr>
            <a:r>
              <a:rPr lang="en-US" dirty="0">
                <a:solidFill>
                  <a:schemeClr val="bg1"/>
                </a:solidFill>
              </a:rPr>
              <a:t>	A. people who are higher in need for cognition show more attitude change</a:t>
            </a:r>
          </a:p>
          <a:p>
            <a:pPr marL="0" indent="0">
              <a:buNone/>
            </a:pPr>
            <a:r>
              <a:rPr lang="en-US" dirty="0">
                <a:solidFill>
                  <a:schemeClr val="bg1"/>
                </a:solidFill>
              </a:rPr>
              <a:t>	B. people who are lower in need for cognition show more attitude change</a:t>
            </a:r>
          </a:p>
          <a:p>
            <a:pPr marL="0" indent="0">
              <a:buNone/>
            </a:pPr>
            <a:r>
              <a:rPr lang="en-US" dirty="0">
                <a:solidFill>
                  <a:schemeClr val="bg1"/>
                </a:solidFill>
              </a:rPr>
              <a:t>	C. people who are higher in need for cognition have higher attitudes</a:t>
            </a:r>
          </a:p>
          <a:p>
            <a:pPr marL="0" indent="0">
              <a:buNone/>
            </a:pPr>
            <a:r>
              <a:rPr lang="en-US" dirty="0">
                <a:solidFill>
                  <a:schemeClr val="bg1"/>
                </a:solidFill>
              </a:rPr>
              <a:t>	D. people who are lower in need for cognition have lower attitudes.</a:t>
            </a:r>
          </a:p>
          <a:p>
            <a:pPr marL="0" indent="0">
              <a:buNone/>
            </a:pPr>
            <a:r>
              <a:rPr lang="en-US" dirty="0">
                <a:solidFill>
                  <a:schemeClr val="bg1"/>
                </a:solidFill>
              </a:rPr>
              <a:t>	E. you can’t say for sure</a:t>
            </a:r>
          </a:p>
          <a:p>
            <a:r>
              <a:rPr lang="en-US" dirty="0">
                <a:solidFill>
                  <a:schemeClr val="bg1"/>
                </a:solidFill>
              </a:rPr>
              <a:t>You are interested in the relationship between age and neuroticism. Which of the following samples is most likely to yield the </a:t>
            </a:r>
            <a:r>
              <a:rPr lang="en-US" u="sng" dirty="0">
                <a:solidFill>
                  <a:schemeClr val="bg1"/>
                </a:solidFill>
              </a:rPr>
              <a:t>strongest correlation</a:t>
            </a:r>
            <a:r>
              <a:rPr lang="en-US" dirty="0">
                <a:solidFill>
                  <a:schemeClr val="bg1"/>
                </a:solidFill>
              </a:rPr>
              <a:t>? You record age and extraversion in </a:t>
            </a:r>
          </a:p>
          <a:p>
            <a:pPr marL="0" indent="0">
              <a:buNone/>
            </a:pPr>
            <a:r>
              <a:rPr lang="en-US" dirty="0">
                <a:solidFill>
                  <a:schemeClr val="bg1"/>
                </a:solidFill>
              </a:rPr>
              <a:t>	A. intro to psychology students at UNI</a:t>
            </a:r>
          </a:p>
          <a:p>
            <a:pPr marL="0" indent="0">
              <a:buNone/>
            </a:pPr>
            <a:r>
              <a:rPr lang="en-US" dirty="0">
                <a:solidFill>
                  <a:schemeClr val="bg1"/>
                </a:solidFill>
              </a:rPr>
              <a:t>	B. a large mega-church</a:t>
            </a:r>
          </a:p>
          <a:p>
            <a:pPr marL="0" indent="0">
              <a:buNone/>
            </a:pPr>
            <a:r>
              <a:rPr lang="en-US" dirty="0">
                <a:solidFill>
                  <a:schemeClr val="bg1"/>
                </a:solidFill>
              </a:rPr>
              <a:t>	C. residents of a retirement home</a:t>
            </a:r>
          </a:p>
          <a:p>
            <a:pPr marL="0" indent="0">
              <a:buNone/>
            </a:pPr>
            <a:r>
              <a:rPr lang="en-US" dirty="0">
                <a:solidFill>
                  <a:schemeClr val="bg1"/>
                </a:solidFill>
              </a:rPr>
              <a:t>	D. shouldn’t make much difference.</a:t>
            </a:r>
          </a:p>
          <a:p>
            <a:r>
              <a:rPr lang="en-US" dirty="0">
                <a:solidFill>
                  <a:schemeClr val="bg1"/>
                </a:solidFill>
              </a:rPr>
              <a:t>What effect do outliers have an on a correlation?</a:t>
            </a:r>
          </a:p>
          <a:p>
            <a:pPr marL="0" lvl="0" indent="0">
              <a:buNone/>
            </a:pPr>
            <a:r>
              <a:rPr lang="en-US" dirty="0">
                <a:solidFill>
                  <a:schemeClr val="bg1"/>
                </a:solidFill>
              </a:rPr>
              <a:t>	A. They make it stronger</a:t>
            </a:r>
          </a:p>
          <a:p>
            <a:pPr marL="0" lvl="0" indent="0">
              <a:buNone/>
            </a:pPr>
            <a:r>
              <a:rPr lang="en-US" dirty="0">
                <a:solidFill>
                  <a:schemeClr val="bg1"/>
                </a:solidFill>
              </a:rPr>
              <a:t>	B. They make it weaker</a:t>
            </a:r>
          </a:p>
          <a:p>
            <a:pPr marL="0" lvl="0" indent="0">
              <a:buNone/>
            </a:pPr>
            <a:r>
              <a:rPr lang="en-US" dirty="0">
                <a:solidFill>
                  <a:schemeClr val="bg1"/>
                </a:solidFill>
              </a:rPr>
              <a:t>	C. They make it less reliable</a:t>
            </a:r>
          </a:p>
          <a:p>
            <a:pPr marL="0" lvl="0" indent="0">
              <a:buNone/>
            </a:pPr>
            <a:r>
              <a:rPr lang="en-US" dirty="0">
                <a:solidFill>
                  <a:schemeClr val="bg1"/>
                </a:solidFill>
              </a:rPr>
              <a:t>	D. They make it more negative</a:t>
            </a:r>
          </a:p>
          <a:p>
            <a:pPr marL="0" lvl="0" indent="0">
              <a:buNone/>
            </a:pPr>
            <a:r>
              <a:rPr lang="en-US" dirty="0">
                <a:solidFill>
                  <a:schemeClr val="bg1"/>
                </a:solidFill>
              </a:rPr>
              <a:t>	E. They change it, but not always in the same way</a:t>
            </a:r>
            <a:r>
              <a:rPr lang="en-US" dirty="0"/>
              <a:t> </a:t>
            </a:r>
          </a:p>
          <a:p>
            <a:endParaRPr lang="en-US" dirty="0"/>
          </a:p>
        </p:txBody>
      </p:sp>
    </p:spTree>
    <p:extLst>
      <p:ext uri="{BB962C8B-B14F-4D97-AF65-F5344CB8AC3E}">
        <p14:creationId xmlns:p14="http://schemas.microsoft.com/office/powerpoint/2010/main" val="2205940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F766A-27AB-4D98-B05F-05909E3D08CF}"/>
              </a:ext>
            </a:extLst>
          </p:cNvPr>
          <p:cNvSpPr>
            <a:spLocks noGrp="1"/>
          </p:cNvSpPr>
          <p:nvPr>
            <p:ph type="title"/>
          </p:nvPr>
        </p:nvSpPr>
        <p:spPr>
          <a:effectLst>
            <a:outerShdw dir="14400000">
              <a:srgbClr val="000000">
                <a:alpha val="60000"/>
              </a:srgbClr>
            </a:outerShdw>
          </a:effectLst>
        </p:spPr>
        <p:txBody>
          <a:bodyPr/>
          <a:lstStyle/>
          <a:p>
            <a:r>
              <a:rPr lang="en-US" dirty="0">
                <a:solidFill>
                  <a:schemeClr val="bg1"/>
                </a:solidFill>
              </a:rPr>
              <a:t>Correlational tables</a:t>
            </a:r>
          </a:p>
        </p:txBody>
      </p:sp>
      <p:sp>
        <p:nvSpPr>
          <p:cNvPr id="3" name="Content Placeholder 2">
            <a:extLst>
              <a:ext uri="{FF2B5EF4-FFF2-40B4-BE49-F238E27FC236}">
                <a16:creationId xmlns:a16="http://schemas.microsoft.com/office/drawing/2014/main" id="{D1FD581A-580A-4396-B205-219682E3C605}"/>
              </a:ext>
            </a:extLst>
          </p:cNvPr>
          <p:cNvSpPr>
            <a:spLocks noGrp="1"/>
          </p:cNvSpPr>
          <p:nvPr>
            <p:ph sz="quarter" idx="13"/>
          </p:nvPr>
        </p:nvSpPr>
        <p:spPr/>
        <p:txBody>
          <a:bodyPr/>
          <a:lstStyle/>
          <a:p>
            <a:r>
              <a:rPr lang="en-US" dirty="0">
                <a:solidFill>
                  <a:schemeClr val="bg1"/>
                </a:solidFill>
                <a:hlinkClick r:id="rId2">
                  <a:extLst>
                    <a:ext uri="{A12FA001-AC4F-418D-AE19-62706E023703}">
                      <ahyp:hlinkClr xmlns:ahyp="http://schemas.microsoft.com/office/drawing/2018/hyperlinkcolor" val="tx"/>
                    </a:ext>
                  </a:extLst>
                </a:hlinkClick>
              </a:rPr>
              <a:t>https://apastyle.apa.org/style-grammar-guidelines/tables-figures/sample-tables#correlation</a:t>
            </a:r>
            <a:endParaRPr lang="en-US" dirty="0">
              <a:solidFill>
                <a:schemeClr val="bg1"/>
              </a:solidFill>
            </a:endParaRPr>
          </a:p>
          <a:p>
            <a:endParaRPr lang="en-US" dirty="0"/>
          </a:p>
        </p:txBody>
      </p:sp>
    </p:spTree>
    <p:extLst>
      <p:ext uri="{BB962C8B-B14F-4D97-AF65-F5344CB8AC3E}">
        <p14:creationId xmlns:p14="http://schemas.microsoft.com/office/powerpoint/2010/main" val="2582651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D9913-6A4B-4FF4-9AA1-07663120A8F9}"/>
              </a:ext>
            </a:extLst>
          </p:cNvPr>
          <p:cNvSpPr>
            <a:spLocks noGrp="1"/>
          </p:cNvSpPr>
          <p:nvPr>
            <p:ph type="title"/>
          </p:nvPr>
        </p:nvSpPr>
        <p:spPr/>
        <p:txBody>
          <a:bodyPr/>
          <a:lstStyle/>
          <a:p>
            <a:r>
              <a:rPr lang="en-US" dirty="0">
                <a:solidFill>
                  <a:schemeClr val="bg1"/>
                </a:solidFill>
              </a:rPr>
              <a:t>Reliability</a:t>
            </a:r>
            <a:r>
              <a:rPr lang="en-US" dirty="0"/>
              <a:t> </a:t>
            </a:r>
            <a:r>
              <a:rPr lang="en-US" dirty="0">
                <a:solidFill>
                  <a:schemeClr val="bg1"/>
                </a:solidFill>
              </a:rPr>
              <a:t>analysis</a:t>
            </a:r>
          </a:p>
        </p:txBody>
      </p:sp>
      <p:pic>
        <p:nvPicPr>
          <p:cNvPr id="4" name="Content Placeholder 3">
            <a:extLst>
              <a:ext uri="{FF2B5EF4-FFF2-40B4-BE49-F238E27FC236}">
                <a16:creationId xmlns:a16="http://schemas.microsoft.com/office/drawing/2014/main" id="{06CA4959-B1EE-4C5B-A774-A0C29B46C7E1}"/>
              </a:ext>
            </a:extLst>
          </p:cNvPr>
          <p:cNvPicPr>
            <a:picLocks noGrp="1" noChangeAspect="1"/>
          </p:cNvPicPr>
          <p:nvPr>
            <p:ph sz="quarter" idx="13"/>
          </p:nvPr>
        </p:nvPicPr>
        <p:blipFill>
          <a:blip r:embed="rId2"/>
          <a:stretch>
            <a:fillRect/>
          </a:stretch>
        </p:blipFill>
        <p:spPr>
          <a:xfrm>
            <a:off x="1044438" y="1958814"/>
            <a:ext cx="2924216" cy="1470186"/>
          </a:xfrm>
          <a:prstGeom prst="rect">
            <a:avLst/>
          </a:prstGeom>
        </p:spPr>
      </p:pic>
      <p:pic>
        <p:nvPicPr>
          <p:cNvPr id="5" name="Picture 4">
            <a:extLst>
              <a:ext uri="{FF2B5EF4-FFF2-40B4-BE49-F238E27FC236}">
                <a16:creationId xmlns:a16="http://schemas.microsoft.com/office/drawing/2014/main" id="{3030C2A8-9E85-458E-B1BC-EF6CC5FDD2BC}"/>
              </a:ext>
            </a:extLst>
          </p:cNvPr>
          <p:cNvPicPr>
            <a:picLocks noChangeAspect="1"/>
          </p:cNvPicPr>
          <p:nvPr/>
        </p:nvPicPr>
        <p:blipFill>
          <a:blip r:embed="rId3"/>
          <a:stretch>
            <a:fillRect/>
          </a:stretch>
        </p:blipFill>
        <p:spPr>
          <a:xfrm>
            <a:off x="5585344" y="735182"/>
            <a:ext cx="5032894" cy="5387635"/>
          </a:xfrm>
          <a:prstGeom prst="rect">
            <a:avLst/>
          </a:prstGeom>
        </p:spPr>
      </p:pic>
    </p:spTree>
    <p:extLst>
      <p:ext uri="{BB962C8B-B14F-4D97-AF65-F5344CB8AC3E}">
        <p14:creationId xmlns:p14="http://schemas.microsoft.com/office/powerpoint/2010/main" val="34201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8840-BC87-49B6-8ED8-734BFE0E3562}"/>
              </a:ext>
            </a:extLst>
          </p:cNvPr>
          <p:cNvSpPr>
            <a:spLocks noGrp="1"/>
          </p:cNvSpPr>
          <p:nvPr>
            <p:ph type="title"/>
          </p:nvPr>
        </p:nvSpPr>
        <p:spPr/>
        <p:txBody>
          <a:bodyPr/>
          <a:lstStyle/>
          <a:p>
            <a:r>
              <a:rPr lang="en-US" dirty="0">
                <a:solidFill>
                  <a:schemeClr val="bg1"/>
                </a:solidFill>
              </a:rPr>
              <a:t>Part 2</a:t>
            </a:r>
          </a:p>
        </p:txBody>
      </p:sp>
      <p:pic>
        <p:nvPicPr>
          <p:cNvPr id="4" name="Content Placeholder 3">
            <a:extLst>
              <a:ext uri="{FF2B5EF4-FFF2-40B4-BE49-F238E27FC236}">
                <a16:creationId xmlns:a16="http://schemas.microsoft.com/office/drawing/2014/main" id="{9F97E4B1-B0AD-4619-A6FF-F6ECD593D6D0}"/>
              </a:ext>
            </a:extLst>
          </p:cNvPr>
          <p:cNvPicPr>
            <a:picLocks noGrp="1" noChangeAspect="1"/>
          </p:cNvPicPr>
          <p:nvPr>
            <p:ph sz="quarter" idx="13"/>
          </p:nvPr>
        </p:nvPicPr>
        <p:blipFill>
          <a:blip r:embed="rId2"/>
          <a:stretch>
            <a:fillRect/>
          </a:stretch>
        </p:blipFill>
        <p:spPr>
          <a:xfrm>
            <a:off x="739159" y="1653268"/>
            <a:ext cx="3337085" cy="1677761"/>
          </a:xfrm>
          <a:prstGeom prst="rect">
            <a:avLst/>
          </a:prstGeom>
        </p:spPr>
      </p:pic>
      <p:pic>
        <p:nvPicPr>
          <p:cNvPr id="5" name="Picture 4">
            <a:extLst>
              <a:ext uri="{FF2B5EF4-FFF2-40B4-BE49-F238E27FC236}">
                <a16:creationId xmlns:a16="http://schemas.microsoft.com/office/drawing/2014/main" id="{4568322F-811C-48D3-A008-37AD1D5BB3E6}"/>
              </a:ext>
            </a:extLst>
          </p:cNvPr>
          <p:cNvPicPr>
            <a:picLocks noChangeAspect="1"/>
          </p:cNvPicPr>
          <p:nvPr/>
        </p:nvPicPr>
        <p:blipFill>
          <a:blip r:embed="rId3"/>
          <a:stretch>
            <a:fillRect/>
          </a:stretch>
        </p:blipFill>
        <p:spPr>
          <a:xfrm>
            <a:off x="4829564" y="378568"/>
            <a:ext cx="5993946" cy="6416427"/>
          </a:xfrm>
          <a:prstGeom prst="rect">
            <a:avLst/>
          </a:prstGeom>
        </p:spPr>
      </p:pic>
    </p:spTree>
    <p:extLst>
      <p:ext uri="{BB962C8B-B14F-4D97-AF65-F5344CB8AC3E}">
        <p14:creationId xmlns:p14="http://schemas.microsoft.com/office/powerpoint/2010/main" val="20460484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Banded</Template>
  <TotalTime>23</TotalTime>
  <Words>529</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2</vt:lpstr>
      <vt:lpstr>Quotable</vt:lpstr>
      <vt:lpstr>Review</vt:lpstr>
      <vt:lpstr>Scales from Monday</vt:lpstr>
      <vt:lpstr>Updated syllabus</vt:lpstr>
      <vt:lpstr>Reliability and validity from last class</vt:lpstr>
      <vt:lpstr>Correlation practice</vt:lpstr>
      <vt:lpstr>PowerPoint Presentation</vt:lpstr>
      <vt:lpstr>Correlational tables</vt:lpstr>
      <vt:lpstr>Reliability analysis</vt:lpstr>
      <vt:lpstr>Part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Helen C Harton</dc:creator>
  <cp:lastModifiedBy>Helen C Harton</cp:lastModifiedBy>
  <cp:revision>3</cp:revision>
  <dcterms:created xsi:type="dcterms:W3CDTF">2024-03-29T04:22:02Z</dcterms:created>
  <dcterms:modified xsi:type="dcterms:W3CDTF">2024-03-29T04:45:55Z</dcterms:modified>
</cp:coreProperties>
</file>