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8" r:id="rId4"/>
    <p:sldId id="263" r:id="rId5"/>
    <p:sldId id="269" r:id="rId6"/>
    <p:sldId id="264" r:id="rId7"/>
    <p:sldId id="257" r:id="rId8"/>
    <p:sldId id="258" r:id="rId9"/>
    <p:sldId id="259" r:id="rId10"/>
    <p:sldId id="260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66627" autoAdjust="0"/>
  </p:normalViewPr>
  <p:slideViewPr>
    <p:cSldViewPr snapToGrid="0">
      <p:cViewPr varScale="1">
        <p:scale>
          <a:sx n="73" d="100"/>
          <a:sy n="73" d="100"/>
        </p:scale>
        <p:origin x="12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A4F741-9530-4EC8-9458-3DB5A3C75F47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D154E4-3982-4462-BA20-690C8262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28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2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25FCB-B658-445A-B386-A5A91DE245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5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54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5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1D34C-B15E-4839-9E7F-8E0DBC4356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1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3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7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Surveys and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66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5BE1-2A83-4BF7-92DC-551C86E21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F655-1D7D-421D-A11E-5DB3E1E51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</a:t>
            </a:r>
          </a:p>
          <a:p>
            <a:r>
              <a:rPr lang="en-US" dirty="0"/>
              <a:t>Mail</a:t>
            </a:r>
          </a:p>
          <a:p>
            <a:r>
              <a:rPr lang="en-US" dirty="0"/>
              <a:t>Telephone</a:t>
            </a:r>
          </a:p>
          <a:p>
            <a:r>
              <a:rPr lang="en-US" dirty="0"/>
              <a:t>Face-to-face</a:t>
            </a:r>
          </a:p>
          <a:p>
            <a:r>
              <a:rPr lang="en-US" dirty="0"/>
              <a:t>Internet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7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when looking at polls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did it?</a:t>
            </a:r>
          </a:p>
          <a:p>
            <a:r>
              <a:rPr lang="en-US" dirty="0"/>
              <a:t>How did they get their sample?</a:t>
            </a:r>
          </a:p>
          <a:p>
            <a:r>
              <a:rPr lang="en-US" dirty="0"/>
              <a:t>How did they ask the question?</a:t>
            </a:r>
          </a:p>
          <a:p>
            <a:r>
              <a:rPr lang="en-US" dirty="0"/>
              <a:t>What is their margin of error?</a:t>
            </a:r>
          </a:p>
          <a:p>
            <a:endParaRPr lang="en-US" dirty="0"/>
          </a:p>
          <a:p>
            <a:r>
              <a:rPr lang="en-US"/>
              <a:t>Is it a push poll?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3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USA Today/Gallup Poll Feb. 2009</a:t>
            </a:r>
            <a:br>
              <a:rPr lang="en-US" sz="2400" dirty="0"/>
            </a:br>
            <a:r>
              <a:rPr lang="en-US" sz="2400" dirty="0"/>
              <a:t>1013 adults, +/- 3% error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approve of the government temporarily </a:t>
            </a:r>
            <a:r>
              <a:rPr lang="en-US" dirty="0">
                <a:solidFill>
                  <a:schemeClr val="accent2"/>
                </a:solidFill>
              </a:rPr>
              <a:t>taking over</a:t>
            </a:r>
            <a:r>
              <a:rPr lang="en-US" dirty="0"/>
              <a:t> major banks in danger of failing?        54% approved</a:t>
            </a:r>
          </a:p>
          <a:p>
            <a:r>
              <a:rPr lang="en-US" dirty="0"/>
              <a:t>Do you approve of the government temporarily </a:t>
            </a:r>
            <a:r>
              <a:rPr lang="en-US" dirty="0">
                <a:solidFill>
                  <a:schemeClr val="accent2"/>
                </a:solidFill>
              </a:rPr>
              <a:t>nationalizing</a:t>
            </a:r>
            <a:r>
              <a:rPr lang="en-US" dirty="0"/>
              <a:t> major banks in danger of failing?         57% </a:t>
            </a:r>
            <a:r>
              <a:rPr lang="en-US" i="1" dirty="0"/>
              <a:t>dis</a:t>
            </a:r>
            <a:r>
              <a:rPr lang="en-US" dirty="0"/>
              <a:t>approved</a:t>
            </a:r>
          </a:p>
        </p:txBody>
      </p:sp>
    </p:spTree>
    <p:extLst>
      <p:ext uri="{BB962C8B-B14F-4D97-AF65-F5344CB8AC3E}">
        <p14:creationId xmlns:p14="http://schemas.microsoft.com/office/powerpoint/2010/main" val="219013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sampling (representative)</a:t>
            </a:r>
          </a:p>
          <a:p>
            <a:pPr lvl="1"/>
            <a:r>
              <a:rPr lang="en-US" dirty="0"/>
              <a:t>Simple random</a:t>
            </a:r>
          </a:p>
          <a:p>
            <a:pPr lvl="1"/>
            <a:r>
              <a:rPr lang="en-US" dirty="0"/>
              <a:t>Stratified random </a:t>
            </a:r>
          </a:p>
          <a:p>
            <a:pPr lvl="2"/>
            <a:r>
              <a:rPr lang="en-US" dirty="0"/>
              <a:t>Proportionate vs. Disproportionate</a:t>
            </a:r>
          </a:p>
          <a:p>
            <a:pPr lvl="1"/>
            <a:r>
              <a:rPr lang="en-US" dirty="0"/>
              <a:t>Cluster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Nonprobability sampling</a:t>
            </a:r>
          </a:p>
          <a:p>
            <a:pPr lvl="1"/>
            <a:r>
              <a:rPr lang="en-US" dirty="0"/>
              <a:t>Convenience</a:t>
            </a:r>
          </a:p>
          <a:p>
            <a:pPr lvl="1"/>
            <a:r>
              <a:rPr lang="en-US" dirty="0"/>
              <a:t>Quota</a:t>
            </a:r>
          </a:p>
          <a:p>
            <a:pPr lvl="1"/>
            <a:r>
              <a:rPr lang="en-US" dirty="0"/>
              <a:t>Purposive</a:t>
            </a:r>
          </a:p>
          <a:p>
            <a:pPr lvl="1"/>
            <a:r>
              <a:rPr lang="en-US" dirty="0"/>
              <a:t>Snowball</a:t>
            </a:r>
          </a:p>
          <a:p>
            <a:pPr lvl="1"/>
            <a:r>
              <a:rPr lang="en-US" dirty="0"/>
              <a:t>Self-selection</a:t>
            </a:r>
          </a:p>
        </p:txBody>
      </p:sp>
    </p:spTree>
    <p:extLst>
      <p:ext uri="{BB962C8B-B14F-4D97-AF65-F5344CB8AC3E}">
        <p14:creationId xmlns:p14="http://schemas.microsoft.com/office/powerpoint/2010/main" val="21247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1644"/>
            <a:ext cx="8825659" cy="3728156"/>
          </a:xfrm>
        </p:spPr>
        <p:txBody>
          <a:bodyPr>
            <a:normAutofit/>
          </a:bodyPr>
          <a:lstStyle/>
          <a:p>
            <a:r>
              <a:rPr lang="en-US" dirty="0"/>
              <a:t>1. You are interested in students’ attitudes toward drinking on campus. You are particularly interested in whether seniors’ attitudes are different from freshmen’s. What kind of sampling should you do?</a:t>
            </a:r>
          </a:p>
          <a:p>
            <a:r>
              <a:rPr lang="en-US" dirty="0"/>
              <a:t>2. You want to poll Cedar Falls residents to be able to predict who will win as mayor. What is your best sampling strategy?</a:t>
            </a:r>
          </a:p>
          <a:p>
            <a:r>
              <a:rPr lang="en-US" dirty="0"/>
              <a:t> 3. You want to study the American public’s opinions about the death penalty. What sampling strategy would you choose?</a:t>
            </a:r>
          </a:p>
          <a:p>
            <a:r>
              <a:rPr lang="en-US" dirty="0"/>
              <a:t>4. You are interested in immigrant children’s reactions to living in Iowa. What is your best sampling strategy? </a:t>
            </a:r>
          </a:p>
          <a:p>
            <a:r>
              <a:rPr lang="en-US" dirty="0"/>
              <a:t>5. You are interested in the relationship between self-esteem and number of siblings in college populations. What kind of sampling would you do? </a:t>
            </a:r>
          </a:p>
        </p:txBody>
      </p:sp>
    </p:spTree>
    <p:extLst>
      <p:ext uri="{BB962C8B-B14F-4D97-AF65-F5344CB8AC3E}">
        <p14:creationId xmlns:p14="http://schemas.microsoft.com/office/powerpoint/2010/main" val="290594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survey?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= method</a:t>
            </a:r>
          </a:p>
          <a:p>
            <a:r>
              <a:rPr lang="en-US" dirty="0"/>
              <a:t>Can be questionnaire or interview</a:t>
            </a:r>
          </a:p>
          <a:p>
            <a:r>
              <a:rPr lang="en-US" dirty="0"/>
              <a:t>Self-report</a:t>
            </a:r>
          </a:p>
        </p:txBody>
      </p:sp>
    </p:spTree>
    <p:extLst>
      <p:ext uri="{BB962C8B-B14F-4D97-AF65-F5344CB8AC3E}">
        <p14:creationId xmlns:p14="http://schemas.microsoft.com/office/powerpoint/2010/main" val="368709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Cross-sectional </a:t>
            </a:r>
          </a:p>
          <a:p>
            <a:r>
              <a:rPr lang="en-US" dirty="0"/>
              <a:t>Longitudinal</a:t>
            </a:r>
          </a:p>
          <a:p>
            <a:pPr lvl="1"/>
            <a:r>
              <a:rPr lang="en-US" dirty="0"/>
              <a:t>Trend</a:t>
            </a:r>
          </a:p>
          <a:p>
            <a:pPr lvl="1"/>
            <a:r>
              <a:rPr lang="en-US" dirty="0"/>
              <a:t>Panel</a:t>
            </a:r>
          </a:p>
          <a:p>
            <a:r>
              <a:rPr lang="en-US" dirty="0"/>
              <a:t>Cross-sequential</a:t>
            </a:r>
          </a:p>
          <a:p>
            <a:pPr lvl="1"/>
            <a:r>
              <a:rPr lang="en-US" dirty="0"/>
              <a:t>Cohort effects</a:t>
            </a:r>
          </a:p>
          <a:p>
            <a:pPr lvl="1"/>
            <a:r>
              <a:rPr lang="en-US" dirty="0"/>
              <a:t>Time effects</a:t>
            </a:r>
          </a:p>
        </p:txBody>
      </p:sp>
    </p:spTree>
    <p:extLst>
      <p:ext uri="{BB962C8B-B14F-4D97-AF65-F5344CB8AC3E}">
        <p14:creationId xmlns:p14="http://schemas.microsoft.com/office/powerpoint/2010/main" val="231655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Response styles</a:t>
            </a:r>
          </a:p>
          <a:p>
            <a:pPr lvl="2"/>
            <a:r>
              <a:rPr lang="en-US" dirty="0"/>
              <a:t>Social desirability</a:t>
            </a:r>
          </a:p>
          <a:p>
            <a:pPr lvl="2"/>
            <a:r>
              <a:rPr lang="en-US" dirty="0"/>
              <a:t>Response acquiescence</a:t>
            </a:r>
          </a:p>
          <a:p>
            <a:pPr lvl="2"/>
            <a:r>
              <a:rPr lang="en-US" dirty="0"/>
              <a:t>Response deviation</a:t>
            </a:r>
          </a:p>
          <a:p>
            <a:pPr lvl="2"/>
            <a:r>
              <a:rPr lang="en-US" dirty="0"/>
              <a:t>Cultural differences</a:t>
            </a:r>
          </a:p>
          <a:p>
            <a:pPr lvl="1"/>
            <a:r>
              <a:rPr lang="en-US" dirty="0"/>
              <a:t>Volunteer problem</a:t>
            </a:r>
          </a:p>
          <a:p>
            <a:pPr lvl="1"/>
            <a:r>
              <a:rPr lang="en-US" dirty="0"/>
              <a:t>Honesty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314</Words>
  <Application>Microsoft Office PowerPoint</Application>
  <PresentationFormat>Widescreen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 Boardroom</vt:lpstr>
      <vt:lpstr>Surveys and Sampling</vt:lpstr>
      <vt:lpstr>Things to consider when looking at polls</vt:lpstr>
      <vt:lpstr>USA Today/Gallup Poll Feb. 2009 1013 adults, +/- 3% error</vt:lpstr>
      <vt:lpstr>Types of sampling</vt:lpstr>
      <vt:lpstr>PowerPoint Presentation</vt:lpstr>
      <vt:lpstr>Test yourself</vt:lpstr>
      <vt:lpstr>What is a survey? </vt:lpstr>
      <vt:lpstr>Types of surveys</vt:lpstr>
      <vt:lpstr>Advantages/Disadvantages</vt:lpstr>
      <vt:lpstr>Survey modes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2024-03-01T20:58:04Z</dcterms:created>
  <dcterms:modified xsi:type="dcterms:W3CDTF">2024-03-01T21:13:17Z</dcterms:modified>
</cp:coreProperties>
</file>