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78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75566" autoAdjust="0"/>
  </p:normalViewPr>
  <p:slideViewPr>
    <p:cSldViewPr snapToGrid="0">
      <p:cViewPr varScale="1">
        <p:scale>
          <a:sx n="82" d="100"/>
          <a:sy n="82" d="100"/>
        </p:scale>
        <p:origin x="9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78C417-10D6-491A-AF5C-733157ACEF3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3C37179-67F4-44E1-A203-8AADACBA5E15}">
      <dgm:prSet phldrT="[Text]"/>
      <dgm:spPr/>
      <dgm:t>
        <a:bodyPr/>
        <a:lstStyle/>
        <a:p>
          <a:r>
            <a:rPr lang="en-US" dirty="0"/>
            <a:t>Population</a:t>
          </a:r>
        </a:p>
      </dgm:t>
    </dgm:pt>
    <dgm:pt modelId="{8FE10D2A-18A9-456D-8410-4CC4D668C6C1}" type="parTrans" cxnId="{C5B22E0E-492D-48DD-B98B-65748F1A1AC1}">
      <dgm:prSet/>
      <dgm:spPr/>
      <dgm:t>
        <a:bodyPr/>
        <a:lstStyle/>
        <a:p>
          <a:endParaRPr lang="en-US"/>
        </a:p>
      </dgm:t>
    </dgm:pt>
    <dgm:pt modelId="{8BB2D0F4-3F46-433B-B292-12CD8ABFA53E}" type="sibTrans" cxnId="{C5B22E0E-492D-48DD-B98B-65748F1A1AC1}">
      <dgm:prSet/>
      <dgm:spPr/>
      <dgm:t>
        <a:bodyPr/>
        <a:lstStyle/>
        <a:p>
          <a:endParaRPr lang="en-US"/>
        </a:p>
      </dgm:t>
    </dgm:pt>
    <dgm:pt modelId="{DA7EEC2D-1CC4-417A-B40A-DE97CBDE401F}">
      <dgm:prSet phldrT="[Text]"/>
      <dgm:spPr/>
      <dgm:t>
        <a:bodyPr/>
        <a:lstStyle/>
        <a:p>
          <a:r>
            <a:rPr lang="en-US" dirty="0"/>
            <a:t>Sampling frame</a:t>
          </a:r>
        </a:p>
      </dgm:t>
    </dgm:pt>
    <dgm:pt modelId="{C1D38371-4DD6-410C-B675-77D0219ACDE9}" type="parTrans" cxnId="{0AB8B48A-B2B8-4DAB-B88F-4E7E5BB27754}">
      <dgm:prSet/>
      <dgm:spPr/>
      <dgm:t>
        <a:bodyPr/>
        <a:lstStyle/>
        <a:p>
          <a:endParaRPr lang="en-US"/>
        </a:p>
      </dgm:t>
    </dgm:pt>
    <dgm:pt modelId="{5F557D26-9A26-4107-9E5F-F882808AAE3C}" type="sibTrans" cxnId="{0AB8B48A-B2B8-4DAB-B88F-4E7E5BB27754}">
      <dgm:prSet/>
      <dgm:spPr/>
      <dgm:t>
        <a:bodyPr/>
        <a:lstStyle/>
        <a:p>
          <a:endParaRPr lang="en-US"/>
        </a:p>
      </dgm:t>
    </dgm:pt>
    <dgm:pt modelId="{EF57BFFB-8037-4460-A397-1CBA9913CB6F}">
      <dgm:prSet phldrT="[Text]"/>
      <dgm:spPr/>
      <dgm:t>
        <a:bodyPr/>
        <a:lstStyle/>
        <a:p>
          <a:r>
            <a:rPr lang="en-US" dirty="0"/>
            <a:t>Sample</a:t>
          </a:r>
        </a:p>
      </dgm:t>
    </dgm:pt>
    <dgm:pt modelId="{5C055B96-DCF4-44C8-9344-B694959D8603}" type="parTrans" cxnId="{FD8736C4-3F3B-407E-B5F4-DC0AC31C593B}">
      <dgm:prSet/>
      <dgm:spPr/>
      <dgm:t>
        <a:bodyPr/>
        <a:lstStyle/>
        <a:p>
          <a:endParaRPr lang="en-US"/>
        </a:p>
      </dgm:t>
    </dgm:pt>
    <dgm:pt modelId="{F7D1E526-2DD0-4837-A6D5-ACFBB8E6D3DE}" type="sibTrans" cxnId="{FD8736C4-3F3B-407E-B5F4-DC0AC31C593B}">
      <dgm:prSet/>
      <dgm:spPr/>
      <dgm:t>
        <a:bodyPr/>
        <a:lstStyle/>
        <a:p>
          <a:endParaRPr lang="en-US"/>
        </a:p>
      </dgm:t>
    </dgm:pt>
    <dgm:pt modelId="{7F0CE8A1-F646-48FC-9E01-4A603F4A841D}" type="pres">
      <dgm:prSet presAssocID="{7B78C417-10D6-491A-AF5C-733157ACEF33}" presName="Name0" presStyleCnt="0">
        <dgm:presLayoutVars>
          <dgm:dir/>
          <dgm:resizeHandles val="exact"/>
        </dgm:presLayoutVars>
      </dgm:prSet>
      <dgm:spPr/>
    </dgm:pt>
    <dgm:pt modelId="{E767286E-8756-4952-9575-EC285B87DFF5}" type="pres">
      <dgm:prSet presAssocID="{93C37179-67F4-44E1-A203-8AADACBA5E15}" presName="node" presStyleLbl="node1" presStyleIdx="0" presStyleCnt="3" custLinFactNeighborX="1322" custLinFactNeighborY="-881">
        <dgm:presLayoutVars>
          <dgm:bulletEnabled val="1"/>
        </dgm:presLayoutVars>
      </dgm:prSet>
      <dgm:spPr/>
    </dgm:pt>
    <dgm:pt modelId="{2BBADAF0-C841-437B-BB26-6E941777996B}" type="pres">
      <dgm:prSet presAssocID="{8BB2D0F4-3F46-433B-B292-12CD8ABFA53E}" presName="sibTrans" presStyleLbl="sibTrans2D1" presStyleIdx="0" presStyleCnt="2"/>
      <dgm:spPr/>
    </dgm:pt>
    <dgm:pt modelId="{AB8E2594-C325-4488-B9A4-24E6F87B2E7C}" type="pres">
      <dgm:prSet presAssocID="{8BB2D0F4-3F46-433B-B292-12CD8ABFA53E}" presName="connectorText" presStyleLbl="sibTrans2D1" presStyleIdx="0" presStyleCnt="2"/>
      <dgm:spPr/>
    </dgm:pt>
    <dgm:pt modelId="{25B966B1-EC1A-4593-9378-11BFEC7C067C}" type="pres">
      <dgm:prSet presAssocID="{DA7EEC2D-1CC4-417A-B40A-DE97CBDE401F}" presName="node" presStyleLbl="node1" presStyleIdx="1" presStyleCnt="3">
        <dgm:presLayoutVars>
          <dgm:bulletEnabled val="1"/>
        </dgm:presLayoutVars>
      </dgm:prSet>
      <dgm:spPr/>
    </dgm:pt>
    <dgm:pt modelId="{0CD79B62-D49F-45F6-B7E0-86DA334EEBEC}" type="pres">
      <dgm:prSet presAssocID="{5F557D26-9A26-4107-9E5F-F882808AAE3C}" presName="sibTrans" presStyleLbl="sibTrans2D1" presStyleIdx="1" presStyleCnt="2"/>
      <dgm:spPr/>
    </dgm:pt>
    <dgm:pt modelId="{16FA38F3-8E54-4961-8E69-4A086022025C}" type="pres">
      <dgm:prSet presAssocID="{5F557D26-9A26-4107-9E5F-F882808AAE3C}" presName="connectorText" presStyleLbl="sibTrans2D1" presStyleIdx="1" presStyleCnt="2"/>
      <dgm:spPr/>
    </dgm:pt>
    <dgm:pt modelId="{2E790526-89AC-42E3-875F-B4C109E1E66D}" type="pres">
      <dgm:prSet presAssocID="{EF57BFFB-8037-4460-A397-1CBA9913CB6F}" presName="node" presStyleLbl="node1" presStyleIdx="2" presStyleCnt="3">
        <dgm:presLayoutVars>
          <dgm:bulletEnabled val="1"/>
        </dgm:presLayoutVars>
      </dgm:prSet>
      <dgm:spPr/>
    </dgm:pt>
  </dgm:ptLst>
  <dgm:cxnLst>
    <dgm:cxn modelId="{C5B22E0E-492D-48DD-B98B-65748F1A1AC1}" srcId="{7B78C417-10D6-491A-AF5C-733157ACEF33}" destId="{93C37179-67F4-44E1-A203-8AADACBA5E15}" srcOrd="0" destOrd="0" parTransId="{8FE10D2A-18A9-456D-8410-4CC4D668C6C1}" sibTransId="{8BB2D0F4-3F46-433B-B292-12CD8ABFA53E}"/>
    <dgm:cxn modelId="{D2B8E023-3A51-4DA0-BFFB-699CC7DA1E35}" type="presOf" srcId="{DA7EEC2D-1CC4-417A-B40A-DE97CBDE401F}" destId="{25B966B1-EC1A-4593-9378-11BFEC7C067C}" srcOrd="0" destOrd="0" presId="urn:microsoft.com/office/officeart/2005/8/layout/process1"/>
    <dgm:cxn modelId="{7FCF795B-C1EA-488D-A64F-07C9C960683D}" type="presOf" srcId="{7B78C417-10D6-491A-AF5C-733157ACEF33}" destId="{7F0CE8A1-F646-48FC-9E01-4A603F4A841D}" srcOrd="0" destOrd="0" presId="urn:microsoft.com/office/officeart/2005/8/layout/process1"/>
    <dgm:cxn modelId="{0AB8B48A-B2B8-4DAB-B88F-4E7E5BB27754}" srcId="{7B78C417-10D6-491A-AF5C-733157ACEF33}" destId="{DA7EEC2D-1CC4-417A-B40A-DE97CBDE401F}" srcOrd="1" destOrd="0" parTransId="{C1D38371-4DD6-410C-B675-77D0219ACDE9}" sibTransId="{5F557D26-9A26-4107-9E5F-F882808AAE3C}"/>
    <dgm:cxn modelId="{B2F5669D-4BF8-4693-A43F-82B474024910}" type="presOf" srcId="{8BB2D0F4-3F46-433B-B292-12CD8ABFA53E}" destId="{AB8E2594-C325-4488-B9A4-24E6F87B2E7C}" srcOrd="1" destOrd="0" presId="urn:microsoft.com/office/officeart/2005/8/layout/process1"/>
    <dgm:cxn modelId="{304EB9A1-3C6F-4FDD-9DEF-26A6261EAD74}" type="presOf" srcId="{93C37179-67F4-44E1-A203-8AADACBA5E15}" destId="{E767286E-8756-4952-9575-EC285B87DFF5}" srcOrd="0" destOrd="0" presId="urn:microsoft.com/office/officeart/2005/8/layout/process1"/>
    <dgm:cxn modelId="{8F11B6AA-2795-4E4D-AE4B-4F1ADC2E5D30}" type="presOf" srcId="{EF57BFFB-8037-4460-A397-1CBA9913CB6F}" destId="{2E790526-89AC-42E3-875F-B4C109E1E66D}" srcOrd="0" destOrd="0" presId="urn:microsoft.com/office/officeart/2005/8/layout/process1"/>
    <dgm:cxn modelId="{FD8736C4-3F3B-407E-B5F4-DC0AC31C593B}" srcId="{7B78C417-10D6-491A-AF5C-733157ACEF33}" destId="{EF57BFFB-8037-4460-A397-1CBA9913CB6F}" srcOrd="2" destOrd="0" parTransId="{5C055B96-DCF4-44C8-9344-B694959D8603}" sibTransId="{F7D1E526-2DD0-4837-A6D5-ACFBB8E6D3DE}"/>
    <dgm:cxn modelId="{C7FC0BE3-EFB6-470C-9730-E64052C75B7E}" type="presOf" srcId="{8BB2D0F4-3F46-433B-B292-12CD8ABFA53E}" destId="{2BBADAF0-C841-437B-BB26-6E941777996B}" srcOrd="0" destOrd="0" presId="urn:microsoft.com/office/officeart/2005/8/layout/process1"/>
    <dgm:cxn modelId="{7F0D5BF5-319B-4AEE-A018-CA1A182AC006}" type="presOf" srcId="{5F557D26-9A26-4107-9E5F-F882808AAE3C}" destId="{16FA38F3-8E54-4961-8E69-4A086022025C}" srcOrd="1" destOrd="0" presId="urn:microsoft.com/office/officeart/2005/8/layout/process1"/>
    <dgm:cxn modelId="{052492FE-CAFF-423A-9CEB-8A0AEEF5645E}" type="presOf" srcId="{5F557D26-9A26-4107-9E5F-F882808AAE3C}" destId="{0CD79B62-D49F-45F6-B7E0-86DA334EEBEC}" srcOrd="0" destOrd="0" presId="urn:microsoft.com/office/officeart/2005/8/layout/process1"/>
    <dgm:cxn modelId="{5F6D488F-58F1-40E3-B33B-123BD59EC9EE}" type="presParOf" srcId="{7F0CE8A1-F646-48FC-9E01-4A603F4A841D}" destId="{E767286E-8756-4952-9575-EC285B87DFF5}" srcOrd="0" destOrd="0" presId="urn:microsoft.com/office/officeart/2005/8/layout/process1"/>
    <dgm:cxn modelId="{92D9054A-C0FB-473D-9CFB-A134D1240D55}" type="presParOf" srcId="{7F0CE8A1-F646-48FC-9E01-4A603F4A841D}" destId="{2BBADAF0-C841-437B-BB26-6E941777996B}" srcOrd="1" destOrd="0" presId="urn:microsoft.com/office/officeart/2005/8/layout/process1"/>
    <dgm:cxn modelId="{CBADD746-6BCA-442E-A721-DE251C2A2820}" type="presParOf" srcId="{2BBADAF0-C841-437B-BB26-6E941777996B}" destId="{AB8E2594-C325-4488-B9A4-24E6F87B2E7C}" srcOrd="0" destOrd="0" presId="urn:microsoft.com/office/officeart/2005/8/layout/process1"/>
    <dgm:cxn modelId="{761AE264-755D-4368-A942-CCB7E1B02DDC}" type="presParOf" srcId="{7F0CE8A1-F646-48FC-9E01-4A603F4A841D}" destId="{25B966B1-EC1A-4593-9378-11BFEC7C067C}" srcOrd="2" destOrd="0" presId="urn:microsoft.com/office/officeart/2005/8/layout/process1"/>
    <dgm:cxn modelId="{A85EC583-44CF-4DAB-A3AF-6F4E1BCE821E}" type="presParOf" srcId="{7F0CE8A1-F646-48FC-9E01-4A603F4A841D}" destId="{0CD79B62-D49F-45F6-B7E0-86DA334EEBEC}" srcOrd="3" destOrd="0" presId="urn:microsoft.com/office/officeart/2005/8/layout/process1"/>
    <dgm:cxn modelId="{406CF889-009E-40D5-AEE5-38FF35E42330}" type="presParOf" srcId="{0CD79B62-D49F-45F6-B7E0-86DA334EEBEC}" destId="{16FA38F3-8E54-4961-8E69-4A086022025C}" srcOrd="0" destOrd="0" presId="urn:microsoft.com/office/officeart/2005/8/layout/process1"/>
    <dgm:cxn modelId="{D22B93B8-9796-43AD-AAAC-E510482F9913}" type="presParOf" srcId="{7F0CE8A1-F646-48FC-9E01-4A603F4A841D}" destId="{2E790526-89AC-42E3-875F-B4C109E1E66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7286E-8756-4952-9575-EC285B87DFF5}">
      <dsp:nvSpPr>
        <dsp:cNvPr id="0" name=""/>
        <dsp:cNvSpPr/>
      </dsp:nvSpPr>
      <dsp:spPr>
        <a:xfrm>
          <a:off x="18434" y="757857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Population</a:t>
          </a:r>
        </a:p>
      </dsp:txBody>
      <dsp:txXfrm>
        <a:off x="55956" y="795379"/>
        <a:ext cx="2060143" cy="1206068"/>
      </dsp:txXfrm>
    </dsp:sp>
    <dsp:sp modelId="{2BBADAF0-C841-437B-BB26-6E941777996B}">
      <dsp:nvSpPr>
        <dsp:cNvPr id="0" name=""/>
        <dsp:cNvSpPr/>
      </dsp:nvSpPr>
      <dsp:spPr>
        <a:xfrm rot="13029">
          <a:off x="2364316" y="1139341"/>
          <a:ext cx="446678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2364316" y="1244992"/>
        <a:ext cx="312675" cy="317716"/>
      </dsp:txXfrm>
    </dsp:sp>
    <dsp:sp modelId="{25B966B1-EC1A-4593-9378-11BFEC7C067C}">
      <dsp:nvSpPr>
        <dsp:cNvPr id="0" name=""/>
        <dsp:cNvSpPr/>
      </dsp:nvSpPr>
      <dsp:spPr>
        <a:xfrm>
          <a:off x="2996406" y="769143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Sampling frame</a:t>
          </a:r>
        </a:p>
      </dsp:txBody>
      <dsp:txXfrm>
        <a:off x="3033928" y="806665"/>
        <a:ext cx="2060143" cy="1206068"/>
      </dsp:txXfrm>
    </dsp:sp>
    <dsp:sp modelId="{0CD79B62-D49F-45F6-B7E0-86DA334EEBEC}">
      <dsp:nvSpPr>
        <dsp:cNvPr id="0" name=""/>
        <dsp:cNvSpPr/>
      </dsp:nvSpPr>
      <dsp:spPr>
        <a:xfrm>
          <a:off x="5345112" y="1144936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5345112" y="1250841"/>
        <a:ext cx="316861" cy="317716"/>
      </dsp:txXfrm>
    </dsp:sp>
    <dsp:sp modelId="{2E790526-89AC-42E3-875F-B4C109E1E66D}">
      <dsp:nvSpPr>
        <dsp:cNvPr id="0" name=""/>
        <dsp:cNvSpPr/>
      </dsp:nvSpPr>
      <dsp:spPr>
        <a:xfrm>
          <a:off x="5985668" y="769143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Sample</a:t>
          </a:r>
        </a:p>
      </dsp:txBody>
      <dsp:txXfrm>
        <a:off x="6023190" y="806665"/>
        <a:ext cx="2060143" cy="1206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745753-7F5B-4BB9-9D29-CCC0191606FA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0C1D34C-B15E-4839-9E7F-8E0DBC435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82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1D34C-B15E-4839-9E7F-8E0DBC4356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67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1D34C-B15E-4839-9E7F-8E0DBC4356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30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1D34C-B15E-4839-9E7F-8E0DBC4356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49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1D34C-B15E-4839-9E7F-8E0DBC4356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09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1D34C-B15E-4839-9E7F-8E0DBC4356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93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bzYKfUpG7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eitbart.com/midterm-election/2022/02/08/iowa-rep-ashley-hinson-r-leads-democrat-challenger-in-general-election-poll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Sampling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96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sampling vs Nonprobability 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Probability=Allows you to generalize the results to the population they were drawn from</a:t>
            </a:r>
          </a:p>
          <a:p>
            <a:r>
              <a:rPr lang="en-US" dirty="0"/>
              <a:t>When is it most important? </a:t>
            </a:r>
          </a:p>
          <a:p>
            <a:pPr lvl="1"/>
            <a:r>
              <a:rPr lang="en-US" dirty="0"/>
              <a:t>Levels vs. relationships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0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of probability (representative) 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4137351"/>
              </p:ext>
            </p:extLst>
          </p:nvPr>
        </p:nvGraphicFramePr>
        <p:xfrm>
          <a:off x="1503783" y="2777067"/>
          <a:ext cx="81280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99772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polls work: </a:t>
            </a:r>
            <a:r>
              <a:rPr lang="en-US" dirty="0">
                <a:hlinkClick r:id="rId3"/>
              </a:rPr>
              <a:t>https://www.youtube.com/watch?v=LbzYKfUpG7o</a:t>
            </a:r>
            <a:endParaRPr lang="en-US" dirty="0"/>
          </a:p>
          <a:p>
            <a:r>
              <a:rPr lang="en-US" dirty="0"/>
              <a:t>Sampling error/margin of error</a:t>
            </a:r>
          </a:p>
          <a:p>
            <a:r>
              <a:rPr lang="en-US" dirty="0"/>
              <a:t>+/- 3% for 1000; +/-2% for 2000</a:t>
            </a:r>
          </a:p>
          <a:p>
            <a:r>
              <a:rPr lang="en-US" dirty="0"/>
              <a:t>Nonresponse bias</a:t>
            </a:r>
          </a:p>
          <a:p>
            <a:r>
              <a:rPr lang="en-US" dirty="0"/>
              <a:t>Weighting of responses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68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1FAB6-E331-43B2-B162-BFFC99CE5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Iowa poll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F5DBD-3FD3-42DB-90AF-6FED3B18B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https://projects.fivethirtyeight.com/polls/senate/2022/iowa/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691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106</Words>
  <Application>Microsoft Office PowerPoint</Application>
  <PresentationFormat>Widescreen</PresentationFormat>
  <Paragraphs>22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 Boardroom</vt:lpstr>
      <vt:lpstr>Sampling</vt:lpstr>
      <vt:lpstr>Probability sampling vs Nonprobability sampling</vt:lpstr>
      <vt:lpstr>Process of probability (representative) sampling</vt:lpstr>
      <vt:lpstr>Polling</vt:lpstr>
      <vt:lpstr>Iowa poll 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2024-03-01T20:55:46Z</dcterms:created>
  <dcterms:modified xsi:type="dcterms:W3CDTF">2024-03-01T20:55:54Z</dcterms:modified>
</cp:coreProperties>
</file>