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8"/>
  </p:notesMasterIdLst>
  <p:sldIdLst>
    <p:sldId id="256" r:id="rId2"/>
    <p:sldId id="324" r:id="rId3"/>
    <p:sldId id="328" r:id="rId4"/>
    <p:sldId id="332" r:id="rId5"/>
    <p:sldId id="333" r:id="rId6"/>
    <p:sldId id="339" r:id="rId7"/>
    <p:sldId id="340" r:id="rId8"/>
    <p:sldId id="341" r:id="rId9"/>
    <p:sldId id="329" r:id="rId10"/>
    <p:sldId id="330" r:id="rId11"/>
    <p:sldId id="331" r:id="rId12"/>
    <p:sldId id="325" r:id="rId13"/>
    <p:sldId id="326" r:id="rId14"/>
    <p:sldId id="334" r:id="rId15"/>
    <p:sldId id="335" r:id="rId16"/>
    <p:sldId id="336"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4747" autoAdjust="0"/>
  </p:normalViewPr>
  <p:slideViewPr>
    <p:cSldViewPr snapToGrid="0">
      <p:cViewPr varScale="1">
        <p:scale>
          <a:sx n="93" d="100"/>
          <a:sy n="93" d="100"/>
        </p:scale>
        <p:origin x="558" y="72"/>
      </p:cViewPr>
      <p:guideLst/>
    </p:cSldViewPr>
  </p:slideViewPr>
  <p:outlineViewPr>
    <p:cViewPr>
      <p:scale>
        <a:sx n="33" d="100"/>
        <a:sy n="33" d="100"/>
      </p:scale>
      <p:origin x="0" y="-3975"/>
    </p:cViewPr>
  </p:outlineViewPr>
  <p:notesTextViewPr>
    <p:cViewPr>
      <p:scale>
        <a:sx n="1" d="1"/>
        <a:sy n="1" d="1"/>
      </p:scale>
      <p:origin x="0" y="0"/>
    </p:cViewPr>
  </p:notesTextViewPr>
  <p:notesViewPr>
    <p:cSldViewPr snapToGrid="0">
      <p:cViewPr varScale="1">
        <p:scale>
          <a:sx n="69" d="100"/>
          <a:sy n="69" d="100"/>
        </p:scale>
        <p:origin x="2568" y="4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D7240FD-3A57-45C8-9AC3-4186A9E72110}" type="datetimeFigureOut">
              <a:rPr lang="en-US" smtClean="0"/>
              <a:t>2/16/2024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E977FE9-B8E7-4FA0-97C5-926E19A3C250}" type="slidenum">
              <a:rPr lang="en-US" smtClean="0"/>
              <a:t>‹#›</a:t>
            </a:fld>
            <a:endParaRPr lang="en-US"/>
          </a:p>
        </p:txBody>
      </p:sp>
    </p:spTree>
    <p:extLst>
      <p:ext uri="{BB962C8B-B14F-4D97-AF65-F5344CB8AC3E}">
        <p14:creationId xmlns:p14="http://schemas.microsoft.com/office/powerpoint/2010/main" val="2481147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977FE9-B8E7-4FA0-97C5-926E19A3C250}" type="slidenum">
              <a:rPr lang="en-US" smtClean="0"/>
              <a:t>1</a:t>
            </a:fld>
            <a:endParaRPr lang="en-US"/>
          </a:p>
        </p:txBody>
      </p:sp>
    </p:spTree>
    <p:extLst>
      <p:ext uri="{BB962C8B-B14F-4D97-AF65-F5344CB8AC3E}">
        <p14:creationId xmlns:p14="http://schemas.microsoft.com/office/powerpoint/2010/main" val="1977484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23F088CD-3700-4B20-B1B9-398CE98D39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44FAE10A-3F86-4673-B410-96B8C67262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459D3006-02C4-463B-BF1B-CC8525B2A47C}"/>
              </a:ext>
            </a:extLst>
          </p:cNvPr>
          <p:cNvSpPr>
            <a:spLocks noGrp="1"/>
          </p:cNvSpPr>
          <p:nvPr>
            <p:ph type="sldNum" sz="quarter" idx="5"/>
          </p:nvPr>
        </p:nvSpPr>
        <p:spPr/>
        <p:txBody>
          <a:bodyPr/>
          <a:lstStyle/>
          <a:p>
            <a:pPr>
              <a:defRPr/>
            </a:pPr>
            <a:fld id="{BE817D33-F703-4540-AA2B-FA2843FB9AD7}"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77FE9-B8E7-4FA0-97C5-926E19A3C250}" type="slidenum">
              <a:rPr lang="en-US" smtClean="0"/>
              <a:t>8</a:t>
            </a:fld>
            <a:endParaRPr lang="en-US"/>
          </a:p>
        </p:txBody>
      </p:sp>
    </p:spTree>
    <p:extLst>
      <p:ext uri="{BB962C8B-B14F-4D97-AF65-F5344CB8AC3E}">
        <p14:creationId xmlns:p14="http://schemas.microsoft.com/office/powerpoint/2010/main" val="4247677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AF8E97-D7FF-4783-A4DF-13B9CFDC1DB8}" type="slidenum">
              <a:rPr lang="en-US" smtClean="0"/>
              <a:t>12</a:t>
            </a:fld>
            <a:endParaRPr lang="en-US"/>
          </a:p>
        </p:txBody>
      </p:sp>
    </p:spTree>
    <p:extLst>
      <p:ext uri="{BB962C8B-B14F-4D97-AF65-F5344CB8AC3E}">
        <p14:creationId xmlns:p14="http://schemas.microsoft.com/office/powerpoint/2010/main" val="3989751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9FE10-BF07-4143-BB6E-0AEC088A738C}" type="slidenum">
              <a:rPr lang="en-US" smtClean="0"/>
              <a:t>13</a:t>
            </a:fld>
            <a:endParaRPr lang="en-US"/>
          </a:p>
        </p:txBody>
      </p:sp>
    </p:spTree>
    <p:extLst>
      <p:ext uri="{BB962C8B-B14F-4D97-AF65-F5344CB8AC3E}">
        <p14:creationId xmlns:p14="http://schemas.microsoft.com/office/powerpoint/2010/main" val="3791664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59FE10-BF07-4143-BB6E-0AEC088A738C}" type="slidenum">
              <a:rPr lang="en-US" smtClean="0"/>
              <a:t>14</a:t>
            </a:fld>
            <a:endParaRPr lang="en-US"/>
          </a:p>
        </p:txBody>
      </p:sp>
    </p:spTree>
    <p:extLst>
      <p:ext uri="{BB962C8B-B14F-4D97-AF65-F5344CB8AC3E}">
        <p14:creationId xmlns:p14="http://schemas.microsoft.com/office/powerpoint/2010/main" val="513088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AF8E97-D7FF-4783-A4DF-13B9CFDC1DB8}" type="slidenum">
              <a:rPr lang="en-US" smtClean="0"/>
              <a:t>15</a:t>
            </a:fld>
            <a:endParaRPr lang="en-US"/>
          </a:p>
        </p:txBody>
      </p:sp>
    </p:spTree>
    <p:extLst>
      <p:ext uri="{BB962C8B-B14F-4D97-AF65-F5344CB8AC3E}">
        <p14:creationId xmlns:p14="http://schemas.microsoft.com/office/powerpoint/2010/main" val="3076157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AF8E97-D7FF-4783-A4DF-13B9CFDC1DB8}" type="slidenum">
              <a:rPr lang="en-US" smtClean="0"/>
              <a:t>16</a:t>
            </a:fld>
            <a:endParaRPr lang="en-US"/>
          </a:p>
        </p:txBody>
      </p:sp>
    </p:spTree>
    <p:extLst>
      <p:ext uri="{BB962C8B-B14F-4D97-AF65-F5344CB8AC3E}">
        <p14:creationId xmlns:p14="http://schemas.microsoft.com/office/powerpoint/2010/main" val="1552197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9CACC24-74AD-41B4-B3AD-1699519F6DCF}" type="datetimeFigureOut">
              <a:rPr lang="en-US" smtClean="0"/>
              <a:t>2/16/2024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7F7B9FC-F358-4477-A387-A361ACD5998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2910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9CACC24-74AD-41B4-B3AD-1699519F6DCF}"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7B9FC-F358-4477-A387-A361ACD59986}" type="slidenum">
              <a:rPr lang="en-US" smtClean="0"/>
              <a:t>‹#›</a:t>
            </a:fld>
            <a:endParaRPr lang="en-US"/>
          </a:p>
        </p:txBody>
      </p:sp>
    </p:spTree>
    <p:extLst>
      <p:ext uri="{BB962C8B-B14F-4D97-AF65-F5344CB8AC3E}">
        <p14:creationId xmlns:p14="http://schemas.microsoft.com/office/powerpoint/2010/main" val="25736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CACC24-74AD-41B4-B3AD-1699519F6DCF}"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7B9FC-F358-4477-A387-A361ACD5998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0279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CACC24-74AD-41B4-B3AD-1699519F6DCF}"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7B9FC-F358-4477-A387-A361ACD5998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4216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CACC24-74AD-41B4-B3AD-1699519F6DCF}"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7B9FC-F358-4477-A387-A361ACD59986}" type="slidenum">
              <a:rPr lang="en-US" smtClean="0"/>
              <a:t>‹#›</a:t>
            </a:fld>
            <a:endParaRPr lang="en-US"/>
          </a:p>
        </p:txBody>
      </p:sp>
    </p:spTree>
    <p:extLst>
      <p:ext uri="{BB962C8B-B14F-4D97-AF65-F5344CB8AC3E}">
        <p14:creationId xmlns:p14="http://schemas.microsoft.com/office/powerpoint/2010/main" val="671826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CACC24-74AD-41B4-B3AD-1699519F6DCF}"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7B9FC-F358-4477-A387-A361ACD5998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640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CACC24-74AD-41B4-B3AD-1699519F6DCF}"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7B9FC-F358-4477-A387-A361ACD5998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3545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CACC24-74AD-41B4-B3AD-1699519F6DCF}"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7B9FC-F358-4477-A387-A361ACD5998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3227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CACC24-74AD-41B4-B3AD-1699519F6DCF}"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7B9FC-F358-4477-A387-A361ACD5998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6844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CACC24-74AD-41B4-B3AD-1699519F6DCF}"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7B9FC-F358-4477-A387-A361ACD59986}" type="slidenum">
              <a:rPr lang="en-US" smtClean="0"/>
              <a:t>‹#›</a:t>
            </a:fld>
            <a:endParaRPr lang="en-US"/>
          </a:p>
        </p:txBody>
      </p:sp>
    </p:spTree>
    <p:extLst>
      <p:ext uri="{BB962C8B-B14F-4D97-AF65-F5344CB8AC3E}">
        <p14:creationId xmlns:p14="http://schemas.microsoft.com/office/powerpoint/2010/main" val="4108738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CACC24-74AD-41B4-B3AD-1699519F6DCF}"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7B9FC-F358-4477-A387-A361ACD5998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591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CACC24-74AD-41B4-B3AD-1699519F6DCF}"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7B9FC-F358-4477-A387-A361ACD59986}" type="slidenum">
              <a:rPr lang="en-US" smtClean="0"/>
              <a:t>‹#›</a:t>
            </a:fld>
            <a:endParaRPr lang="en-US"/>
          </a:p>
        </p:txBody>
      </p:sp>
    </p:spTree>
    <p:extLst>
      <p:ext uri="{BB962C8B-B14F-4D97-AF65-F5344CB8AC3E}">
        <p14:creationId xmlns:p14="http://schemas.microsoft.com/office/powerpoint/2010/main" val="313143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CACC24-74AD-41B4-B3AD-1699519F6DCF}" type="datetimeFigureOut">
              <a:rPr lang="en-US" smtClean="0"/>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F7B9FC-F358-4477-A387-A361ACD5998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2954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CACC24-74AD-41B4-B3AD-1699519F6DCF}" type="datetimeFigureOut">
              <a:rPr lang="en-US" smtClean="0"/>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F7B9FC-F358-4477-A387-A361ACD5998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9560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CACC24-74AD-41B4-B3AD-1699519F6DCF}" type="datetimeFigureOut">
              <a:rPr lang="en-US" smtClean="0"/>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F7B9FC-F358-4477-A387-A361ACD59986}" type="slidenum">
              <a:rPr lang="en-US" smtClean="0"/>
              <a:t>‹#›</a:t>
            </a:fld>
            <a:endParaRPr lang="en-US"/>
          </a:p>
        </p:txBody>
      </p:sp>
    </p:spTree>
    <p:extLst>
      <p:ext uri="{BB962C8B-B14F-4D97-AF65-F5344CB8AC3E}">
        <p14:creationId xmlns:p14="http://schemas.microsoft.com/office/powerpoint/2010/main" val="1103821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9CACC24-74AD-41B4-B3AD-1699519F6DCF}"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7B9FC-F358-4477-A387-A361ACD5998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30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9CACC24-74AD-41B4-B3AD-1699519F6DCF}"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7B9FC-F358-4477-A387-A361ACD59986}" type="slidenum">
              <a:rPr lang="en-US" smtClean="0"/>
              <a:t>‹#›</a:t>
            </a:fld>
            <a:endParaRPr lang="en-US"/>
          </a:p>
        </p:txBody>
      </p:sp>
    </p:spTree>
    <p:extLst>
      <p:ext uri="{BB962C8B-B14F-4D97-AF65-F5344CB8AC3E}">
        <p14:creationId xmlns:p14="http://schemas.microsoft.com/office/powerpoint/2010/main" val="205784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9CACC24-74AD-41B4-B3AD-1699519F6DCF}" type="datetimeFigureOut">
              <a:rPr lang="en-US" smtClean="0"/>
              <a:t>2/16/2024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F7B9FC-F358-4477-A387-A361ACD59986}" type="slidenum">
              <a:rPr lang="en-US" smtClean="0"/>
              <a:t>‹#›</a:t>
            </a:fld>
            <a:endParaRPr lang="en-US"/>
          </a:p>
        </p:txBody>
      </p:sp>
    </p:spTree>
    <p:extLst>
      <p:ext uri="{BB962C8B-B14F-4D97-AF65-F5344CB8AC3E}">
        <p14:creationId xmlns:p14="http://schemas.microsoft.com/office/powerpoint/2010/main" val="3739680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olicies.uni.edu/30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doi.org/10.1111/j.1467-9280.2008.02165.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Writing stuff, Part 2</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77870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F6E67-E322-4B41-BEA0-A87776CE68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7268486-9D7D-4250-A1B8-398900A524F3}"/>
              </a:ext>
            </a:extLst>
          </p:cNvPr>
          <p:cNvSpPr>
            <a:spLocks noGrp="1"/>
          </p:cNvSpPr>
          <p:nvPr>
            <p:ph idx="1"/>
          </p:nvPr>
        </p:nvSpPr>
        <p:spPr/>
        <p:txBody>
          <a:bodyPr>
            <a:normAutofit fontScale="92500"/>
          </a:bodyPr>
          <a:lstStyle/>
          <a:p>
            <a:pPr lvl="1"/>
            <a:r>
              <a:rPr lang="en-US" dirty="0"/>
              <a:t>     Perhaps the most investigated demographic correlate of cheating is gender. Whereas more men in some studies have admitted to cheating (Davis et al., 1992; </a:t>
            </a:r>
            <a:r>
              <a:rPr lang="en-US" dirty="0" err="1"/>
              <a:t>Hubertz</a:t>
            </a:r>
            <a:r>
              <a:rPr lang="en-US" dirty="0"/>
              <a:t>, 2015; McCabe &amp; Trevino, 1999; Yu et al., 2015) and an early meta-analysis showed that men were slightly more likely to report cheating (Whitley et al., 1999), other studies, including a more recent meta-analysis, have shown no differences (</a:t>
            </a:r>
            <a:r>
              <a:rPr lang="en-US" dirty="0" err="1"/>
              <a:t>Vandehey</a:t>
            </a:r>
            <a:r>
              <a:rPr lang="en-US" dirty="0"/>
              <a:t> et al., 2007), and at least one study using a non self-report methodology found higher rates of cheating among women (</a:t>
            </a:r>
            <a:r>
              <a:rPr lang="en-US" dirty="0" err="1"/>
              <a:t>Leming</a:t>
            </a:r>
            <a:r>
              <a:rPr lang="en-US" dirty="0"/>
              <a:t>, 1980). These differences might be related to types of cheating, with women more likely to engage in “altruistic” cheating (Miller et al., 2007), or to differences in majors that women vs. men tend to choose (McCabe, 2012). There is some evidence that cheating is greater in male-dominated majors such as the physical sciences, mathematics, engineering, and business (Newstead et al., 1996; McCabe, 2012, but see </a:t>
            </a:r>
            <a:r>
              <a:rPr lang="en-US" dirty="0" err="1"/>
              <a:t>Hubertz</a:t>
            </a:r>
            <a:r>
              <a:rPr lang="en-US" dirty="0"/>
              <a:t>, 2015).</a:t>
            </a:r>
          </a:p>
        </p:txBody>
      </p:sp>
    </p:spTree>
    <p:extLst>
      <p:ext uri="{BB962C8B-B14F-4D97-AF65-F5344CB8AC3E}">
        <p14:creationId xmlns:p14="http://schemas.microsoft.com/office/powerpoint/2010/main" val="2249533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5C0D9-42F8-483C-A09C-2ECC06A642B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8CDF8F8-E526-40F8-8888-03603A223B8F}"/>
              </a:ext>
            </a:extLst>
          </p:cNvPr>
          <p:cNvSpPr>
            <a:spLocks noGrp="1"/>
          </p:cNvSpPr>
          <p:nvPr>
            <p:ph idx="1"/>
          </p:nvPr>
        </p:nvSpPr>
        <p:spPr/>
        <p:txBody>
          <a:bodyPr>
            <a:normAutofit fontScale="70000" lnSpcReduction="20000"/>
          </a:bodyPr>
          <a:lstStyle/>
          <a:p>
            <a:r>
              <a:rPr lang="en-US" dirty="0"/>
              <a:t>   Perceptions of peer behavior seem to be even more important than demographics in predicting cheating behavior. Students who believe that other students at their institution cheat more are also more likely to cheat themselves, across a variety of types of institutions, including a small liberal arts college (Jordan, 2001), a midsize northeastern public university (Hard et al., 2003), a large regional public university (</a:t>
            </a:r>
            <a:r>
              <a:rPr lang="en-US" dirty="0" err="1"/>
              <a:t>Broeckelman</a:t>
            </a:r>
            <a:r>
              <a:rPr lang="en-US" dirty="0"/>
              <a:t>-Post, 2008), a public university in Texas (</a:t>
            </a:r>
            <a:r>
              <a:rPr lang="en-US" dirty="0" err="1"/>
              <a:t>Vandehey</a:t>
            </a:r>
            <a:r>
              <a:rPr lang="en-US" dirty="0"/>
              <a:t> et al., 2012), and three military academies (Carrell et al., 2005). Both meta-analyses (Whitley, 1998) and cross-institutional studies (McCabe &amp; Trevino, 1999; McCabe, 2012) also show this effect, and it is often the most predictive contextual variable tested in a study (e.g., McCabe &amp; Trevino, 1993; </a:t>
            </a:r>
            <a:r>
              <a:rPr lang="en-US" dirty="0" err="1"/>
              <a:t>Broeckelman</a:t>
            </a:r>
            <a:r>
              <a:rPr lang="en-US" dirty="0"/>
              <a:t>-Post, 2008). Conversely, students are less likely to report that they have cheated if they believe that their peers will disapprove (Bowers, 1964; McCabe, 2012). These results have been interpreted as students responding to perceived norms, believing that they have to cheat to “keep up” with their peers, or responding to perceptions of fairness, it is also important to note that it is equally likely that students who cheat perceive their peers to cheat to justify their own behavior. Studies investigating self-reported cheating rarely use longitudinal designs, so it is difficult to determine whether these “predictors” are in fact predictors or consequences. </a:t>
            </a:r>
          </a:p>
          <a:p>
            <a:endParaRPr lang="en-US" dirty="0"/>
          </a:p>
        </p:txBody>
      </p:sp>
    </p:spTree>
    <p:extLst>
      <p:ext uri="{BB962C8B-B14F-4D97-AF65-F5344CB8AC3E}">
        <p14:creationId xmlns:p14="http://schemas.microsoft.com/office/powerpoint/2010/main" val="1312432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053" y="470404"/>
            <a:ext cx="9601196" cy="1303867"/>
          </a:xfrm>
        </p:spPr>
        <p:txBody>
          <a:bodyPr/>
          <a:lstStyle/>
          <a:p>
            <a:r>
              <a:rPr lang="en-US" dirty="0"/>
              <a:t>Goldilocks writing</a:t>
            </a:r>
          </a:p>
        </p:txBody>
      </p:sp>
      <p:graphicFrame>
        <p:nvGraphicFramePr>
          <p:cNvPr id="3" name="Table 2">
            <a:extLst>
              <a:ext uri="{FF2B5EF4-FFF2-40B4-BE49-F238E27FC236}">
                <a16:creationId xmlns:a16="http://schemas.microsoft.com/office/drawing/2014/main" id="{D09D7351-0295-4654-944B-20BEDA2FDF43}"/>
              </a:ext>
            </a:extLst>
          </p:cNvPr>
          <p:cNvGraphicFramePr>
            <a:graphicFrameLocks noGrp="1"/>
          </p:cNvGraphicFramePr>
          <p:nvPr>
            <p:extLst>
              <p:ext uri="{D42A27DB-BD31-4B8C-83A1-F6EECF244321}">
                <p14:modId xmlns:p14="http://schemas.microsoft.com/office/powerpoint/2010/main" val="3549101436"/>
              </p:ext>
            </p:extLst>
          </p:nvPr>
        </p:nvGraphicFramePr>
        <p:xfrm>
          <a:off x="485169" y="1579290"/>
          <a:ext cx="11447694" cy="5013789"/>
        </p:xfrm>
        <a:graphic>
          <a:graphicData uri="http://schemas.openxmlformats.org/drawingml/2006/table">
            <a:tbl>
              <a:tblPr firstRow="1" bandRow="1">
                <a:tableStyleId>{5C22544A-7EE6-4342-B048-85BDC9FD1C3A}</a:tableStyleId>
              </a:tblPr>
              <a:tblGrid>
                <a:gridCol w="3815898">
                  <a:extLst>
                    <a:ext uri="{9D8B030D-6E8A-4147-A177-3AD203B41FA5}">
                      <a16:colId xmlns:a16="http://schemas.microsoft.com/office/drawing/2014/main" val="841703335"/>
                    </a:ext>
                  </a:extLst>
                </a:gridCol>
                <a:gridCol w="3815898">
                  <a:extLst>
                    <a:ext uri="{9D8B030D-6E8A-4147-A177-3AD203B41FA5}">
                      <a16:colId xmlns:a16="http://schemas.microsoft.com/office/drawing/2014/main" val="995546276"/>
                    </a:ext>
                  </a:extLst>
                </a:gridCol>
                <a:gridCol w="3815898">
                  <a:extLst>
                    <a:ext uri="{9D8B030D-6E8A-4147-A177-3AD203B41FA5}">
                      <a16:colId xmlns:a16="http://schemas.microsoft.com/office/drawing/2014/main" val="1482549687"/>
                    </a:ext>
                  </a:extLst>
                </a:gridCol>
              </a:tblGrid>
              <a:tr h="441789">
                <a:tc>
                  <a:txBody>
                    <a:bodyPr/>
                    <a:lstStyle/>
                    <a:p>
                      <a:r>
                        <a:rPr lang="en-US" dirty="0"/>
                        <a:t>Too flowery</a:t>
                      </a:r>
                    </a:p>
                  </a:txBody>
                  <a:tcPr/>
                </a:tc>
                <a:tc>
                  <a:txBody>
                    <a:bodyPr/>
                    <a:lstStyle/>
                    <a:p>
                      <a:r>
                        <a:rPr lang="en-US" dirty="0"/>
                        <a:t>Just right </a:t>
                      </a:r>
                    </a:p>
                  </a:txBody>
                  <a:tcPr/>
                </a:tc>
                <a:tc>
                  <a:txBody>
                    <a:bodyPr/>
                    <a:lstStyle/>
                    <a:p>
                      <a:r>
                        <a:rPr lang="en-US" dirty="0"/>
                        <a:t>Too informal</a:t>
                      </a:r>
                    </a:p>
                  </a:txBody>
                  <a:tcPr/>
                </a:tc>
                <a:extLst>
                  <a:ext uri="{0D108BD9-81ED-4DB2-BD59-A6C34878D82A}">
                    <a16:rowId xmlns:a16="http://schemas.microsoft.com/office/drawing/2014/main" val="406817940"/>
                  </a:ext>
                </a:extLst>
              </a:tr>
              <a:tr h="10618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latin typeface="+mn-lt"/>
                        </a:rPr>
                        <a:t>This manipulation was designed as a </a:t>
                      </a:r>
                      <a:r>
                        <a:rPr lang="en-US" altLang="en-US" dirty="0" err="1">
                          <a:latin typeface="+mn-lt"/>
                        </a:rPr>
                        <a:t>simultude</a:t>
                      </a:r>
                      <a:r>
                        <a:rPr lang="en-US" altLang="en-US" dirty="0">
                          <a:latin typeface="+mn-lt"/>
                        </a:rPr>
                        <a:t> of the mundane, often complex graphs and tables utilized by an overwhelming majority of professional journals and textbooks. </a:t>
                      </a:r>
                    </a:p>
                    <a:p>
                      <a:endParaRPr lang="en-US" dirty="0">
                        <a:latin typeface="+mn-lt"/>
                      </a:endParaRPr>
                    </a:p>
                  </a:txBody>
                  <a:tcPr/>
                </a:tc>
                <a:tc>
                  <a:txBody>
                    <a:bodyPr/>
                    <a:lstStyle/>
                    <a:p>
                      <a:r>
                        <a:rPr lang="en-US" dirty="0">
                          <a:latin typeface="+mn-lt"/>
                        </a:rPr>
                        <a:t>The manipulation used the same types  types of graphs and tables that are often used in textbooks. </a:t>
                      </a:r>
                    </a:p>
                  </a:txBody>
                  <a:tcPr/>
                </a:tc>
                <a:tc>
                  <a:txBody>
                    <a:bodyPr/>
                    <a:lstStyle/>
                    <a:p>
                      <a:r>
                        <a:rPr lang="en-US" dirty="0">
                          <a:latin typeface="+mn-lt"/>
                        </a:rPr>
                        <a:t>I made the study so that it used the same type of stuff that people see a lot online. </a:t>
                      </a:r>
                    </a:p>
                  </a:txBody>
                  <a:tcPr/>
                </a:tc>
                <a:extLst>
                  <a:ext uri="{0D108BD9-81ED-4DB2-BD59-A6C34878D82A}">
                    <a16:rowId xmlns:a16="http://schemas.microsoft.com/office/drawing/2014/main" val="3352939245"/>
                  </a:ext>
                </a:extLst>
              </a:tr>
              <a:tr h="10618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latin typeface="+mn-lt"/>
                        </a:rPr>
                        <a:t>It was anticipated that since a majority of the American public have become so inured to the frequent, insidious media portrayals involving atypical acts of violence (allegedly perpetuated by the mentally ill) that when surveyed they would draw upon these distorted characterizations as their primary source of information.</a:t>
                      </a:r>
                    </a:p>
                    <a:p>
                      <a:endParaRPr lang="en-US" dirty="0">
                        <a:latin typeface="+mn-lt"/>
                      </a:endParaRPr>
                    </a:p>
                  </a:txBody>
                  <a:tcPr/>
                </a:tc>
                <a:tc>
                  <a:txBody>
                    <a:bodyPr/>
                    <a:lstStyle/>
                    <a:p>
                      <a:r>
                        <a:rPr lang="en-US" dirty="0">
                          <a:latin typeface="+mn-lt"/>
                        </a:rPr>
                        <a:t>Because people with mental illnesses are often shown in the media as having committed crimes, people may believe that they are much more likely to commit crimes than is actually the case. </a:t>
                      </a:r>
                    </a:p>
                  </a:txBody>
                  <a:tcPr/>
                </a:tc>
                <a:tc>
                  <a:txBody>
                    <a:bodyPr/>
                    <a:lstStyle/>
                    <a:p>
                      <a:r>
                        <a:rPr lang="en-US" dirty="0">
                          <a:latin typeface="+mn-lt"/>
                        </a:rPr>
                        <a:t>People who watch TV or movies a lot see crazy people doing crimes and so they believe that mentally ill people are more likely to be violent and hurt others. </a:t>
                      </a:r>
                    </a:p>
                  </a:txBody>
                  <a:tcPr/>
                </a:tc>
                <a:extLst>
                  <a:ext uri="{0D108BD9-81ED-4DB2-BD59-A6C34878D82A}">
                    <a16:rowId xmlns:a16="http://schemas.microsoft.com/office/drawing/2014/main" val="1692903841"/>
                  </a:ext>
                </a:extLst>
              </a:tr>
            </a:tbl>
          </a:graphicData>
        </a:graphic>
      </p:graphicFrame>
    </p:spTree>
    <p:extLst>
      <p:ext uri="{BB962C8B-B14F-4D97-AF65-F5344CB8AC3E}">
        <p14:creationId xmlns:p14="http://schemas.microsoft.com/office/powerpoint/2010/main" val="4074707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Plagiarism</a:t>
            </a:r>
          </a:p>
        </p:txBody>
      </p:sp>
      <p:sp>
        <p:nvSpPr>
          <p:cNvPr id="3" name="Content Placeholder 2"/>
          <p:cNvSpPr>
            <a:spLocks noGrp="1"/>
          </p:cNvSpPr>
          <p:nvPr>
            <p:ph idx="1"/>
          </p:nvPr>
        </p:nvSpPr>
        <p:spPr>
          <a:xfrm>
            <a:off x="1151681" y="2781410"/>
            <a:ext cx="9601200" cy="4336055"/>
          </a:xfrm>
        </p:spPr>
        <p:txBody>
          <a:bodyPr/>
          <a:lstStyle/>
          <a:p>
            <a:r>
              <a:rPr lang="en-US" sz="3000" dirty="0"/>
              <a:t>What are examples of plagiarism/improper citation?</a:t>
            </a:r>
          </a:p>
          <a:p>
            <a:r>
              <a:rPr lang="en-US" sz="3000" dirty="0"/>
              <a:t>Why is it a bad thing? </a:t>
            </a:r>
          </a:p>
          <a:p>
            <a:pPr marL="0" indent="0">
              <a:buNone/>
            </a:pPr>
            <a:endParaRPr lang="en-US" dirty="0"/>
          </a:p>
        </p:txBody>
      </p:sp>
    </p:spTree>
    <p:extLst>
      <p:ext uri="{BB962C8B-B14F-4D97-AF65-F5344CB8AC3E}">
        <p14:creationId xmlns:p14="http://schemas.microsoft.com/office/powerpoint/2010/main" val="1769008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Strategies to avoid plagiarism</a:t>
            </a:r>
            <a:br>
              <a:rPr lang="en-US" dirty="0"/>
            </a:br>
            <a:endParaRPr lang="en-US" dirty="0"/>
          </a:p>
        </p:txBody>
      </p:sp>
      <p:sp>
        <p:nvSpPr>
          <p:cNvPr id="3" name="Content Placeholder 2"/>
          <p:cNvSpPr>
            <a:spLocks noGrp="1"/>
          </p:cNvSpPr>
          <p:nvPr>
            <p:ph idx="1"/>
          </p:nvPr>
        </p:nvSpPr>
        <p:spPr>
          <a:xfrm>
            <a:off x="1371600" y="1652531"/>
            <a:ext cx="9601200" cy="5089792"/>
          </a:xfrm>
        </p:spPr>
        <p:txBody>
          <a:bodyPr>
            <a:normAutofit fontScale="77500" lnSpcReduction="20000"/>
          </a:bodyPr>
          <a:lstStyle/>
          <a:p>
            <a:pPr>
              <a:defRPr/>
            </a:pPr>
            <a:r>
              <a:rPr lang="en-US" sz="2800" dirty="0"/>
              <a:t>Rewrite your notes</a:t>
            </a:r>
          </a:p>
          <a:p>
            <a:pPr>
              <a:defRPr/>
            </a:pPr>
            <a:r>
              <a:rPr lang="en-US" sz="2800" dirty="0"/>
              <a:t>Use “ in notes for quotes</a:t>
            </a:r>
          </a:p>
          <a:p>
            <a:pPr>
              <a:defRPr/>
            </a:pPr>
            <a:r>
              <a:rPr lang="en-US" sz="2800" dirty="0"/>
              <a:t>Always put page # for quotes</a:t>
            </a:r>
          </a:p>
          <a:p>
            <a:pPr>
              <a:defRPr/>
            </a:pPr>
            <a:r>
              <a:rPr lang="en-US" sz="2800" dirty="0"/>
              <a:t>Don’t use many quotes</a:t>
            </a:r>
          </a:p>
          <a:p>
            <a:pPr>
              <a:defRPr/>
            </a:pPr>
            <a:r>
              <a:rPr lang="en-US" sz="2800" dirty="0"/>
              <a:t>Read, then pause before writing</a:t>
            </a:r>
          </a:p>
          <a:p>
            <a:pPr>
              <a:defRPr/>
            </a:pPr>
            <a:r>
              <a:rPr lang="en-US" sz="2800" dirty="0"/>
              <a:t>Make notes on the article</a:t>
            </a:r>
          </a:p>
          <a:p>
            <a:pPr lvl="1">
              <a:defRPr/>
            </a:pPr>
            <a:r>
              <a:rPr lang="en-US" sz="2200" dirty="0"/>
              <a:t>More important, more extreme</a:t>
            </a:r>
          </a:p>
          <a:p>
            <a:pPr>
              <a:defRPr/>
            </a:pPr>
            <a:r>
              <a:rPr lang="en-US" sz="2800" dirty="0"/>
              <a:t>Outline your paper and then fill in</a:t>
            </a:r>
          </a:p>
          <a:p>
            <a:pPr lvl="1">
              <a:defRPr/>
            </a:pPr>
            <a:r>
              <a:rPr lang="en-US" sz="2200" dirty="0"/>
              <a:t>More important attitudes are more extreme. </a:t>
            </a:r>
          </a:p>
          <a:p>
            <a:pPr lvl="1">
              <a:defRPr/>
            </a:pPr>
            <a:r>
              <a:rPr lang="en-US" sz="2200" dirty="0"/>
              <a:t>College students and elementary school children on school proposals (Harton &amp; </a:t>
            </a:r>
            <a:r>
              <a:rPr lang="en-US" sz="2200" dirty="0" err="1"/>
              <a:t>Latane</a:t>
            </a:r>
            <a:r>
              <a:rPr lang="en-US" sz="2200" dirty="0"/>
              <a:t>, 1998) </a:t>
            </a:r>
          </a:p>
          <a:p>
            <a:pPr lvl="1">
              <a:defRPr/>
            </a:pPr>
            <a:r>
              <a:rPr lang="en-US" sz="2200" dirty="0"/>
              <a:t>When judging others (Justin, 2000) </a:t>
            </a:r>
          </a:p>
          <a:p>
            <a:pPr lvl="1">
              <a:defRPr/>
            </a:pPr>
            <a:r>
              <a:rPr lang="en-US" sz="2200" dirty="0"/>
              <a:t>Believe others will do too (</a:t>
            </a:r>
            <a:r>
              <a:rPr lang="en-US" sz="2200" dirty="0" err="1"/>
              <a:t>McConahay</a:t>
            </a:r>
            <a:r>
              <a:rPr lang="en-US" sz="2200" dirty="0"/>
              <a:t> &amp; Costa, 2004)</a:t>
            </a:r>
          </a:p>
        </p:txBody>
      </p:sp>
    </p:spTree>
    <p:extLst>
      <p:ext uri="{BB962C8B-B14F-4D97-AF65-F5344CB8AC3E}">
        <p14:creationId xmlns:p14="http://schemas.microsoft.com/office/powerpoint/2010/main" val="142993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771181"/>
            <a:ext cx="9601200" cy="5096219"/>
          </a:xfrm>
        </p:spPr>
        <p:txBody>
          <a:bodyPr>
            <a:normAutofit/>
          </a:bodyPr>
          <a:lstStyle/>
          <a:p>
            <a:pPr marL="0" indent="0">
              <a:buNone/>
            </a:pPr>
            <a:r>
              <a:rPr lang="en-US" altLang="en-US" u="sng" dirty="0"/>
              <a:t>From Joseph </a:t>
            </a:r>
            <a:r>
              <a:rPr lang="en-US" altLang="en-US" u="sng" dirty="0" err="1"/>
              <a:t>Balkoski’s</a:t>
            </a:r>
            <a:r>
              <a:rPr lang="en-US" altLang="en-US" u="sng" dirty="0"/>
              <a:t> (1989) Beyond the Beachhead:</a:t>
            </a:r>
          </a:p>
          <a:p>
            <a:r>
              <a:rPr lang="en-US" altLang="en-US" dirty="0"/>
              <a:t>“The next morning, the 29ers draped the body with the Stars and Stripes and hoisted it on top of a huge pile of stones that once had been a wall of Sainte Croix Church, one block west of the cemetery. The body remained on display throughout July 19. The 29ers and some of the few civilians remaining in the city adorned the site with flowers.”</a:t>
            </a:r>
            <a:r>
              <a:rPr lang="en-US" altLang="en-US" sz="2800" dirty="0"/>
              <a:t> </a:t>
            </a:r>
          </a:p>
          <a:p>
            <a:pPr marL="0" indent="0">
              <a:buNone/>
            </a:pPr>
            <a:r>
              <a:rPr lang="en-US" altLang="en-US" u="sng" dirty="0"/>
              <a:t>From Stephen Ambrose’s (1997) Citizen Soldiers:</a:t>
            </a:r>
          </a:p>
          <a:p>
            <a:r>
              <a:rPr lang="en-US" altLang="en-US" dirty="0"/>
              <a:t>“Men from the 3</a:t>
            </a:r>
            <a:r>
              <a:rPr lang="en-US" altLang="en-US" baseline="30000" dirty="0"/>
              <a:t>rd</a:t>
            </a:r>
            <a:r>
              <a:rPr lang="en-US" altLang="en-US" dirty="0"/>
              <a:t> Battalion draped the body with the Stars and Stripes and hoisted it on top of a huge pile of stones that once had been a wall in the Saint Croix Church, a block from the cemetery. Howie’s body remained on display throughout the next day, July 19. The GIs and some of the few civilians remaining in the town adorned the site with flowers.”</a:t>
            </a:r>
          </a:p>
          <a:p>
            <a:endParaRPr lang="en-US" b="1" dirty="0"/>
          </a:p>
        </p:txBody>
      </p:sp>
    </p:spTree>
    <p:extLst>
      <p:ext uri="{BB962C8B-B14F-4D97-AF65-F5344CB8AC3E}">
        <p14:creationId xmlns:p14="http://schemas.microsoft.com/office/powerpoint/2010/main" val="2783862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 ethics code</a:t>
            </a:r>
          </a:p>
        </p:txBody>
      </p:sp>
      <p:sp>
        <p:nvSpPr>
          <p:cNvPr id="3" name="Content Placeholder 2"/>
          <p:cNvSpPr>
            <a:spLocks noGrp="1"/>
          </p:cNvSpPr>
          <p:nvPr>
            <p:ph idx="1"/>
          </p:nvPr>
        </p:nvSpPr>
        <p:spPr/>
        <p:txBody>
          <a:bodyPr/>
          <a:lstStyle/>
          <a:p>
            <a:r>
              <a:rPr lang="en-US" dirty="0">
                <a:hlinkClick r:id="rId3"/>
              </a:rPr>
              <a:t>https://policies.uni.edu/301</a:t>
            </a:r>
            <a:endParaRPr lang="en-US" dirty="0"/>
          </a:p>
          <a:p>
            <a:endParaRPr lang="en-US" dirty="0"/>
          </a:p>
        </p:txBody>
      </p:sp>
    </p:spTree>
    <p:extLst>
      <p:ext uri="{BB962C8B-B14F-4D97-AF65-F5344CB8AC3E}">
        <p14:creationId xmlns:p14="http://schemas.microsoft.com/office/powerpoint/2010/main" val="3798747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A7D60-72E9-49A8-BACE-F93F3FF6FDB3}"/>
              </a:ext>
            </a:extLst>
          </p:cNvPr>
          <p:cNvSpPr>
            <a:spLocks noGrp="1"/>
          </p:cNvSpPr>
          <p:nvPr>
            <p:ph type="title"/>
          </p:nvPr>
        </p:nvSpPr>
        <p:spPr/>
        <p:txBody>
          <a:bodyPr rtlCol="0">
            <a:normAutofit fontScale="90000"/>
          </a:bodyPr>
          <a:lstStyle/>
          <a:p>
            <a:pPr>
              <a:defRPr/>
            </a:pPr>
            <a:r>
              <a:rPr lang="en-US" dirty="0"/>
              <a:t>Do these contain passive voice? If so, how can they be fixed?</a:t>
            </a:r>
          </a:p>
        </p:txBody>
      </p:sp>
      <p:sp>
        <p:nvSpPr>
          <p:cNvPr id="48131" name="Content Placeholder 2">
            <a:extLst>
              <a:ext uri="{FF2B5EF4-FFF2-40B4-BE49-F238E27FC236}">
                <a16:creationId xmlns:a16="http://schemas.microsoft.com/office/drawing/2014/main" id="{FE766737-1E4A-46A7-A3A7-F1B4BD4E7594}"/>
              </a:ext>
            </a:extLst>
          </p:cNvPr>
          <p:cNvSpPr>
            <a:spLocks noGrp="1" noChangeArrowheads="1"/>
          </p:cNvSpPr>
          <p:nvPr>
            <p:ph idx="1"/>
          </p:nvPr>
        </p:nvSpPr>
        <p:spPr>
          <a:xfrm>
            <a:off x="1295401" y="2746696"/>
            <a:ext cx="9971013" cy="4195763"/>
          </a:xfrm>
        </p:spPr>
        <p:txBody>
          <a:bodyPr/>
          <a:lstStyle/>
          <a:p>
            <a:pPr eaLnBrk="1" hangingPunct="1"/>
            <a:r>
              <a:rPr lang="en-US" altLang="en-US" dirty="0"/>
              <a:t>The questionnaires were completed online. </a:t>
            </a:r>
          </a:p>
          <a:p>
            <a:pPr eaLnBrk="1" hangingPunct="1"/>
            <a:r>
              <a:rPr lang="en-US" altLang="en-US" dirty="0"/>
              <a:t>Reliability for the measure was good. </a:t>
            </a:r>
          </a:p>
          <a:p>
            <a:pPr eaLnBrk="1" hangingPunct="1"/>
            <a:r>
              <a:rPr lang="en-US" altLang="en-US" dirty="0"/>
              <a:t>There were significant correlations between relationship satisfaction and self-esteem.</a:t>
            </a:r>
          </a:p>
          <a:p>
            <a:pPr eaLnBrk="1" hangingPunct="1"/>
            <a:r>
              <a:rPr lang="en-US" altLang="en-US" dirty="0"/>
              <a:t>Eight scores were identified as outliers.</a:t>
            </a:r>
          </a:p>
          <a:p>
            <a:pPr eaLnBrk="1" hangingPunct="1"/>
            <a:r>
              <a:rPr lang="en-US" altLang="en-US" dirty="0"/>
              <a:t>To assess validity, the PAIR inventory was assessed across multiple stages of its development.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C462D-8A1A-4107-BD96-BED5691C1078}"/>
              </a:ext>
            </a:extLst>
          </p:cNvPr>
          <p:cNvSpPr>
            <a:spLocks noGrp="1"/>
          </p:cNvSpPr>
          <p:nvPr>
            <p:ph type="title"/>
          </p:nvPr>
        </p:nvSpPr>
        <p:spPr/>
        <p:txBody>
          <a:bodyPr/>
          <a:lstStyle/>
          <a:p>
            <a:r>
              <a:rPr lang="en-US" dirty="0"/>
              <a:t>Outline/Headings</a:t>
            </a:r>
          </a:p>
        </p:txBody>
      </p:sp>
      <p:sp>
        <p:nvSpPr>
          <p:cNvPr id="3" name="Content Placeholder 2">
            <a:extLst>
              <a:ext uri="{FF2B5EF4-FFF2-40B4-BE49-F238E27FC236}">
                <a16:creationId xmlns:a16="http://schemas.microsoft.com/office/drawing/2014/main" id="{D3D656F7-84AF-460E-9BB0-6041576AF58C}"/>
              </a:ext>
            </a:extLst>
          </p:cNvPr>
          <p:cNvSpPr>
            <a:spLocks noGrp="1"/>
          </p:cNvSpPr>
          <p:nvPr>
            <p:ph idx="1"/>
          </p:nvPr>
        </p:nvSpPr>
        <p:spPr/>
        <p:txBody>
          <a:bodyPr>
            <a:normAutofit fontScale="92500"/>
          </a:bodyPr>
          <a:lstStyle/>
          <a:p>
            <a:r>
              <a:rPr lang="en-US" dirty="0"/>
              <a:t>You should have at least 2 levels of headings in your introduction/lit review section</a:t>
            </a:r>
          </a:p>
          <a:p>
            <a:r>
              <a:rPr lang="en-US" dirty="0"/>
              <a:t>You must have at least 2 at each level</a:t>
            </a:r>
          </a:p>
          <a:p>
            <a:r>
              <a:rPr lang="en-US" dirty="0"/>
              <a:t>You should keep your headings parallel (are they nouns, or sentences, or verb phrases?)</a:t>
            </a:r>
          </a:p>
          <a:p>
            <a:r>
              <a:rPr lang="en-US" dirty="0"/>
              <a:t>The I and A on your outline should be your headings in your paper (except for the very first section, which doesn’t get a heading)</a:t>
            </a:r>
          </a:p>
          <a:p>
            <a:r>
              <a:rPr lang="en-US" dirty="0"/>
              <a:t>Look at example in Bb</a:t>
            </a:r>
          </a:p>
        </p:txBody>
      </p:sp>
    </p:spTree>
    <p:extLst>
      <p:ext uri="{BB962C8B-B14F-4D97-AF65-F5344CB8AC3E}">
        <p14:creationId xmlns:p14="http://schemas.microsoft.com/office/powerpoint/2010/main" val="3052138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E4F44-63AE-44F0-AEB2-B298067E5B03}"/>
              </a:ext>
            </a:extLst>
          </p:cNvPr>
          <p:cNvSpPr>
            <a:spLocks noGrp="1"/>
          </p:cNvSpPr>
          <p:nvPr>
            <p:ph type="title"/>
          </p:nvPr>
        </p:nvSpPr>
        <p:spPr/>
        <p:txBody>
          <a:bodyPr/>
          <a:lstStyle/>
          <a:p>
            <a:r>
              <a:rPr lang="en-US" dirty="0"/>
              <a:t>Make your outline</a:t>
            </a:r>
          </a:p>
        </p:txBody>
      </p:sp>
      <p:sp>
        <p:nvSpPr>
          <p:cNvPr id="3" name="Content Placeholder 2">
            <a:extLst>
              <a:ext uri="{FF2B5EF4-FFF2-40B4-BE49-F238E27FC236}">
                <a16:creationId xmlns:a16="http://schemas.microsoft.com/office/drawing/2014/main" id="{9123489B-92CE-42C0-BDD9-B42604B4CEBF}"/>
              </a:ext>
            </a:extLst>
          </p:cNvPr>
          <p:cNvSpPr>
            <a:spLocks noGrp="1"/>
          </p:cNvSpPr>
          <p:nvPr>
            <p:ph idx="1"/>
          </p:nvPr>
        </p:nvSpPr>
        <p:spPr/>
        <p:txBody>
          <a:bodyPr/>
          <a:lstStyle/>
          <a:p>
            <a:r>
              <a:rPr lang="en-US" dirty="0"/>
              <a:t>Look at your notes to see what makes some articles similar or different and make corresponding headings</a:t>
            </a:r>
          </a:p>
          <a:p>
            <a:r>
              <a:rPr lang="en-US" dirty="0"/>
              <a:t>Make sure you have at least 2 studies that relate to each section</a:t>
            </a:r>
          </a:p>
          <a:p>
            <a:r>
              <a:rPr lang="en-US" dirty="0"/>
              <a:t>Go from broader to more narrow</a:t>
            </a:r>
          </a:p>
        </p:txBody>
      </p:sp>
    </p:spTree>
    <p:extLst>
      <p:ext uri="{BB962C8B-B14F-4D97-AF65-F5344CB8AC3E}">
        <p14:creationId xmlns:p14="http://schemas.microsoft.com/office/powerpoint/2010/main" val="3412101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9A40C-8170-4E56-AD9B-FF9533742C82}"/>
              </a:ext>
            </a:extLst>
          </p:cNvPr>
          <p:cNvSpPr>
            <a:spLocks noGrp="1"/>
          </p:cNvSpPr>
          <p:nvPr>
            <p:ph type="title"/>
          </p:nvPr>
        </p:nvSpPr>
        <p:spPr/>
        <p:txBody>
          <a:bodyPr/>
          <a:lstStyle/>
          <a:p>
            <a:r>
              <a:rPr lang="en-US" dirty="0"/>
              <a:t>Reverse outlining example</a:t>
            </a:r>
          </a:p>
        </p:txBody>
      </p:sp>
      <p:sp>
        <p:nvSpPr>
          <p:cNvPr id="3" name="Content Placeholder 2">
            <a:extLst>
              <a:ext uri="{FF2B5EF4-FFF2-40B4-BE49-F238E27FC236}">
                <a16:creationId xmlns:a16="http://schemas.microsoft.com/office/drawing/2014/main" id="{C9F56B32-14AD-4FD7-A681-39F86E81CA20}"/>
              </a:ext>
            </a:extLst>
          </p:cNvPr>
          <p:cNvSpPr>
            <a:spLocks noGrp="1"/>
          </p:cNvSpPr>
          <p:nvPr>
            <p:ph idx="1"/>
          </p:nvPr>
        </p:nvSpPr>
        <p:spPr/>
        <p:txBody>
          <a:bodyPr/>
          <a:lstStyle/>
          <a:p>
            <a:r>
              <a:rPr lang="en-US" sz="2000" dirty="0"/>
              <a:t>Zhong, C-B, &amp; </a:t>
            </a:r>
            <a:r>
              <a:rPr lang="en-US" sz="2000" u="sng" dirty="0" err="1"/>
              <a:t>Leonardelli</a:t>
            </a:r>
            <a:r>
              <a:rPr lang="en-US" sz="2000" dirty="0"/>
              <a:t> , G. J. (2008). Cold and lonely: Does social</a:t>
            </a:r>
          </a:p>
          <a:p>
            <a:pPr marL="457200" lvl="1" indent="0">
              <a:buNone/>
            </a:pPr>
            <a:r>
              <a:rPr lang="en-US" dirty="0"/>
              <a:t>  exclusion literally feel cold? </a:t>
            </a:r>
            <a:r>
              <a:rPr lang="en-US" i="1" dirty="0"/>
              <a:t>Psychological Science, 19</a:t>
            </a:r>
            <a:r>
              <a:rPr lang="en-US" dirty="0"/>
              <a:t>(9), 838-842.    </a:t>
            </a:r>
          </a:p>
          <a:p>
            <a:pPr marL="457200" lvl="1" indent="0">
              <a:buNone/>
            </a:pPr>
            <a:r>
              <a:rPr lang="en-US" dirty="0"/>
              <a:t>  </a:t>
            </a:r>
            <a:r>
              <a:rPr lang="en-US" u="sng" dirty="0">
                <a:hlinkClick r:id="rId2"/>
              </a:rPr>
              <a:t>https://doi.org/10.1111/j.1467-9280.2008.02165.x</a:t>
            </a:r>
            <a:endParaRPr lang="en-US" dirty="0"/>
          </a:p>
          <a:p>
            <a:r>
              <a:rPr lang="en-US" dirty="0"/>
              <a:t>Write a note by each paragraph in the introduction summarizing the main point</a:t>
            </a:r>
          </a:p>
          <a:p>
            <a:r>
              <a:rPr lang="en-US" dirty="0"/>
              <a:t>Use those to re-create what their outline might have been</a:t>
            </a:r>
          </a:p>
        </p:txBody>
      </p:sp>
    </p:spTree>
    <p:extLst>
      <p:ext uri="{BB962C8B-B14F-4D97-AF65-F5344CB8AC3E}">
        <p14:creationId xmlns:p14="http://schemas.microsoft.com/office/powerpoint/2010/main" val="1818207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1BBC7-1A9D-4478-92B5-620CEFFD43A5}"/>
              </a:ext>
            </a:extLst>
          </p:cNvPr>
          <p:cNvSpPr>
            <a:spLocks noGrp="1"/>
          </p:cNvSpPr>
          <p:nvPr>
            <p:ph type="title"/>
          </p:nvPr>
        </p:nvSpPr>
        <p:spPr/>
        <p:txBody>
          <a:bodyPr/>
          <a:lstStyle/>
          <a:p>
            <a:r>
              <a:rPr lang="en-US" dirty="0"/>
              <a:t>Now going forward again</a:t>
            </a:r>
          </a:p>
        </p:txBody>
      </p:sp>
      <p:sp>
        <p:nvSpPr>
          <p:cNvPr id="3" name="Content Placeholder 2">
            <a:extLst>
              <a:ext uri="{FF2B5EF4-FFF2-40B4-BE49-F238E27FC236}">
                <a16:creationId xmlns:a16="http://schemas.microsoft.com/office/drawing/2014/main" id="{7ED19048-DDAA-4475-9A72-7003D1118FA9}"/>
              </a:ext>
            </a:extLst>
          </p:cNvPr>
          <p:cNvSpPr>
            <a:spLocks noGrp="1"/>
          </p:cNvSpPr>
          <p:nvPr>
            <p:ph idx="1"/>
          </p:nvPr>
        </p:nvSpPr>
        <p:spPr/>
        <p:txBody>
          <a:bodyPr/>
          <a:lstStyle/>
          <a:p>
            <a:r>
              <a:rPr lang="en-US" dirty="0"/>
              <a:t>From your notes to your paper</a:t>
            </a:r>
          </a:p>
        </p:txBody>
      </p:sp>
    </p:spTree>
    <p:extLst>
      <p:ext uri="{BB962C8B-B14F-4D97-AF65-F5344CB8AC3E}">
        <p14:creationId xmlns:p14="http://schemas.microsoft.com/office/powerpoint/2010/main" val="3596839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59EB2-D4B8-4A75-B8EC-0941552F7285}"/>
              </a:ext>
            </a:extLst>
          </p:cNvPr>
          <p:cNvSpPr>
            <a:spLocks noGrp="1"/>
          </p:cNvSpPr>
          <p:nvPr>
            <p:ph type="title"/>
          </p:nvPr>
        </p:nvSpPr>
        <p:spPr>
          <a:xfrm>
            <a:off x="1197246" y="749658"/>
            <a:ext cx="9601196" cy="1303867"/>
          </a:xfrm>
        </p:spPr>
        <p:txBody>
          <a:bodyPr/>
          <a:lstStyle/>
          <a:p>
            <a:r>
              <a:rPr lang="en-US" dirty="0"/>
              <a:t>Building a paragraph from notes</a:t>
            </a:r>
          </a:p>
        </p:txBody>
      </p:sp>
      <p:sp>
        <p:nvSpPr>
          <p:cNvPr id="3" name="Content Placeholder 2">
            <a:extLst>
              <a:ext uri="{FF2B5EF4-FFF2-40B4-BE49-F238E27FC236}">
                <a16:creationId xmlns:a16="http://schemas.microsoft.com/office/drawing/2014/main" id="{B8EE67A8-5649-4A57-8609-4C7CAD1FF0F2}"/>
              </a:ext>
            </a:extLst>
          </p:cNvPr>
          <p:cNvSpPr>
            <a:spLocks noGrp="1"/>
          </p:cNvSpPr>
          <p:nvPr>
            <p:ph idx="1"/>
          </p:nvPr>
        </p:nvSpPr>
        <p:spPr>
          <a:xfrm>
            <a:off x="1295400" y="2450165"/>
            <a:ext cx="9601195" cy="3658177"/>
          </a:xfrm>
        </p:spPr>
        <p:txBody>
          <a:bodyPr>
            <a:normAutofit fontScale="77500" lnSpcReduction="20000"/>
          </a:bodyPr>
          <a:lstStyle/>
          <a:p>
            <a:r>
              <a:rPr lang="en-US" dirty="0"/>
              <a:t>Why cheating is a problem—prevalence</a:t>
            </a:r>
          </a:p>
          <a:p>
            <a:pPr lvl="1"/>
            <a:r>
              <a:rPr lang="en-US" dirty="0"/>
              <a:t>McCabe, 2012—65% of US and Canadian college students cheat at least once</a:t>
            </a:r>
          </a:p>
          <a:p>
            <a:pPr lvl="1"/>
            <a:r>
              <a:rPr lang="en-US" dirty="0" err="1"/>
              <a:t>Vowell</a:t>
            </a:r>
            <a:r>
              <a:rPr lang="en-US" dirty="0"/>
              <a:t> &amp; Chen, 2004—80% of US CS cheat </a:t>
            </a:r>
          </a:p>
          <a:p>
            <a:pPr lvl="1"/>
            <a:r>
              <a:rPr lang="en-US" dirty="0" err="1"/>
              <a:t>Athansauo</a:t>
            </a:r>
            <a:r>
              <a:rPr lang="en-US" dirty="0"/>
              <a:t> &amp; </a:t>
            </a:r>
            <a:r>
              <a:rPr lang="en-US" dirty="0" err="1"/>
              <a:t>Olashinde</a:t>
            </a:r>
            <a:r>
              <a:rPr lang="en-US" dirty="0"/>
              <a:t>, 2002—75% of US students cheat</a:t>
            </a:r>
          </a:p>
          <a:p>
            <a:pPr lvl="1"/>
            <a:r>
              <a:rPr lang="en-US" dirty="0"/>
              <a:t>Hard et al., 2006—93% of physics students</a:t>
            </a:r>
          </a:p>
          <a:p>
            <a:pPr lvl="1"/>
            <a:r>
              <a:rPr lang="en-US" dirty="0"/>
              <a:t>Davis et al., 1992—9% reported having cheated at female lib art school</a:t>
            </a:r>
          </a:p>
          <a:p>
            <a:r>
              <a:rPr lang="en-US" dirty="0"/>
              <a:t>Is it increasing or decreasing?</a:t>
            </a:r>
          </a:p>
          <a:p>
            <a:pPr lvl="1"/>
            <a:r>
              <a:rPr lang="en-US" dirty="0"/>
              <a:t>McCabe, 2012, Molnar, 2015—less than 5 years before</a:t>
            </a:r>
          </a:p>
          <a:p>
            <a:pPr lvl="1"/>
            <a:r>
              <a:rPr lang="en-US" dirty="0"/>
              <a:t>Brown &amp; Emmett, 2001, </a:t>
            </a:r>
            <a:r>
              <a:rPr lang="en-US" dirty="0" err="1"/>
              <a:t>Vandehey</a:t>
            </a:r>
            <a:r>
              <a:rPr lang="en-US" dirty="0"/>
              <a:t> et al., 2007—no change over 10 year</a:t>
            </a:r>
          </a:p>
          <a:p>
            <a:r>
              <a:rPr lang="en-US" dirty="0"/>
              <a:t>Consequences</a:t>
            </a:r>
          </a:p>
          <a:p>
            <a:pPr lvl="1"/>
            <a:r>
              <a:rPr lang="en-US" dirty="0" err="1"/>
              <a:t>Nonis</a:t>
            </a:r>
            <a:r>
              <a:rPr lang="en-US" dirty="0"/>
              <a:t> &amp; Owen Swift, 2001--Those who cheat in college more likely to report that they would cheat at work</a:t>
            </a:r>
          </a:p>
        </p:txBody>
      </p:sp>
    </p:spTree>
    <p:extLst>
      <p:ext uri="{BB962C8B-B14F-4D97-AF65-F5344CB8AC3E}">
        <p14:creationId xmlns:p14="http://schemas.microsoft.com/office/powerpoint/2010/main" val="2940257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C1FCA-2A8B-4239-B375-5AA19BADF945}"/>
              </a:ext>
            </a:extLst>
          </p:cNvPr>
          <p:cNvSpPr>
            <a:spLocks noGrp="1"/>
          </p:cNvSpPr>
          <p:nvPr>
            <p:ph type="title"/>
          </p:nvPr>
        </p:nvSpPr>
        <p:spPr/>
        <p:txBody>
          <a:bodyPr/>
          <a:lstStyle/>
          <a:p>
            <a:r>
              <a:rPr lang="en-US" dirty="0"/>
              <a:t>Build out, add topic sentence</a:t>
            </a:r>
          </a:p>
        </p:txBody>
      </p:sp>
      <p:sp>
        <p:nvSpPr>
          <p:cNvPr id="3" name="Content Placeholder 2">
            <a:extLst>
              <a:ext uri="{FF2B5EF4-FFF2-40B4-BE49-F238E27FC236}">
                <a16:creationId xmlns:a16="http://schemas.microsoft.com/office/drawing/2014/main" id="{FB63CAAB-A34C-443A-A0E0-F8C26CD22427}"/>
              </a:ext>
            </a:extLst>
          </p:cNvPr>
          <p:cNvSpPr>
            <a:spLocks noGrp="1"/>
          </p:cNvSpPr>
          <p:nvPr>
            <p:ph idx="1"/>
          </p:nvPr>
        </p:nvSpPr>
        <p:spPr/>
        <p:txBody>
          <a:bodyPr>
            <a:normAutofit fontScale="92500" lnSpcReduction="20000"/>
          </a:bodyPr>
          <a:lstStyle/>
          <a:p>
            <a:r>
              <a:rPr lang="en-US" dirty="0"/>
              <a:t>     There is a consensus that cheating is a problem in colleges and universities. Most studies have estimated that about 60-85% of U.S. and Canadian college students cheat at least once (</a:t>
            </a:r>
            <a:r>
              <a:rPr lang="en-US" dirty="0" err="1"/>
              <a:t>Athansauo</a:t>
            </a:r>
            <a:r>
              <a:rPr lang="en-US" dirty="0"/>
              <a:t> &amp; </a:t>
            </a:r>
            <a:r>
              <a:rPr lang="en-US" dirty="0" err="1"/>
              <a:t>Olashinde</a:t>
            </a:r>
            <a:r>
              <a:rPr lang="en-US" dirty="0"/>
              <a:t>, 2002; McCabe, 2012; </a:t>
            </a:r>
            <a:r>
              <a:rPr lang="en-US" dirty="0" err="1"/>
              <a:t>Vowell</a:t>
            </a:r>
            <a:r>
              <a:rPr lang="en-US" dirty="0"/>
              <a:t> &amp; Chen, 2004;), although some estimates have been as low as 9% at a female liberal arts college (Davis et al., 1992) and others as high as over 90% (Hard et al., 2006). Some studies have suggested that cheating may be decreasing (McCabe, 2012; Molnar, 2015), but others found that there was no change in levels of cheating over the last decade (Brown &amp; Emmett, 2001; </a:t>
            </a:r>
            <a:r>
              <a:rPr lang="en-US" dirty="0" err="1"/>
              <a:t>Vandehey</a:t>
            </a:r>
            <a:r>
              <a:rPr lang="en-US" dirty="0"/>
              <a:t> et al., 2007). These high levels of cheating should not only be concerning to academics; students who cheat in college are also more likely to report that they would cheat in the workplace (</a:t>
            </a:r>
            <a:r>
              <a:rPr lang="en-US" dirty="0" err="1"/>
              <a:t>Nonis</a:t>
            </a:r>
            <a:r>
              <a:rPr lang="en-US" dirty="0"/>
              <a:t> &amp; Owens Swift, 2001).</a:t>
            </a:r>
          </a:p>
          <a:p>
            <a:endParaRPr lang="en-US" dirty="0"/>
          </a:p>
        </p:txBody>
      </p:sp>
    </p:spTree>
    <p:extLst>
      <p:ext uri="{BB962C8B-B14F-4D97-AF65-F5344CB8AC3E}">
        <p14:creationId xmlns:p14="http://schemas.microsoft.com/office/powerpoint/2010/main" val="1115514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ED61F-E7D0-422B-9C5A-0B6235FCFAB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7CD59FC-4F69-4F63-A22E-BD334E9C0A34}"/>
              </a:ext>
            </a:extLst>
          </p:cNvPr>
          <p:cNvSpPr>
            <a:spLocks noGrp="1"/>
          </p:cNvSpPr>
          <p:nvPr>
            <p:ph idx="1"/>
          </p:nvPr>
        </p:nvSpPr>
        <p:spPr/>
        <p:txBody>
          <a:bodyPr/>
          <a:lstStyle/>
          <a:p>
            <a:r>
              <a:rPr lang="en-US" dirty="0"/>
              <a:t>Who cheats more--gender</a:t>
            </a:r>
          </a:p>
          <a:p>
            <a:pPr lvl="1"/>
            <a:r>
              <a:rPr lang="en-US" dirty="0"/>
              <a:t>Men (</a:t>
            </a:r>
            <a:r>
              <a:rPr lang="en-US" dirty="0" err="1"/>
              <a:t>Hubertz</a:t>
            </a:r>
            <a:r>
              <a:rPr lang="en-US" dirty="0"/>
              <a:t>, 2015, Davis et al., 1992; Yu et al., 2015; meta-analysis Whitley et al., 1999)—all self-report</a:t>
            </a:r>
          </a:p>
          <a:p>
            <a:pPr lvl="1"/>
            <a:r>
              <a:rPr lang="en-US" dirty="0"/>
              <a:t>No difference (meta analysis, </a:t>
            </a:r>
            <a:r>
              <a:rPr lang="en-US" dirty="0" err="1"/>
              <a:t>Vandehey</a:t>
            </a:r>
            <a:r>
              <a:rPr lang="en-US" dirty="0"/>
              <a:t> et al., 2007)</a:t>
            </a:r>
          </a:p>
          <a:p>
            <a:pPr lvl="1"/>
            <a:r>
              <a:rPr lang="en-US" dirty="0"/>
              <a:t>Women (experiment, </a:t>
            </a:r>
            <a:r>
              <a:rPr lang="en-US" dirty="0" err="1"/>
              <a:t>Leming</a:t>
            </a:r>
            <a:r>
              <a:rPr lang="en-US" dirty="0"/>
              <a:t>, 1980). Women more cheating to help others Miller et al., 2007)</a:t>
            </a:r>
          </a:p>
          <a:p>
            <a:pPr lvl="1"/>
            <a:r>
              <a:rPr lang="en-US" dirty="0"/>
              <a:t>More cheating in male-dominated majors—Newstead et al., 1996; McCabe &amp; Trevino, 1997, but no difference by major </a:t>
            </a:r>
            <a:r>
              <a:rPr lang="en-US" dirty="0" err="1"/>
              <a:t>Hubertz</a:t>
            </a:r>
            <a:r>
              <a:rPr lang="en-US" dirty="0"/>
              <a:t>, 2015</a:t>
            </a:r>
          </a:p>
          <a:p>
            <a:pPr lvl="1"/>
            <a:endParaRPr lang="en-US" dirty="0"/>
          </a:p>
        </p:txBody>
      </p:sp>
    </p:spTree>
    <p:extLst>
      <p:ext uri="{BB962C8B-B14F-4D97-AF65-F5344CB8AC3E}">
        <p14:creationId xmlns:p14="http://schemas.microsoft.com/office/powerpoint/2010/main" val="420872670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1615</Words>
  <Application>Microsoft Office PowerPoint</Application>
  <PresentationFormat>Widescreen</PresentationFormat>
  <Paragraphs>86</Paragraphs>
  <Slides>16</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Garamond</vt:lpstr>
      <vt:lpstr>Organic</vt:lpstr>
      <vt:lpstr>Writing stuff, Part 2</vt:lpstr>
      <vt:lpstr>Do these contain passive voice? If so, how can they be fixed?</vt:lpstr>
      <vt:lpstr>Outline/Headings</vt:lpstr>
      <vt:lpstr>Make your outline</vt:lpstr>
      <vt:lpstr>Reverse outlining example</vt:lpstr>
      <vt:lpstr>Now going forward again</vt:lpstr>
      <vt:lpstr>Building a paragraph from notes</vt:lpstr>
      <vt:lpstr>Build out, add topic sentence</vt:lpstr>
      <vt:lpstr>PowerPoint Presentation</vt:lpstr>
      <vt:lpstr>PowerPoint Presentation</vt:lpstr>
      <vt:lpstr>PowerPoint Presentation</vt:lpstr>
      <vt:lpstr>Goldilocks writing</vt:lpstr>
      <vt:lpstr>Plagiarism</vt:lpstr>
      <vt:lpstr>Strategies to avoid plagiarism </vt:lpstr>
      <vt:lpstr>PowerPoint Presentation</vt:lpstr>
      <vt:lpstr>UNI ethics code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2024-02-16T21:15:04Z</dcterms:created>
  <dcterms:modified xsi:type="dcterms:W3CDTF">2024-02-16T21:15:11Z</dcterms:modified>
</cp:coreProperties>
</file>