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60" r:id="rId1"/>
  </p:sldMasterIdLst>
  <p:notesMasterIdLst>
    <p:notesMasterId r:id="rId21"/>
  </p:notesMasterIdLst>
  <p:sldIdLst>
    <p:sldId id="256" r:id="rId2"/>
    <p:sldId id="326" r:id="rId3"/>
    <p:sldId id="307" r:id="rId4"/>
    <p:sldId id="308" r:id="rId5"/>
    <p:sldId id="309" r:id="rId6"/>
    <p:sldId id="310" r:id="rId7"/>
    <p:sldId id="311" r:id="rId8"/>
    <p:sldId id="312" r:id="rId9"/>
    <p:sldId id="335" r:id="rId10"/>
    <p:sldId id="260" r:id="rId11"/>
    <p:sldId id="327" r:id="rId12"/>
    <p:sldId id="261" r:id="rId13"/>
    <p:sldId id="333" r:id="rId14"/>
    <p:sldId id="334" r:id="rId15"/>
    <p:sldId id="314" r:id="rId16"/>
    <p:sldId id="315" r:id="rId17"/>
    <p:sldId id="316" r:id="rId18"/>
    <p:sldId id="317" r:id="rId19"/>
    <p:sldId id="318" r:id="rId2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1" autoAdjust="0"/>
    <p:restoredTop sz="77712" autoAdjust="0"/>
  </p:normalViewPr>
  <p:slideViewPr>
    <p:cSldViewPr snapToGrid="0">
      <p:cViewPr varScale="1">
        <p:scale>
          <a:sx n="64" d="100"/>
          <a:sy n="64" d="100"/>
        </p:scale>
        <p:origin x="57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ABE8D7E-721A-44AA-82D8-5716D5039598}" type="datetimeFigureOut">
              <a:rPr lang="en-US" smtClean="0"/>
              <a:t>2/6/2024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CAF8E97-D7FF-4783-A4DF-13B9CFDC1DB8}" type="slidenum">
              <a:rPr lang="en-US" smtClean="0"/>
              <a:t>‹#›</a:t>
            </a:fld>
            <a:endParaRPr lang="en-US"/>
          </a:p>
        </p:txBody>
      </p:sp>
    </p:spTree>
    <p:extLst>
      <p:ext uri="{BB962C8B-B14F-4D97-AF65-F5344CB8AC3E}">
        <p14:creationId xmlns:p14="http://schemas.microsoft.com/office/powerpoint/2010/main" val="3653396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AF8E97-D7FF-4783-A4DF-13B9CFDC1DB8}" type="slidenum">
              <a:rPr lang="en-US" smtClean="0"/>
              <a:t>1</a:t>
            </a:fld>
            <a:endParaRPr lang="en-US"/>
          </a:p>
        </p:txBody>
      </p:sp>
    </p:spTree>
    <p:extLst>
      <p:ext uri="{BB962C8B-B14F-4D97-AF65-F5344CB8AC3E}">
        <p14:creationId xmlns:p14="http://schemas.microsoft.com/office/powerpoint/2010/main" val="7201739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AF8E97-D7FF-4783-A4DF-13B9CFDC1DB8}" type="slidenum">
              <a:rPr lang="en-US" smtClean="0"/>
              <a:t>10</a:t>
            </a:fld>
            <a:endParaRPr lang="en-US"/>
          </a:p>
        </p:txBody>
      </p:sp>
    </p:spTree>
    <p:extLst>
      <p:ext uri="{BB962C8B-B14F-4D97-AF65-F5344CB8AC3E}">
        <p14:creationId xmlns:p14="http://schemas.microsoft.com/office/powerpoint/2010/main" val="937952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AF8E97-D7FF-4783-A4DF-13B9CFDC1DB8}" type="slidenum">
              <a:rPr lang="en-US" smtClean="0"/>
              <a:t>11</a:t>
            </a:fld>
            <a:endParaRPr lang="en-US"/>
          </a:p>
        </p:txBody>
      </p:sp>
    </p:spTree>
    <p:extLst>
      <p:ext uri="{BB962C8B-B14F-4D97-AF65-F5344CB8AC3E}">
        <p14:creationId xmlns:p14="http://schemas.microsoft.com/office/powerpoint/2010/main" val="13340193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AF8E97-D7FF-4783-A4DF-13B9CFDC1DB8}" type="slidenum">
              <a:rPr lang="en-US" smtClean="0"/>
              <a:t>12</a:t>
            </a:fld>
            <a:endParaRPr lang="en-US"/>
          </a:p>
        </p:txBody>
      </p:sp>
    </p:spTree>
    <p:extLst>
      <p:ext uri="{BB962C8B-B14F-4D97-AF65-F5344CB8AC3E}">
        <p14:creationId xmlns:p14="http://schemas.microsoft.com/office/powerpoint/2010/main" val="17029805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AF8E97-D7FF-4783-A4DF-13B9CFDC1DB8}" type="slidenum">
              <a:rPr lang="en-US" smtClean="0"/>
              <a:t>13</a:t>
            </a:fld>
            <a:endParaRPr lang="en-US"/>
          </a:p>
        </p:txBody>
      </p:sp>
    </p:spTree>
    <p:extLst>
      <p:ext uri="{BB962C8B-B14F-4D97-AF65-F5344CB8AC3E}">
        <p14:creationId xmlns:p14="http://schemas.microsoft.com/office/powerpoint/2010/main" val="21947639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AF8E97-D7FF-4783-A4DF-13B9CFDC1DB8}" type="slidenum">
              <a:rPr lang="en-US" smtClean="0"/>
              <a:t>14</a:t>
            </a:fld>
            <a:endParaRPr lang="en-US"/>
          </a:p>
        </p:txBody>
      </p:sp>
    </p:spTree>
    <p:extLst>
      <p:ext uri="{BB962C8B-B14F-4D97-AF65-F5344CB8AC3E}">
        <p14:creationId xmlns:p14="http://schemas.microsoft.com/office/powerpoint/2010/main" val="20168832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AF8E97-D7FF-4783-A4DF-13B9CFDC1DB8}" type="slidenum">
              <a:rPr lang="en-US" smtClean="0"/>
              <a:t>15</a:t>
            </a:fld>
            <a:endParaRPr lang="en-US"/>
          </a:p>
        </p:txBody>
      </p:sp>
    </p:spTree>
    <p:extLst>
      <p:ext uri="{BB962C8B-B14F-4D97-AF65-F5344CB8AC3E}">
        <p14:creationId xmlns:p14="http://schemas.microsoft.com/office/powerpoint/2010/main" val="32512821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AF8E97-D7FF-4783-A4DF-13B9CFDC1DB8}" type="slidenum">
              <a:rPr lang="en-US" smtClean="0"/>
              <a:t>16</a:t>
            </a:fld>
            <a:endParaRPr lang="en-US"/>
          </a:p>
        </p:txBody>
      </p:sp>
    </p:spTree>
    <p:extLst>
      <p:ext uri="{BB962C8B-B14F-4D97-AF65-F5344CB8AC3E}">
        <p14:creationId xmlns:p14="http://schemas.microsoft.com/office/powerpoint/2010/main" val="26009468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71915A-DECB-4112-87B6-1ABBFB99D71C}" type="slidenum">
              <a:rPr lang="en-US" smtClean="0"/>
              <a:t>17</a:t>
            </a:fld>
            <a:endParaRPr lang="en-US"/>
          </a:p>
        </p:txBody>
      </p:sp>
    </p:spTree>
    <p:extLst>
      <p:ext uri="{BB962C8B-B14F-4D97-AF65-F5344CB8AC3E}">
        <p14:creationId xmlns:p14="http://schemas.microsoft.com/office/powerpoint/2010/main" val="23467722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71915A-DECB-4112-87B6-1ABBFB99D71C}" type="slidenum">
              <a:rPr lang="en-US" smtClean="0"/>
              <a:t>18</a:t>
            </a:fld>
            <a:endParaRPr lang="en-US"/>
          </a:p>
        </p:txBody>
      </p:sp>
    </p:spTree>
    <p:extLst>
      <p:ext uri="{BB962C8B-B14F-4D97-AF65-F5344CB8AC3E}">
        <p14:creationId xmlns:p14="http://schemas.microsoft.com/office/powerpoint/2010/main" val="42485799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71915A-DECB-4112-87B6-1ABBFB99D71C}" type="slidenum">
              <a:rPr lang="en-US" smtClean="0"/>
              <a:t>19</a:t>
            </a:fld>
            <a:endParaRPr lang="en-US"/>
          </a:p>
        </p:txBody>
      </p:sp>
    </p:spTree>
    <p:extLst>
      <p:ext uri="{BB962C8B-B14F-4D97-AF65-F5344CB8AC3E}">
        <p14:creationId xmlns:p14="http://schemas.microsoft.com/office/powerpoint/2010/main" val="492643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5EB57151-C7DE-4ED2-9A5E-2D84A3F96DB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C3B2F21E-21ED-408B-BBC9-2956A6489F1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4580" name="Slide Number Placeholder 3">
            <a:extLst>
              <a:ext uri="{FF2B5EF4-FFF2-40B4-BE49-F238E27FC236}">
                <a16:creationId xmlns:a16="http://schemas.microsoft.com/office/drawing/2014/main" id="{727B9D4B-B94F-4100-A821-E509749EC4F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fld id="{9B029CBE-76F8-4E2A-9A2B-81AA12B702A8}" type="slidenum">
              <a:rPr lang="en-US" altLang="en-US" smtClean="0">
                <a:latin typeface="Calibri" panose="020F0502020204030204" pitchFamily="34" charset="0"/>
              </a:rPr>
              <a:pPr fontAlgn="base">
                <a:spcBef>
                  <a:spcPct val="0"/>
                </a:spcBef>
                <a:spcAft>
                  <a:spcPct val="0"/>
                </a:spcAft>
              </a:pPr>
              <a:t>2</a:t>
            </a:fld>
            <a:endParaRPr lang="en-US"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71915A-DECB-4112-87B6-1ABBFB99D71C}" type="slidenum">
              <a:rPr lang="en-US" smtClean="0"/>
              <a:t>3</a:t>
            </a:fld>
            <a:endParaRPr lang="en-US"/>
          </a:p>
        </p:txBody>
      </p:sp>
    </p:spTree>
    <p:extLst>
      <p:ext uri="{BB962C8B-B14F-4D97-AF65-F5344CB8AC3E}">
        <p14:creationId xmlns:p14="http://schemas.microsoft.com/office/powerpoint/2010/main" val="2851680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AF8E97-D7FF-4783-A4DF-13B9CFDC1DB8}" type="slidenum">
              <a:rPr lang="en-US" smtClean="0"/>
              <a:t>4</a:t>
            </a:fld>
            <a:endParaRPr lang="en-US"/>
          </a:p>
        </p:txBody>
      </p:sp>
    </p:spTree>
    <p:extLst>
      <p:ext uri="{BB962C8B-B14F-4D97-AF65-F5344CB8AC3E}">
        <p14:creationId xmlns:p14="http://schemas.microsoft.com/office/powerpoint/2010/main" val="1169300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AF8E97-D7FF-4783-A4DF-13B9CFDC1DB8}" type="slidenum">
              <a:rPr lang="en-US" smtClean="0"/>
              <a:t>5</a:t>
            </a:fld>
            <a:endParaRPr lang="en-US"/>
          </a:p>
        </p:txBody>
      </p:sp>
    </p:spTree>
    <p:extLst>
      <p:ext uri="{BB962C8B-B14F-4D97-AF65-F5344CB8AC3E}">
        <p14:creationId xmlns:p14="http://schemas.microsoft.com/office/powerpoint/2010/main" val="2284351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71915A-DECB-4112-87B6-1ABBFB99D71C}" type="slidenum">
              <a:rPr lang="en-US" smtClean="0"/>
              <a:t>6</a:t>
            </a:fld>
            <a:endParaRPr lang="en-US"/>
          </a:p>
        </p:txBody>
      </p:sp>
    </p:spTree>
    <p:extLst>
      <p:ext uri="{BB962C8B-B14F-4D97-AF65-F5344CB8AC3E}">
        <p14:creationId xmlns:p14="http://schemas.microsoft.com/office/powerpoint/2010/main" val="10648405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AF8E97-D7FF-4783-A4DF-13B9CFDC1DB8}" type="slidenum">
              <a:rPr lang="en-US" smtClean="0"/>
              <a:t>7</a:t>
            </a:fld>
            <a:endParaRPr lang="en-US"/>
          </a:p>
        </p:txBody>
      </p:sp>
    </p:spTree>
    <p:extLst>
      <p:ext uri="{BB962C8B-B14F-4D97-AF65-F5344CB8AC3E}">
        <p14:creationId xmlns:p14="http://schemas.microsoft.com/office/powerpoint/2010/main" val="32891610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AF8E97-D7FF-4783-A4DF-13B9CFDC1DB8}" type="slidenum">
              <a:rPr lang="en-US" smtClean="0"/>
              <a:t>8</a:t>
            </a:fld>
            <a:endParaRPr lang="en-US"/>
          </a:p>
        </p:txBody>
      </p:sp>
    </p:spTree>
    <p:extLst>
      <p:ext uri="{BB962C8B-B14F-4D97-AF65-F5344CB8AC3E}">
        <p14:creationId xmlns:p14="http://schemas.microsoft.com/office/powerpoint/2010/main" val="469736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AF8E97-D7FF-4783-A4DF-13B9CFDC1DB8}" type="slidenum">
              <a:rPr lang="en-US" smtClean="0"/>
              <a:t>9</a:t>
            </a:fld>
            <a:endParaRPr lang="en-US"/>
          </a:p>
        </p:txBody>
      </p:sp>
    </p:spTree>
    <p:extLst>
      <p:ext uri="{BB962C8B-B14F-4D97-AF65-F5344CB8AC3E}">
        <p14:creationId xmlns:p14="http://schemas.microsoft.com/office/powerpoint/2010/main" val="33797254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7DE6118-2437-4B30-8E3C-4D2BE6020583}" type="datetimeFigureOut">
              <a:rPr lang="en-US" smtClean="0"/>
              <a:pPr/>
              <a:t>2/6/2024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69E57DC2-970A-4B3E-BB1C-7A09969E49DF}"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3779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26073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93534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29958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4408160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75473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41068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058076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2435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319248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9808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260040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2/6/2024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2074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2/6/2024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2563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smtClean="0"/>
              <a:t>2/6/2024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730895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30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166511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7DE6118-2437-4B30-8E3C-4D2BE6020583}" type="datetimeFigureOut">
              <a:rPr lang="en-US" smtClean="0"/>
              <a:pPr/>
              <a:t>2/6/2024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4302250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owl.purdue.edu/owl/research_and_citation/apa_style/apa_formatting_and_style_guide/apa_sample_paper.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Scientific Writing</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354290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paragraph format</a:t>
            </a:r>
          </a:p>
        </p:txBody>
      </p:sp>
      <p:sp>
        <p:nvSpPr>
          <p:cNvPr id="3" name="Content Placeholder 2"/>
          <p:cNvSpPr>
            <a:spLocks noGrp="1"/>
          </p:cNvSpPr>
          <p:nvPr>
            <p:ph idx="1"/>
          </p:nvPr>
        </p:nvSpPr>
        <p:spPr/>
        <p:txBody>
          <a:bodyPr>
            <a:normAutofit/>
          </a:bodyPr>
          <a:lstStyle/>
          <a:p>
            <a:r>
              <a:rPr lang="en-US" altLang="en-US" sz="3000" dirty="0"/>
              <a:t>Topic sentence—what does this paragraph add to our knowledge? Transition from previous paragraph</a:t>
            </a:r>
          </a:p>
          <a:p>
            <a:r>
              <a:rPr lang="en-US" altLang="en-US" sz="3000" dirty="0"/>
              <a:t>Summary of findings and</a:t>
            </a:r>
            <a:r>
              <a:rPr lang="en-US" altLang="en-US" sz="3000" i="1" dirty="0"/>
              <a:t> relevant</a:t>
            </a:r>
            <a:r>
              <a:rPr lang="en-US" altLang="en-US" sz="3000" dirty="0"/>
              <a:t> methodology of studies supporting your topic sentence</a:t>
            </a:r>
          </a:p>
          <a:p>
            <a:r>
              <a:rPr lang="en-US" altLang="en-US" sz="3000" dirty="0"/>
              <a:t>Sum it up with what this means or suggests</a:t>
            </a:r>
          </a:p>
          <a:p>
            <a:endParaRPr lang="en-US" sz="3000" dirty="0"/>
          </a:p>
        </p:txBody>
      </p:sp>
    </p:spTree>
    <p:extLst>
      <p:ext uri="{BB962C8B-B14F-4D97-AF65-F5344CB8AC3E}">
        <p14:creationId xmlns:p14="http://schemas.microsoft.com/office/powerpoint/2010/main" val="2171280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34FFF-C457-4604-835E-5844B3A1A4D7}"/>
              </a:ext>
            </a:extLst>
          </p:cNvPr>
          <p:cNvSpPr>
            <a:spLocks noGrp="1"/>
          </p:cNvSpPr>
          <p:nvPr>
            <p:ph type="title"/>
          </p:nvPr>
        </p:nvSpPr>
        <p:spPr/>
        <p:txBody>
          <a:bodyPr/>
          <a:lstStyle/>
          <a:p>
            <a:r>
              <a:rPr lang="en-US" dirty="0"/>
              <a:t>Transitions and flow</a:t>
            </a:r>
          </a:p>
        </p:txBody>
      </p:sp>
      <p:sp>
        <p:nvSpPr>
          <p:cNvPr id="3" name="Content Placeholder 2">
            <a:extLst>
              <a:ext uri="{FF2B5EF4-FFF2-40B4-BE49-F238E27FC236}">
                <a16:creationId xmlns:a16="http://schemas.microsoft.com/office/drawing/2014/main" id="{D9E33ABA-FE87-458C-8AD1-CEE44BC32FA5}"/>
              </a:ext>
            </a:extLst>
          </p:cNvPr>
          <p:cNvSpPr>
            <a:spLocks noGrp="1"/>
          </p:cNvSpPr>
          <p:nvPr>
            <p:ph idx="1"/>
          </p:nvPr>
        </p:nvSpPr>
        <p:spPr/>
        <p:txBody>
          <a:bodyPr/>
          <a:lstStyle/>
          <a:p>
            <a:r>
              <a:rPr lang="en-US" dirty="0"/>
              <a:t>Use your topic sentence as your transition (e.g., “also”)</a:t>
            </a:r>
          </a:p>
          <a:p>
            <a:r>
              <a:rPr lang="en-US" dirty="0"/>
              <a:t>Make sure things flow within paragraphs and between them</a:t>
            </a:r>
          </a:p>
          <a:p>
            <a:r>
              <a:rPr lang="en-US" dirty="0"/>
              <a:t>Each paragraph is only about 1 thing—and that’s your topic sentence</a:t>
            </a:r>
          </a:p>
        </p:txBody>
      </p:sp>
    </p:spTree>
    <p:extLst>
      <p:ext uri="{BB962C8B-B14F-4D97-AF65-F5344CB8AC3E}">
        <p14:creationId xmlns:p14="http://schemas.microsoft.com/office/powerpoint/2010/main" val="4270399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371600" y="2285999"/>
            <a:ext cx="9601200" cy="3949547"/>
          </a:xfrm>
        </p:spPr>
        <p:txBody>
          <a:bodyPr>
            <a:normAutofit fontScale="85000" lnSpcReduction="20000"/>
          </a:bodyPr>
          <a:lstStyle/>
          <a:p>
            <a:pPr marL="0" indent="0">
              <a:buNone/>
            </a:pPr>
            <a:r>
              <a:rPr lang="en-US" sz="3000" dirty="0"/>
              <a:t>“The social inhibition of responsible behavior is not limited to emergencies. Individuals become slower or less likely to pick up dropped objects in elevators (</a:t>
            </a:r>
            <a:r>
              <a:rPr lang="en-US" sz="3000" dirty="0" err="1"/>
              <a:t>Latane</a:t>
            </a:r>
            <a:r>
              <a:rPr lang="en-US" sz="3000" dirty="0"/>
              <a:t> &amp; Dabbs, 1975), to answer the telephone (Levy et al., 1972), or even to respond to a knock on the door (Freeman, 1974, as cited in </a:t>
            </a:r>
            <a:r>
              <a:rPr lang="en-US" sz="3000" dirty="0" err="1"/>
              <a:t>Latane</a:t>
            </a:r>
            <a:r>
              <a:rPr lang="en-US" sz="3000" dirty="0"/>
              <a:t>, 1981), as the number of others able to respond increases. Even such a routine behavior as tipping in restaurants is an inverse function of group size: The larger the group that shares in the responsibility for coming up with a tip, the smaller the percentage contributed (Freeman, Walker, Borden, &amp; </a:t>
            </a:r>
            <a:r>
              <a:rPr lang="en-US" sz="3000" dirty="0" err="1"/>
              <a:t>Latane</a:t>
            </a:r>
            <a:r>
              <a:rPr lang="en-US" sz="3000" dirty="0"/>
              <a:t>, 1975).”</a:t>
            </a:r>
          </a:p>
          <a:p>
            <a:endParaRPr lang="en-US" dirty="0"/>
          </a:p>
          <a:p>
            <a:r>
              <a:rPr lang="en-US" dirty="0"/>
              <a:t>Harkins &amp; </a:t>
            </a:r>
            <a:r>
              <a:rPr lang="en-US" dirty="0" err="1"/>
              <a:t>Latané</a:t>
            </a:r>
            <a:r>
              <a:rPr lang="en-US" dirty="0"/>
              <a:t>, 1998</a:t>
            </a:r>
          </a:p>
          <a:p>
            <a:endParaRPr lang="en-US" dirty="0"/>
          </a:p>
        </p:txBody>
      </p:sp>
    </p:spTree>
    <p:extLst>
      <p:ext uri="{BB962C8B-B14F-4D97-AF65-F5344CB8AC3E}">
        <p14:creationId xmlns:p14="http://schemas.microsoft.com/office/powerpoint/2010/main" val="359930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
            <a:extLst>
              <a:ext uri="{FF2B5EF4-FFF2-40B4-BE49-F238E27FC236}">
                <a16:creationId xmlns:a16="http://schemas.microsoft.com/office/drawing/2014/main" id="{CD06E2E5-FA8A-4E39-964C-0C62349EBD68}"/>
              </a:ext>
            </a:extLst>
          </p:cNvPr>
          <p:cNvSpPr>
            <a:spLocks noChangeArrowheads="1"/>
          </p:cNvSpPr>
          <p:nvPr/>
        </p:nvSpPr>
        <p:spPr bwMode="auto">
          <a:xfrm>
            <a:off x="2362200" y="1295401"/>
            <a:ext cx="746760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r>
              <a:rPr lang="en-US" altLang="en-US"/>
              <a:t>Several findings support the hypothesized link between boredom and attention. Hamilton et al. (1984) found that the ability to cope with boring activities is related to performance on behavioral measures of sustained attention as well as to the degree to which one finds events intrinsically interesting and enjoyable. On the other hand, susceptibility to boredom is related to one's need for novel stimulation and to rapid habituation to stimuli (Zuckerman, 1979). (See Hamilton, 1981, for a discussion of a possible link between attentional regulating systems and boredom.) </a:t>
            </a:r>
          </a:p>
          <a:p>
            <a:endParaRPr lang="en-US" altLang="en-US"/>
          </a:p>
          <a:p>
            <a:r>
              <a:rPr lang="en-US" altLang="en-US"/>
              <a:t>Although researchers have explored the physiological, dispositional, cognitive, affective, and behavioral concomitants of boredom on tedious tasks (O'Hanlon, 1981;Smith, 1981), little attention has been paid to boredom experienced as a result of interacting with others. The one exception involves a smattering of articles regarding therapist and client boredom in psychotherapeutic encounters, but these involve conceptual analyses based upon psychoanalytic perspectives (e.g., Altshul, 1977; Morrant, 1984)</a:t>
            </a:r>
          </a:p>
          <a:p>
            <a:endParaRPr lang="en-US" altLang="en-US"/>
          </a:p>
          <a:p>
            <a:r>
              <a:rPr lang="en-US" altLang="en-US"/>
              <a:t>Leary et al., 1986</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a:extLst>
              <a:ext uri="{FF2B5EF4-FFF2-40B4-BE49-F238E27FC236}">
                <a16:creationId xmlns:a16="http://schemas.microsoft.com/office/drawing/2014/main" id="{209DB2D3-FACF-4839-8E29-16EA6BC1A68B}"/>
              </a:ext>
            </a:extLst>
          </p:cNvPr>
          <p:cNvSpPr>
            <a:spLocks noChangeArrowheads="1"/>
          </p:cNvSpPr>
          <p:nvPr/>
        </p:nvSpPr>
        <p:spPr bwMode="auto">
          <a:xfrm>
            <a:off x="2514599" y="762001"/>
            <a:ext cx="8271933"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2400" dirty="0"/>
              <a:t>Some constraints on the emergence of culture are implied by Dynamic Social Impact Theory. The dynamic process and its specific outcomes vary as a function of the number and proximity of individuals within any given population, as well as their potency as sources of social influence (</a:t>
            </a:r>
            <a:r>
              <a:rPr lang="en-US" altLang="en-US" sz="2400" dirty="0" err="1"/>
              <a:t>Latan´e</a:t>
            </a:r>
            <a:r>
              <a:rPr lang="en-US" altLang="en-US" sz="2400" dirty="0"/>
              <a:t> 1996). In addition, the operation of these processes is hypothesized to occur more readily among beliefs and behaviors that are more highly prone to social influence. Consistent with this analysis, attitudes that are highly heritable—and so are less amenable to social influence (for examples and empirical elaboration, see </a:t>
            </a:r>
            <a:r>
              <a:rPr lang="en-US" altLang="en-US" sz="2400" dirty="0" err="1"/>
              <a:t>Tesser</a:t>
            </a:r>
            <a:r>
              <a:rPr lang="en-US" altLang="en-US" sz="2400" dirty="0"/>
              <a:t> 1993)—are less likely to coalesce into distinct cultural clusters (Bourgeois 2002).</a:t>
            </a:r>
          </a:p>
          <a:p>
            <a:endParaRPr lang="en-US" altLang="en-US" sz="2400" dirty="0"/>
          </a:p>
          <a:p>
            <a:r>
              <a:rPr lang="en-US" altLang="en-US" sz="2400" dirty="0"/>
              <a:t>Lehman et al., 2004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lit review should</a:t>
            </a:r>
          </a:p>
        </p:txBody>
      </p:sp>
      <p:sp>
        <p:nvSpPr>
          <p:cNvPr id="3" name="Content Placeholder 2"/>
          <p:cNvSpPr>
            <a:spLocks noGrp="1"/>
          </p:cNvSpPr>
          <p:nvPr>
            <p:ph idx="1"/>
          </p:nvPr>
        </p:nvSpPr>
        <p:spPr>
          <a:xfrm>
            <a:off x="1371600" y="2285999"/>
            <a:ext cx="9601200" cy="3949547"/>
          </a:xfrm>
        </p:spPr>
        <p:txBody>
          <a:bodyPr>
            <a:normAutofit/>
          </a:bodyPr>
          <a:lstStyle/>
          <a:p>
            <a:r>
              <a:rPr lang="en-US" altLang="en-US" sz="3000" dirty="0"/>
              <a:t>Define and clarify the problem</a:t>
            </a:r>
          </a:p>
          <a:p>
            <a:r>
              <a:rPr lang="en-US" altLang="en-US" sz="3000" dirty="0"/>
              <a:t>Summarize previous research</a:t>
            </a:r>
          </a:p>
          <a:p>
            <a:r>
              <a:rPr lang="en-US" altLang="en-US" sz="3000" dirty="0"/>
              <a:t>Identify inconsistencies, gaps, controversies</a:t>
            </a:r>
          </a:p>
          <a:p>
            <a:r>
              <a:rPr lang="en-US" altLang="en-US" sz="3000" dirty="0"/>
              <a:t>Keep your terminology consistent</a:t>
            </a:r>
          </a:p>
          <a:p>
            <a:r>
              <a:rPr lang="en-US" altLang="en-US" sz="3000" dirty="0"/>
              <a:t>Suggest the next steps (your study!)</a:t>
            </a:r>
          </a:p>
          <a:p>
            <a:endParaRPr lang="en-US" dirty="0"/>
          </a:p>
        </p:txBody>
      </p:sp>
    </p:spTree>
    <p:extLst>
      <p:ext uri="{BB962C8B-B14F-4D97-AF65-F5344CB8AC3E}">
        <p14:creationId xmlns:p14="http://schemas.microsoft.com/office/powerpoint/2010/main" val="1010744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study section</a:t>
            </a:r>
          </a:p>
        </p:txBody>
      </p:sp>
      <p:sp>
        <p:nvSpPr>
          <p:cNvPr id="3" name="Content Placeholder 2"/>
          <p:cNvSpPr>
            <a:spLocks noGrp="1"/>
          </p:cNvSpPr>
          <p:nvPr>
            <p:ph idx="1"/>
          </p:nvPr>
        </p:nvSpPr>
        <p:spPr>
          <a:xfrm>
            <a:off x="1371600" y="2285999"/>
            <a:ext cx="9601200" cy="3593939"/>
          </a:xfrm>
        </p:spPr>
        <p:txBody>
          <a:bodyPr>
            <a:normAutofit/>
          </a:bodyPr>
          <a:lstStyle/>
          <a:p>
            <a:r>
              <a:rPr lang="en-US" sz="2400" dirty="0"/>
              <a:t>Last part of the introduction</a:t>
            </a:r>
          </a:p>
          <a:p>
            <a:r>
              <a:rPr lang="en-US" altLang="en-US" dirty="0"/>
              <a:t>Summarize the lit review briefly</a:t>
            </a:r>
          </a:p>
          <a:p>
            <a:r>
              <a:rPr lang="en-US" altLang="en-US" sz="2400" dirty="0"/>
              <a:t>Explain how your study adds to previous research (what’s new) </a:t>
            </a:r>
          </a:p>
          <a:p>
            <a:r>
              <a:rPr lang="en-US" sz="2400" dirty="0"/>
              <a:t>Explain rationale for your hypotheses</a:t>
            </a:r>
          </a:p>
          <a:p>
            <a:r>
              <a:rPr lang="en-US" sz="2400" dirty="0"/>
              <a:t>Introduce your study</a:t>
            </a:r>
          </a:p>
          <a:p>
            <a:r>
              <a:rPr lang="en-US" sz="2400" dirty="0"/>
              <a:t>End with your hypothesis</a:t>
            </a:r>
          </a:p>
        </p:txBody>
      </p:sp>
    </p:spTree>
    <p:extLst>
      <p:ext uri="{BB962C8B-B14F-4D97-AF65-F5344CB8AC3E}">
        <p14:creationId xmlns:p14="http://schemas.microsoft.com/office/powerpoint/2010/main" val="19372568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a:t>
            </a:r>
          </a:p>
        </p:txBody>
      </p:sp>
      <p:sp>
        <p:nvSpPr>
          <p:cNvPr id="3" name="Content Placeholder 2"/>
          <p:cNvSpPr>
            <a:spLocks noGrp="1"/>
          </p:cNvSpPr>
          <p:nvPr>
            <p:ph idx="1"/>
          </p:nvPr>
        </p:nvSpPr>
        <p:spPr/>
        <p:txBody>
          <a:bodyPr>
            <a:normAutofit fontScale="85000" lnSpcReduction="10000"/>
          </a:bodyPr>
          <a:lstStyle/>
          <a:p>
            <a:r>
              <a:rPr lang="en-US" dirty="0"/>
              <a:t>Participants</a:t>
            </a:r>
          </a:p>
          <a:p>
            <a:pPr lvl="1"/>
            <a:r>
              <a:rPr lang="en-US" dirty="0"/>
              <a:t>Who you recruited, how you recruited them, demographics</a:t>
            </a:r>
          </a:p>
          <a:p>
            <a:r>
              <a:rPr lang="en-US" dirty="0"/>
              <a:t>Procedure</a:t>
            </a:r>
          </a:p>
          <a:p>
            <a:pPr lvl="1"/>
            <a:r>
              <a:rPr lang="en-US" dirty="0"/>
              <a:t>In “time” order</a:t>
            </a:r>
          </a:p>
          <a:p>
            <a:pPr lvl="1"/>
            <a:r>
              <a:rPr lang="en-US" dirty="0"/>
              <a:t>In enough detail that I could replicate it</a:t>
            </a:r>
          </a:p>
          <a:p>
            <a:pPr lvl="1"/>
            <a:r>
              <a:rPr lang="en-US" dirty="0"/>
              <a:t>For each measure, give what it measures, sample item, how many items, how answered, reliability and validity information</a:t>
            </a:r>
          </a:p>
          <a:p>
            <a:pPr lvl="1"/>
            <a:r>
              <a:rPr lang="en-US" dirty="0"/>
              <a:t>Think about possible confounds and other problems (and try to figure out a way to address them)</a:t>
            </a:r>
          </a:p>
          <a:p>
            <a:r>
              <a:rPr lang="en-US" dirty="0"/>
              <a:t>Measures, Apparatus, etc. (optional sections)</a:t>
            </a:r>
          </a:p>
        </p:txBody>
      </p:sp>
    </p:spTree>
    <p:extLst>
      <p:ext uri="{BB962C8B-B14F-4D97-AF65-F5344CB8AC3E}">
        <p14:creationId xmlns:p14="http://schemas.microsoft.com/office/powerpoint/2010/main" val="364623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a:t>
            </a:r>
          </a:p>
        </p:txBody>
      </p:sp>
      <p:sp>
        <p:nvSpPr>
          <p:cNvPr id="3" name="Content Placeholder 2"/>
          <p:cNvSpPr>
            <a:spLocks noGrp="1"/>
          </p:cNvSpPr>
          <p:nvPr>
            <p:ph idx="1"/>
          </p:nvPr>
        </p:nvSpPr>
        <p:spPr/>
        <p:txBody>
          <a:bodyPr/>
          <a:lstStyle/>
          <a:p>
            <a:r>
              <a:rPr lang="en-US" dirty="0"/>
              <a:t>Data cleaning or manipulations, manipulation checks, etc.</a:t>
            </a:r>
          </a:p>
          <a:p>
            <a:r>
              <a:rPr lang="en-US" dirty="0"/>
              <a:t>For each hypothesis, what you found</a:t>
            </a:r>
          </a:p>
          <a:p>
            <a:pPr lvl="1"/>
            <a:r>
              <a:rPr lang="en-US" dirty="0"/>
              <a:t>Likely at least 1 table or figure</a:t>
            </a:r>
          </a:p>
          <a:p>
            <a:pPr lvl="1"/>
            <a:endParaRPr lang="en-US" dirty="0"/>
          </a:p>
        </p:txBody>
      </p:sp>
    </p:spTree>
    <p:extLst>
      <p:ext uri="{BB962C8B-B14F-4D97-AF65-F5344CB8AC3E}">
        <p14:creationId xmlns:p14="http://schemas.microsoft.com/office/powerpoint/2010/main" val="27591196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a:t>
            </a:r>
          </a:p>
        </p:txBody>
      </p:sp>
      <p:sp>
        <p:nvSpPr>
          <p:cNvPr id="3" name="Content Placeholder 2"/>
          <p:cNvSpPr>
            <a:spLocks noGrp="1"/>
          </p:cNvSpPr>
          <p:nvPr>
            <p:ph idx="1"/>
          </p:nvPr>
        </p:nvSpPr>
        <p:spPr/>
        <p:txBody>
          <a:bodyPr>
            <a:normAutofit lnSpcReduction="10000"/>
          </a:bodyPr>
          <a:lstStyle/>
          <a:p>
            <a:r>
              <a:rPr lang="en-US" dirty="0"/>
              <a:t>Summary of results</a:t>
            </a:r>
          </a:p>
          <a:p>
            <a:r>
              <a:rPr lang="en-US" dirty="0"/>
              <a:t>Possible reason for any surprising results</a:t>
            </a:r>
          </a:p>
          <a:p>
            <a:r>
              <a:rPr lang="en-US" dirty="0"/>
              <a:t>At least two limitations of your study</a:t>
            </a:r>
          </a:p>
          <a:p>
            <a:r>
              <a:rPr lang="en-US" dirty="0"/>
              <a:t>How these limitations could be addressed in future research (or other ideas for future research)</a:t>
            </a:r>
          </a:p>
          <a:p>
            <a:r>
              <a:rPr lang="en-US" dirty="0"/>
              <a:t>Implications of your study</a:t>
            </a:r>
          </a:p>
          <a:p>
            <a:r>
              <a:rPr lang="en-US" dirty="0"/>
              <a:t>Strong ending</a:t>
            </a:r>
          </a:p>
        </p:txBody>
      </p:sp>
    </p:spTree>
    <p:extLst>
      <p:ext uri="{BB962C8B-B14F-4D97-AF65-F5344CB8AC3E}">
        <p14:creationId xmlns:p14="http://schemas.microsoft.com/office/powerpoint/2010/main" val="756301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DD917469-D085-4E26-B0BD-B8F391C6B6FB}"/>
              </a:ext>
            </a:extLst>
          </p:cNvPr>
          <p:cNvSpPr>
            <a:spLocks noGrp="1" noChangeArrowheads="1"/>
          </p:cNvSpPr>
          <p:nvPr>
            <p:ph type="title"/>
          </p:nvPr>
        </p:nvSpPr>
        <p:spPr/>
        <p:txBody>
          <a:bodyPr/>
          <a:lstStyle/>
          <a:p>
            <a:pPr eaLnBrk="1" hangingPunct="1"/>
            <a:r>
              <a:rPr lang="en-US" altLang="en-US">
                <a:ln>
                  <a:noFill/>
                </a:ln>
              </a:rPr>
              <a:t>General information</a:t>
            </a:r>
          </a:p>
        </p:txBody>
      </p:sp>
      <p:sp>
        <p:nvSpPr>
          <p:cNvPr id="23555" name="Content Placeholder 2">
            <a:extLst>
              <a:ext uri="{FF2B5EF4-FFF2-40B4-BE49-F238E27FC236}">
                <a16:creationId xmlns:a16="http://schemas.microsoft.com/office/drawing/2014/main" id="{F8455DCB-AA1C-404B-BA0A-F086DC682C63}"/>
              </a:ext>
            </a:extLst>
          </p:cNvPr>
          <p:cNvSpPr>
            <a:spLocks noGrp="1" noChangeArrowheads="1"/>
          </p:cNvSpPr>
          <p:nvPr>
            <p:ph idx="1"/>
          </p:nvPr>
        </p:nvSpPr>
        <p:spPr/>
        <p:txBody>
          <a:bodyPr>
            <a:normAutofit/>
          </a:bodyPr>
          <a:lstStyle/>
          <a:p>
            <a:pPr eaLnBrk="1" hangingPunct="1"/>
            <a:r>
              <a:rPr lang="en-US" altLang="en-US" dirty="0"/>
              <a:t>Write in an hourglass</a:t>
            </a:r>
          </a:p>
          <a:p>
            <a:pPr eaLnBrk="1" hangingPunct="1"/>
            <a:r>
              <a:rPr lang="en-US" altLang="en-US" dirty="0"/>
              <a:t>Write so your grandparents can understand it</a:t>
            </a:r>
          </a:p>
          <a:p>
            <a:pPr eaLnBrk="1" hangingPunct="1"/>
            <a:r>
              <a:rPr lang="en-US" altLang="en-US" dirty="0"/>
              <a:t>Start strong—why this matters (cut first 2 sentences)</a:t>
            </a:r>
          </a:p>
          <a:p>
            <a:pPr eaLnBrk="1" hangingPunct="1"/>
            <a:r>
              <a:rPr lang="en-US" altLang="en-US" dirty="0"/>
              <a:t>End strong—come back to how you started</a:t>
            </a:r>
          </a:p>
          <a:p>
            <a:pPr eaLnBrk="1" hangingPunct="1"/>
            <a:r>
              <a:rPr lang="en-US" altLang="en-US" dirty="0"/>
              <a:t>Write, revise, write, revise…..</a:t>
            </a:r>
          </a:p>
        </p:txBody>
      </p:sp>
      <p:pic>
        <p:nvPicPr>
          <p:cNvPr id="2050" name="Picture 2" descr="Hourglass Royalty Free Stock SVG Vector and Clip Art">
            <a:extLst>
              <a:ext uri="{FF2B5EF4-FFF2-40B4-BE49-F238E27FC236}">
                <a16:creationId xmlns:a16="http://schemas.microsoft.com/office/drawing/2014/main" id="{E28F0ED5-CE96-42E7-84A9-0A4D552549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2222" y="2362199"/>
            <a:ext cx="3064239" cy="306423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roud Great-Grandparents | Marc Levin | Flickr">
            <a:extLst>
              <a:ext uri="{FF2B5EF4-FFF2-40B4-BE49-F238E27FC236}">
                <a16:creationId xmlns:a16="http://schemas.microsoft.com/office/drawing/2014/main" id="{D3639B04-FEBB-42C6-91E6-30EB7CEE26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0575" y="4825833"/>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Parts of your paper</a:t>
            </a:r>
          </a:p>
        </p:txBody>
      </p:sp>
      <p:sp>
        <p:nvSpPr>
          <p:cNvPr id="4" name="TextBox 3"/>
          <p:cNvSpPr txBox="1"/>
          <p:nvPr/>
        </p:nvSpPr>
        <p:spPr>
          <a:xfrm>
            <a:off x="6350782" y="711199"/>
            <a:ext cx="4976299" cy="646331"/>
          </a:xfrm>
          <a:prstGeom prst="rect">
            <a:avLst/>
          </a:prstGeom>
          <a:noFill/>
        </p:spPr>
        <p:txBody>
          <a:bodyPr wrap="none" rtlCol="0">
            <a:spAutoFit/>
          </a:bodyPr>
          <a:lstStyle/>
          <a:p>
            <a:r>
              <a:rPr lang="en-US" dirty="0"/>
              <a:t>You’ll have these sections in your final paper, but </a:t>
            </a:r>
          </a:p>
          <a:p>
            <a:r>
              <a:rPr lang="en-US" dirty="0"/>
              <a:t>you’ll turn in portions of these ahead of time.</a:t>
            </a:r>
          </a:p>
        </p:txBody>
      </p:sp>
      <p:graphicFrame>
        <p:nvGraphicFramePr>
          <p:cNvPr id="5" name="Table 4">
            <a:extLst>
              <a:ext uri="{FF2B5EF4-FFF2-40B4-BE49-F238E27FC236}">
                <a16:creationId xmlns:a16="http://schemas.microsoft.com/office/drawing/2014/main" id="{56A6145C-2082-4C4A-A98C-700F5AA056EA}"/>
              </a:ext>
            </a:extLst>
          </p:cNvPr>
          <p:cNvGraphicFramePr>
            <a:graphicFrameLocks noGrp="1"/>
          </p:cNvGraphicFramePr>
          <p:nvPr>
            <p:extLst>
              <p:ext uri="{D42A27DB-BD31-4B8C-83A1-F6EECF244321}">
                <p14:modId xmlns:p14="http://schemas.microsoft.com/office/powerpoint/2010/main" val="1344498907"/>
              </p:ext>
            </p:extLst>
          </p:nvPr>
        </p:nvGraphicFramePr>
        <p:xfrm>
          <a:off x="1129186" y="1994747"/>
          <a:ext cx="7774971" cy="3901326"/>
        </p:xfrm>
        <a:graphic>
          <a:graphicData uri="http://schemas.openxmlformats.org/drawingml/2006/table">
            <a:tbl>
              <a:tblPr firstRow="1" bandRow="1">
                <a:tableStyleId>{5C22544A-7EE6-4342-B048-85BDC9FD1C3A}</a:tableStyleId>
              </a:tblPr>
              <a:tblGrid>
                <a:gridCol w="3707734">
                  <a:extLst>
                    <a:ext uri="{9D8B030D-6E8A-4147-A177-3AD203B41FA5}">
                      <a16:colId xmlns:a16="http://schemas.microsoft.com/office/drawing/2014/main" val="2952500204"/>
                    </a:ext>
                  </a:extLst>
                </a:gridCol>
                <a:gridCol w="1427455">
                  <a:extLst>
                    <a:ext uri="{9D8B030D-6E8A-4147-A177-3AD203B41FA5}">
                      <a16:colId xmlns:a16="http://schemas.microsoft.com/office/drawing/2014/main" val="485227737"/>
                    </a:ext>
                  </a:extLst>
                </a:gridCol>
                <a:gridCol w="1272670">
                  <a:extLst>
                    <a:ext uri="{9D8B030D-6E8A-4147-A177-3AD203B41FA5}">
                      <a16:colId xmlns:a16="http://schemas.microsoft.com/office/drawing/2014/main" val="1792769598"/>
                    </a:ext>
                  </a:extLst>
                </a:gridCol>
                <a:gridCol w="1367112">
                  <a:extLst>
                    <a:ext uri="{9D8B030D-6E8A-4147-A177-3AD203B41FA5}">
                      <a16:colId xmlns:a16="http://schemas.microsoft.com/office/drawing/2014/main" val="1168180204"/>
                    </a:ext>
                  </a:extLst>
                </a:gridCol>
              </a:tblGrid>
              <a:tr h="396728">
                <a:tc>
                  <a:txBody>
                    <a:bodyPr/>
                    <a:lstStyle/>
                    <a:p>
                      <a:r>
                        <a:rPr lang="en-US" dirty="0"/>
                        <a:t>Section of paper</a:t>
                      </a:r>
                    </a:p>
                  </a:txBody>
                  <a:tcPr/>
                </a:tc>
                <a:tc>
                  <a:txBody>
                    <a:bodyPr/>
                    <a:lstStyle/>
                    <a:p>
                      <a:r>
                        <a:rPr lang="en-US" dirty="0"/>
                        <a:t>Time 1</a:t>
                      </a:r>
                    </a:p>
                  </a:txBody>
                  <a:tcPr/>
                </a:tc>
                <a:tc>
                  <a:txBody>
                    <a:bodyPr/>
                    <a:lstStyle/>
                    <a:p>
                      <a:r>
                        <a:rPr lang="en-US" dirty="0"/>
                        <a:t>Time 2</a:t>
                      </a:r>
                    </a:p>
                  </a:txBody>
                  <a:tcPr/>
                </a:tc>
                <a:tc>
                  <a:txBody>
                    <a:bodyPr/>
                    <a:lstStyle/>
                    <a:p>
                      <a:r>
                        <a:rPr lang="en-US" dirty="0"/>
                        <a:t>Time 3</a:t>
                      </a:r>
                    </a:p>
                  </a:txBody>
                  <a:tcPr/>
                </a:tc>
                <a:extLst>
                  <a:ext uri="{0D108BD9-81ED-4DB2-BD59-A6C34878D82A}">
                    <a16:rowId xmlns:a16="http://schemas.microsoft.com/office/drawing/2014/main" val="1277722518"/>
                  </a:ext>
                </a:extLst>
              </a:tr>
              <a:tr h="396728">
                <a:tc>
                  <a:txBody>
                    <a:bodyPr/>
                    <a:lstStyle/>
                    <a:p>
                      <a:r>
                        <a:rPr lang="en-US" dirty="0"/>
                        <a:t>Cover page</a:t>
                      </a:r>
                    </a:p>
                  </a:txBody>
                  <a:tcPr/>
                </a:tc>
                <a:tc>
                  <a:txBody>
                    <a:bodyPr/>
                    <a:lstStyle/>
                    <a:p>
                      <a:r>
                        <a:rPr lang="en-US" dirty="0"/>
                        <a:t>Yes</a:t>
                      </a:r>
                    </a:p>
                  </a:txBody>
                  <a:tcPr/>
                </a:tc>
                <a:tc>
                  <a:txBody>
                    <a:bodyPr/>
                    <a:lstStyle/>
                    <a:p>
                      <a:r>
                        <a:rPr lang="en-US" dirty="0"/>
                        <a:t>Yes</a:t>
                      </a:r>
                    </a:p>
                  </a:txBody>
                  <a:tcPr/>
                </a:tc>
                <a:tc>
                  <a:txBody>
                    <a:bodyPr/>
                    <a:lstStyle/>
                    <a:p>
                      <a:r>
                        <a:rPr lang="en-US" dirty="0"/>
                        <a:t>Yes</a:t>
                      </a:r>
                    </a:p>
                  </a:txBody>
                  <a:tcPr/>
                </a:tc>
                <a:extLst>
                  <a:ext uri="{0D108BD9-81ED-4DB2-BD59-A6C34878D82A}">
                    <a16:rowId xmlns:a16="http://schemas.microsoft.com/office/drawing/2014/main" val="839711650"/>
                  </a:ext>
                </a:extLst>
              </a:tr>
              <a:tr h="396728">
                <a:tc>
                  <a:txBody>
                    <a:bodyPr/>
                    <a:lstStyle/>
                    <a:p>
                      <a:r>
                        <a:rPr lang="en-US" dirty="0"/>
                        <a:t>Abstract</a:t>
                      </a:r>
                    </a:p>
                  </a:txBody>
                  <a:tcPr/>
                </a:tc>
                <a:tc>
                  <a:txBody>
                    <a:bodyPr/>
                    <a:lstStyle/>
                    <a:p>
                      <a:endParaRPr lang="en-US" dirty="0"/>
                    </a:p>
                  </a:txBody>
                  <a:tcPr/>
                </a:tc>
                <a:tc>
                  <a:txBody>
                    <a:bodyPr/>
                    <a:lstStyle/>
                    <a:p>
                      <a:endParaRPr lang="en-US" dirty="0"/>
                    </a:p>
                  </a:txBody>
                  <a:tcPr/>
                </a:tc>
                <a:tc>
                  <a:txBody>
                    <a:bodyPr/>
                    <a:lstStyle/>
                    <a:p>
                      <a:r>
                        <a:rPr lang="en-US" dirty="0"/>
                        <a:t>Yes</a:t>
                      </a:r>
                    </a:p>
                  </a:txBody>
                  <a:tcPr/>
                </a:tc>
                <a:extLst>
                  <a:ext uri="{0D108BD9-81ED-4DB2-BD59-A6C34878D82A}">
                    <a16:rowId xmlns:a16="http://schemas.microsoft.com/office/drawing/2014/main" val="322158861"/>
                  </a:ext>
                </a:extLst>
              </a:tr>
              <a:tr h="727502">
                <a:tc>
                  <a:txBody>
                    <a:bodyPr/>
                    <a:lstStyle/>
                    <a:p>
                      <a:r>
                        <a:rPr lang="en-US" dirty="0"/>
                        <a:t>Introduction (lit review)</a:t>
                      </a:r>
                    </a:p>
                  </a:txBody>
                  <a:tcPr/>
                </a:tc>
                <a:tc>
                  <a:txBody>
                    <a:bodyPr/>
                    <a:lstStyle/>
                    <a:p>
                      <a:r>
                        <a:rPr lang="en-US" dirty="0"/>
                        <a:t>Yes</a:t>
                      </a:r>
                    </a:p>
                  </a:txBody>
                  <a:tcPr/>
                </a:tc>
                <a:tc>
                  <a:txBody>
                    <a:bodyPr/>
                    <a:lstStyle/>
                    <a:p>
                      <a:r>
                        <a:rPr lang="en-US" dirty="0"/>
                        <a:t>Current study part</a:t>
                      </a:r>
                    </a:p>
                  </a:txBody>
                  <a:tcPr/>
                </a:tc>
                <a:tc>
                  <a:txBody>
                    <a:bodyPr/>
                    <a:lstStyle/>
                    <a:p>
                      <a:r>
                        <a:rPr lang="en-US" dirty="0"/>
                        <a:t>Yes</a:t>
                      </a:r>
                    </a:p>
                  </a:txBody>
                  <a:tcPr/>
                </a:tc>
                <a:extLst>
                  <a:ext uri="{0D108BD9-81ED-4DB2-BD59-A6C34878D82A}">
                    <a16:rowId xmlns:a16="http://schemas.microsoft.com/office/drawing/2014/main" val="14894247"/>
                  </a:ext>
                </a:extLst>
              </a:tr>
              <a:tr h="396728">
                <a:tc>
                  <a:txBody>
                    <a:bodyPr/>
                    <a:lstStyle/>
                    <a:p>
                      <a:r>
                        <a:rPr lang="en-US" dirty="0"/>
                        <a:t>Method</a:t>
                      </a:r>
                    </a:p>
                  </a:txBody>
                  <a:tcPr/>
                </a:tc>
                <a:tc>
                  <a:txBody>
                    <a:bodyPr/>
                    <a:lstStyle/>
                    <a:p>
                      <a:endParaRPr lang="en-US"/>
                    </a:p>
                  </a:txBody>
                  <a:tcPr/>
                </a:tc>
                <a:tc>
                  <a:txBody>
                    <a:bodyPr/>
                    <a:lstStyle/>
                    <a:p>
                      <a:r>
                        <a:rPr lang="en-US" dirty="0"/>
                        <a:t>Yes</a:t>
                      </a:r>
                    </a:p>
                  </a:txBody>
                  <a:tcPr/>
                </a:tc>
                <a:tc>
                  <a:txBody>
                    <a:bodyPr/>
                    <a:lstStyle/>
                    <a:p>
                      <a:r>
                        <a:rPr lang="en-US" dirty="0"/>
                        <a:t>Yes</a:t>
                      </a:r>
                    </a:p>
                  </a:txBody>
                  <a:tcPr/>
                </a:tc>
                <a:extLst>
                  <a:ext uri="{0D108BD9-81ED-4DB2-BD59-A6C34878D82A}">
                    <a16:rowId xmlns:a16="http://schemas.microsoft.com/office/drawing/2014/main" val="1721644258"/>
                  </a:ext>
                </a:extLst>
              </a:tr>
              <a:tr h="396728">
                <a:tc>
                  <a:txBody>
                    <a:bodyPr/>
                    <a:lstStyle/>
                    <a:p>
                      <a:r>
                        <a:rPr lang="en-US" dirty="0"/>
                        <a:t>Results</a:t>
                      </a:r>
                    </a:p>
                  </a:txBody>
                  <a:tcPr/>
                </a:tc>
                <a:tc>
                  <a:txBody>
                    <a:bodyPr/>
                    <a:lstStyle/>
                    <a:p>
                      <a:endParaRPr lang="en-US"/>
                    </a:p>
                  </a:txBody>
                  <a:tcPr/>
                </a:tc>
                <a:tc>
                  <a:txBody>
                    <a:bodyPr/>
                    <a:lstStyle/>
                    <a:p>
                      <a:r>
                        <a:rPr lang="en-US" dirty="0"/>
                        <a:t>Yes</a:t>
                      </a:r>
                    </a:p>
                  </a:txBody>
                  <a:tcPr/>
                </a:tc>
                <a:tc>
                  <a:txBody>
                    <a:bodyPr/>
                    <a:lstStyle/>
                    <a:p>
                      <a:r>
                        <a:rPr lang="en-US" dirty="0"/>
                        <a:t>Yes</a:t>
                      </a:r>
                    </a:p>
                  </a:txBody>
                  <a:tcPr/>
                </a:tc>
                <a:extLst>
                  <a:ext uri="{0D108BD9-81ED-4DB2-BD59-A6C34878D82A}">
                    <a16:rowId xmlns:a16="http://schemas.microsoft.com/office/drawing/2014/main" val="1496160610"/>
                  </a:ext>
                </a:extLst>
              </a:tr>
              <a:tr h="396728">
                <a:tc>
                  <a:txBody>
                    <a:bodyPr/>
                    <a:lstStyle/>
                    <a:p>
                      <a:r>
                        <a:rPr lang="en-US" dirty="0"/>
                        <a:t>Discussion</a:t>
                      </a:r>
                    </a:p>
                  </a:txBody>
                  <a:tcPr/>
                </a:tc>
                <a:tc>
                  <a:txBody>
                    <a:bodyPr/>
                    <a:lstStyle/>
                    <a:p>
                      <a:endParaRPr lang="en-US" dirty="0"/>
                    </a:p>
                  </a:txBody>
                  <a:tcPr/>
                </a:tc>
                <a:tc>
                  <a:txBody>
                    <a:bodyPr/>
                    <a:lstStyle/>
                    <a:p>
                      <a:endParaRPr lang="en-US" dirty="0"/>
                    </a:p>
                  </a:txBody>
                  <a:tcPr/>
                </a:tc>
                <a:tc>
                  <a:txBody>
                    <a:bodyPr/>
                    <a:lstStyle/>
                    <a:p>
                      <a:r>
                        <a:rPr lang="en-US" dirty="0"/>
                        <a:t>Yes</a:t>
                      </a:r>
                    </a:p>
                  </a:txBody>
                  <a:tcPr/>
                </a:tc>
                <a:extLst>
                  <a:ext uri="{0D108BD9-81ED-4DB2-BD59-A6C34878D82A}">
                    <a16:rowId xmlns:a16="http://schemas.microsoft.com/office/drawing/2014/main" val="2295541537"/>
                  </a:ext>
                </a:extLst>
              </a:tr>
              <a:tr h="396728">
                <a:tc>
                  <a:txBody>
                    <a:bodyPr/>
                    <a:lstStyle/>
                    <a:p>
                      <a:r>
                        <a:rPr lang="en-US" dirty="0"/>
                        <a:t>References</a:t>
                      </a:r>
                    </a:p>
                  </a:txBody>
                  <a:tcPr/>
                </a:tc>
                <a:tc>
                  <a:txBody>
                    <a:bodyPr/>
                    <a:lstStyle/>
                    <a:p>
                      <a:r>
                        <a:rPr lang="en-US" dirty="0"/>
                        <a:t>Yes</a:t>
                      </a:r>
                    </a:p>
                  </a:txBody>
                  <a:tcPr/>
                </a:tc>
                <a:tc>
                  <a:txBody>
                    <a:bodyPr/>
                    <a:lstStyle/>
                    <a:p>
                      <a:r>
                        <a:rPr lang="en-US" dirty="0"/>
                        <a:t>Yes</a:t>
                      </a:r>
                    </a:p>
                  </a:txBody>
                  <a:tcPr/>
                </a:tc>
                <a:tc>
                  <a:txBody>
                    <a:bodyPr/>
                    <a:lstStyle/>
                    <a:p>
                      <a:r>
                        <a:rPr lang="en-US" dirty="0"/>
                        <a:t>Yes</a:t>
                      </a:r>
                    </a:p>
                  </a:txBody>
                  <a:tcPr/>
                </a:tc>
                <a:extLst>
                  <a:ext uri="{0D108BD9-81ED-4DB2-BD59-A6C34878D82A}">
                    <a16:rowId xmlns:a16="http://schemas.microsoft.com/office/drawing/2014/main" val="4230423140"/>
                  </a:ext>
                </a:extLst>
              </a:tr>
              <a:tr h="396728">
                <a:tc>
                  <a:txBody>
                    <a:bodyPr/>
                    <a:lstStyle/>
                    <a:p>
                      <a:r>
                        <a:rPr lang="en-US" dirty="0"/>
                        <a:t>Appendices</a:t>
                      </a:r>
                    </a:p>
                  </a:txBody>
                  <a:tcPr/>
                </a:tc>
                <a:tc>
                  <a:txBody>
                    <a:bodyPr/>
                    <a:lstStyle/>
                    <a:p>
                      <a:endParaRPr lang="en-US" dirty="0"/>
                    </a:p>
                  </a:txBody>
                  <a:tcPr/>
                </a:tc>
                <a:tc>
                  <a:txBody>
                    <a:bodyPr/>
                    <a:lstStyle/>
                    <a:p>
                      <a:r>
                        <a:rPr lang="en-US" dirty="0"/>
                        <a:t>Yes</a:t>
                      </a:r>
                    </a:p>
                  </a:txBody>
                  <a:tcPr/>
                </a:tc>
                <a:tc>
                  <a:txBody>
                    <a:bodyPr/>
                    <a:lstStyle/>
                    <a:p>
                      <a:r>
                        <a:rPr lang="en-US" dirty="0"/>
                        <a:t>Yes</a:t>
                      </a:r>
                    </a:p>
                  </a:txBody>
                  <a:tcPr/>
                </a:tc>
                <a:extLst>
                  <a:ext uri="{0D108BD9-81ED-4DB2-BD59-A6C34878D82A}">
                    <a16:rowId xmlns:a16="http://schemas.microsoft.com/office/drawing/2014/main" val="3424070939"/>
                  </a:ext>
                </a:extLst>
              </a:tr>
            </a:tbl>
          </a:graphicData>
        </a:graphic>
      </p:graphicFrame>
    </p:spTree>
    <p:extLst>
      <p:ext uri="{BB962C8B-B14F-4D97-AF65-F5344CB8AC3E}">
        <p14:creationId xmlns:p14="http://schemas.microsoft.com/office/powerpoint/2010/main" val="1638721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Cover page</a:t>
            </a:r>
          </a:p>
        </p:txBody>
      </p:sp>
      <p:sp>
        <p:nvSpPr>
          <p:cNvPr id="3" name="Content Placeholder 2"/>
          <p:cNvSpPr>
            <a:spLocks noGrp="1"/>
          </p:cNvSpPr>
          <p:nvPr>
            <p:ph idx="1"/>
          </p:nvPr>
        </p:nvSpPr>
        <p:spPr>
          <a:xfrm>
            <a:off x="1261966" y="2435902"/>
            <a:ext cx="6302415" cy="3581400"/>
          </a:xfrm>
        </p:spPr>
        <p:txBody>
          <a:bodyPr>
            <a:normAutofit fontScale="92500" lnSpcReduction="20000"/>
          </a:bodyPr>
          <a:lstStyle/>
          <a:p>
            <a:r>
              <a:rPr lang="en-US" sz="2400" dirty="0"/>
              <a:t>10-12 word title</a:t>
            </a:r>
          </a:p>
          <a:p>
            <a:pPr lvl="1"/>
            <a:r>
              <a:rPr lang="en-US" sz="2400" dirty="0"/>
              <a:t>Get in IV and DV</a:t>
            </a:r>
          </a:p>
          <a:p>
            <a:pPr lvl="1"/>
            <a:r>
              <a:rPr lang="en-US" sz="2400" dirty="0"/>
              <a:t>Leave out words you don’t need</a:t>
            </a:r>
          </a:p>
          <a:p>
            <a:r>
              <a:rPr lang="en-US" sz="2400" dirty="0"/>
              <a:t>“Professional” cover page </a:t>
            </a:r>
          </a:p>
          <a:p>
            <a:pPr lvl="1"/>
            <a:r>
              <a:rPr lang="en-US" sz="2400" dirty="0">
                <a:hlinkClick r:id="rId3"/>
              </a:rPr>
              <a:t>https://owl.purdue.edu/owl/research_and_citation/apa_style/apa_formatting_and_style_guide/apa_sample_paper.html</a:t>
            </a:r>
            <a:endParaRPr lang="en-US" sz="2400" dirty="0"/>
          </a:p>
          <a:p>
            <a:r>
              <a:rPr lang="en-US" sz="2400" dirty="0"/>
              <a:t>No author note needed</a:t>
            </a:r>
          </a:p>
          <a:p>
            <a:r>
              <a:rPr lang="en-US" dirty="0"/>
              <a:t>See template in Bb</a:t>
            </a:r>
            <a:endParaRPr lang="en-US" sz="2400" dirty="0"/>
          </a:p>
        </p:txBody>
      </p:sp>
      <p:pic>
        <p:nvPicPr>
          <p:cNvPr id="5" name="Picture 4"/>
          <p:cNvPicPr>
            <a:picLocks noChangeAspect="1"/>
          </p:cNvPicPr>
          <p:nvPr/>
        </p:nvPicPr>
        <p:blipFill>
          <a:blip r:embed="rId4"/>
          <a:stretch>
            <a:fillRect/>
          </a:stretch>
        </p:blipFill>
        <p:spPr>
          <a:xfrm>
            <a:off x="7778827" y="335172"/>
            <a:ext cx="3936903" cy="4814597"/>
          </a:xfrm>
          <a:prstGeom prst="rect">
            <a:avLst/>
          </a:prstGeom>
        </p:spPr>
      </p:pic>
    </p:spTree>
    <p:extLst>
      <p:ext uri="{BB962C8B-B14F-4D97-AF65-F5344CB8AC3E}">
        <p14:creationId xmlns:p14="http://schemas.microsoft.com/office/powerpoint/2010/main" val="3123126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8578" y="901640"/>
            <a:ext cx="9601196" cy="1303867"/>
          </a:xfrm>
        </p:spPr>
        <p:txBody>
          <a:bodyPr>
            <a:normAutofit fontScale="90000"/>
          </a:bodyPr>
          <a:lstStyle/>
          <a:p>
            <a:r>
              <a:rPr lang="en-US" dirty="0"/>
              <a:t>Abstract</a:t>
            </a:r>
            <a:br>
              <a:rPr lang="en-US" dirty="0"/>
            </a:br>
            <a:endParaRPr lang="en-US" dirty="0"/>
          </a:p>
        </p:txBody>
      </p:sp>
      <p:sp>
        <p:nvSpPr>
          <p:cNvPr id="3" name="Content Placeholder 2"/>
          <p:cNvSpPr>
            <a:spLocks noGrp="1"/>
          </p:cNvSpPr>
          <p:nvPr>
            <p:ph idx="1"/>
          </p:nvPr>
        </p:nvSpPr>
        <p:spPr/>
        <p:txBody>
          <a:bodyPr>
            <a:normAutofit fontScale="92500" lnSpcReduction="20000"/>
          </a:bodyPr>
          <a:lstStyle/>
          <a:p>
            <a:r>
              <a:rPr lang="en-US" sz="2400" dirty="0"/>
              <a:t>&lt;250 words</a:t>
            </a:r>
          </a:p>
          <a:p>
            <a:r>
              <a:rPr lang="en-US" sz="2400" dirty="0"/>
              <a:t>Problem statement</a:t>
            </a:r>
          </a:p>
          <a:p>
            <a:r>
              <a:rPr lang="en-US" sz="2400" dirty="0"/>
              <a:t>Who did what</a:t>
            </a:r>
          </a:p>
          <a:p>
            <a:r>
              <a:rPr lang="en-US" sz="2400" dirty="0"/>
              <a:t>Main findings</a:t>
            </a:r>
          </a:p>
          <a:p>
            <a:r>
              <a:rPr lang="en-US" sz="2400" dirty="0"/>
              <a:t>What they mean</a:t>
            </a:r>
          </a:p>
          <a:p>
            <a:r>
              <a:rPr lang="en-US" sz="2400" dirty="0"/>
              <a:t>Keywords</a:t>
            </a:r>
          </a:p>
          <a:p>
            <a:r>
              <a:rPr lang="en-US" sz="2400" dirty="0"/>
              <a:t>Word Abstract in bold, </a:t>
            </a:r>
          </a:p>
          <a:p>
            <a:r>
              <a:rPr lang="en-US" sz="2400" dirty="0"/>
              <a:t>No indents</a:t>
            </a:r>
          </a:p>
          <a:p>
            <a:endParaRPr lang="en-US" dirty="0"/>
          </a:p>
        </p:txBody>
      </p:sp>
      <p:pic>
        <p:nvPicPr>
          <p:cNvPr id="5" name="Picture 4"/>
          <p:cNvPicPr>
            <a:picLocks noChangeAspect="1"/>
          </p:cNvPicPr>
          <p:nvPr/>
        </p:nvPicPr>
        <p:blipFill>
          <a:blip r:embed="rId3"/>
          <a:stretch>
            <a:fillRect/>
          </a:stretch>
        </p:blipFill>
        <p:spPr>
          <a:xfrm>
            <a:off x="4819650" y="550214"/>
            <a:ext cx="6153150" cy="5514975"/>
          </a:xfrm>
          <a:prstGeom prst="rect">
            <a:avLst/>
          </a:prstGeom>
        </p:spPr>
      </p:pic>
    </p:spTree>
    <p:extLst>
      <p:ext uri="{BB962C8B-B14F-4D97-AF65-F5344CB8AC3E}">
        <p14:creationId xmlns:p14="http://schemas.microsoft.com/office/powerpoint/2010/main" val="2879109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144" y="588592"/>
            <a:ext cx="9601196" cy="1303867"/>
          </a:xfrm>
        </p:spPr>
        <p:txBody>
          <a:bodyPr/>
          <a:lstStyle/>
          <a:p>
            <a:r>
              <a:rPr lang="en-US" dirty="0"/>
              <a:t>Introduction/Literature review</a:t>
            </a:r>
          </a:p>
        </p:txBody>
      </p:sp>
      <p:sp>
        <p:nvSpPr>
          <p:cNvPr id="3" name="Content Placeholder 2"/>
          <p:cNvSpPr>
            <a:spLocks noGrp="1"/>
          </p:cNvSpPr>
          <p:nvPr>
            <p:ph idx="1"/>
          </p:nvPr>
        </p:nvSpPr>
        <p:spPr>
          <a:xfrm>
            <a:off x="607789" y="1764313"/>
            <a:ext cx="9601200" cy="3581400"/>
          </a:xfrm>
        </p:spPr>
        <p:txBody>
          <a:bodyPr>
            <a:normAutofit/>
          </a:bodyPr>
          <a:lstStyle/>
          <a:p>
            <a:r>
              <a:rPr lang="en-US" dirty="0"/>
              <a:t>Explain the rationale for your topic/study in the first 1-3 paragraphs</a:t>
            </a:r>
          </a:p>
          <a:p>
            <a:pPr lvl="1"/>
            <a:r>
              <a:rPr lang="en-US" dirty="0"/>
              <a:t>Start strong</a:t>
            </a:r>
          </a:p>
          <a:p>
            <a:pPr lvl="1"/>
            <a:r>
              <a:rPr lang="en-US" dirty="0"/>
              <a:t>Tell why the topic matters without saying “it is important”</a:t>
            </a:r>
          </a:p>
          <a:p>
            <a:pPr lvl="1"/>
            <a:r>
              <a:rPr lang="en-US" dirty="0"/>
              <a:t>Set up the sections and study to come</a:t>
            </a:r>
          </a:p>
          <a:p>
            <a:r>
              <a:rPr lang="en-US" dirty="0"/>
              <a:t>Title centered and bold</a:t>
            </a:r>
          </a:p>
          <a:p>
            <a:pPr marL="530352" lvl="1" indent="0">
              <a:buNone/>
            </a:pPr>
            <a:endParaRPr lang="en-US" dirty="0"/>
          </a:p>
        </p:txBody>
      </p:sp>
      <p:pic>
        <p:nvPicPr>
          <p:cNvPr id="5" name="Picture 4"/>
          <p:cNvPicPr>
            <a:picLocks noChangeAspect="1"/>
          </p:cNvPicPr>
          <p:nvPr/>
        </p:nvPicPr>
        <p:blipFill>
          <a:blip r:embed="rId3"/>
          <a:stretch>
            <a:fillRect/>
          </a:stretch>
        </p:blipFill>
        <p:spPr>
          <a:xfrm>
            <a:off x="5954742" y="3068180"/>
            <a:ext cx="5810250" cy="4400550"/>
          </a:xfrm>
          <a:prstGeom prst="rect">
            <a:avLst/>
          </a:prstGeom>
        </p:spPr>
      </p:pic>
    </p:spTree>
    <p:extLst>
      <p:ext uri="{BB962C8B-B14F-4D97-AF65-F5344CB8AC3E}">
        <p14:creationId xmlns:p14="http://schemas.microsoft.com/office/powerpoint/2010/main" val="1395644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Introduction/Lit review</a:t>
            </a:r>
          </a:p>
        </p:txBody>
      </p:sp>
      <p:sp>
        <p:nvSpPr>
          <p:cNvPr id="3" name="Content Placeholder 2"/>
          <p:cNvSpPr>
            <a:spLocks noGrp="1"/>
          </p:cNvSpPr>
          <p:nvPr>
            <p:ph idx="1"/>
          </p:nvPr>
        </p:nvSpPr>
        <p:spPr>
          <a:xfrm>
            <a:off x="1295402" y="2522208"/>
            <a:ext cx="9601196" cy="3318936"/>
          </a:xfrm>
        </p:spPr>
        <p:txBody>
          <a:bodyPr>
            <a:normAutofit fontScale="92500" lnSpcReduction="20000"/>
          </a:bodyPr>
          <a:lstStyle/>
          <a:p>
            <a:r>
              <a:rPr lang="en-US" sz="2600" dirty="0"/>
              <a:t>Review the past literature</a:t>
            </a:r>
          </a:p>
          <a:p>
            <a:pPr lvl="1"/>
            <a:r>
              <a:rPr lang="en-US" sz="2600" dirty="0"/>
              <a:t>Use topic sentences</a:t>
            </a:r>
          </a:p>
          <a:p>
            <a:pPr lvl="1"/>
            <a:r>
              <a:rPr lang="en-US" sz="2600" dirty="0"/>
              <a:t>Organize by topic, not study</a:t>
            </a:r>
          </a:p>
          <a:p>
            <a:pPr lvl="1"/>
            <a:r>
              <a:rPr lang="en-US" sz="2600" dirty="0"/>
              <a:t>Explain studies without unneeded details</a:t>
            </a:r>
          </a:p>
          <a:p>
            <a:r>
              <a:rPr lang="en-US" sz="2600" dirty="0"/>
              <a:t>Keep the review balanced </a:t>
            </a:r>
          </a:p>
          <a:p>
            <a:pPr lvl="1"/>
            <a:r>
              <a:rPr lang="en-US" sz="2600" dirty="0"/>
              <a:t>Review “both” sides if there are two sides</a:t>
            </a:r>
          </a:p>
          <a:p>
            <a:pPr lvl="1"/>
            <a:r>
              <a:rPr lang="en-US" sz="2600" dirty="0"/>
              <a:t>Give an honest and accurate review</a:t>
            </a:r>
          </a:p>
          <a:p>
            <a:endParaRPr lang="en-US" dirty="0"/>
          </a:p>
        </p:txBody>
      </p:sp>
    </p:spTree>
    <p:extLst>
      <p:ext uri="{BB962C8B-B14F-4D97-AF65-F5344CB8AC3E}">
        <p14:creationId xmlns:p14="http://schemas.microsoft.com/office/powerpoint/2010/main" val="2401374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000" dirty="0"/>
              <a:t>Give a roadmap</a:t>
            </a:r>
          </a:p>
          <a:p>
            <a:pPr lvl="1"/>
            <a:r>
              <a:rPr lang="en-US" sz="3000" dirty="0"/>
              <a:t>Set up sections to come</a:t>
            </a:r>
          </a:p>
          <a:p>
            <a:pPr lvl="1"/>
            <a:r>
              <a:rPr lang="en-US" sz="3000" dirty="0"/>
              <a:t>Organize by those sections</a:t>
            </a:r>
          </a:p>
          <a:p>
            <a:pPr lvl="1"/>
            <a:r>
              <a:rPr lang="en-US" sz="3000" dirty="0"/>
              <a:t>Summarize them at the end</a:t>
            </a:r>
          </a:p>
          <a:p>
            <a:endParaRPr lang="en-US" dirty="0"/>
          </a:p>
          <a:p>
            <a:pPr lvl="1"/>
            <a:endParaRPr lang="en-US" dirty="0"/>
          </a:p>
        </p:txBody>
      </p:sp>
      <p:pic>
        <p:nvPicPr>
          <p:cNvPr id="1026" name="Picture 2" descr="Go Ahead!: Those yellow &quot;exit-only&quot; designations on OSBs">
            <a:extLst>
              <a:ext uri="{FF2B5EF4-FFF2-40B4-BE49-F238E27FC236}">
                <a16:creationId xmlns:a16="http://schemas.microsoft.com/office/drawing/2014/main" id="{9D7F99AC-B3AA-4DD4-8528-6906D9382B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1617" y="2581275"/>
            <a:ext cx="4103784" cy="2590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7631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D48AE-33C0-417A-BF66-DC58F1EDB7E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B037BE2-115F-47BD-939F-9C63F1FE5827}"/>
              </a:ext>
            </a:extLst>
          </p:cNvPr>
          <p:cNvSpPr>
            <a:spLocks noGrp="1"/>
          </p:cNvSpPr>
          <p:nvPr>
            <p:ph idx="1"/>
          </p:nvPr>
        </p:nvSpPr>
        <p:spPr/>
        <p:txBody>
          <a:bodyPr/>
          <a:lstStyle/>
          <a:p>
            <a:r>
              <a:rPr lang="en-US" sz="2600" dirty="0"/>
              <a:t>Keep researchers in () when you can</a:t>
            </a:r>
          </a:p>
          <a:p>
            <a:pPr lvl="1"/>
            <a:r>
              <a:rPr lang="en-US" sz="2600" dirty="0"/>
              <a:t>NOT: “Smith and Jones (2000) found that people who chose experiences over material goods were generally happier with their decision. </a:t>
            </a:r>
          </a:p>
          <a:p>
            <a:pPr lvl="1"/>
            <a:r>
              <a:rPr lang="en-US" sz="2600" dirty="0"/>
              <a:t>INSTEAD: “People who choose experiences instead of material goods are generally happier (Smith &amp; Jones, 2000)</a:t>
            </a:r>
          </a:p>
          <a:p>
            <a:endParaRPr lang="en-US" dirty="0"/>
          </a:p>
        </p:txBody>
      </p:sp>
    </p:spTree>
    <p:extLst>
      <p:ext uri="{BB962C8B-B14F-4D97-AF65-F5344CB8AC3E}">
        <p14:creationId xmlns:p14="http://schemas.microsoft.com/office/powerpoint/2010/main" val="76741764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0</TotalTime>
  <Words>1112</Words>
  <Application>Microsoft Office PowerPoint</Application>
  <PresentationFormat>Widescreen</PresentationFormat>
  <Paragraphs>148</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Garamond</vt:lpstr>
      <vt:lpstr>Organic</vt:lpstr>
      <vt:lpstr>Scientific Writing</vt:lpstr>
      <vt:lpstr>General information</vt:lpstr>
      <vt:lpstr>Parts of your paper</vt:lpstr>
      <vt:lpstr>Cover page</vt:lpstr>
      <vt:lpstr>Abstract </vt:lpstr>
      <vt:lpstr>Introduction/Literature review</vt:lpstr>
      <vt:lpstr>Introduction/Lit review</vt:lpstr>
      <vt:lpstr>PowerPoint Presentation</vt:lpstr>
      <vt:lpstr>PowerPoint Presentation</vt:lpstr>
      <vt:lpstr>Introduction paragraph format</vt:lpstr>
      <vt:lpstr>Transitions and flow</vt:lpstr>
      <vt:lpstr>PowerPoint Presentation</vt:lpstr>
      <vt:lpstr>PowerPoint Presentation</vt:lpstr>
      <vt:lpstr>PowerPoint Presentation</vt:lpstr>
      <vt:lpstr>Your lit review should</vt:lpstr>
      <vt:lpstr>Current study section</vt:lpstr>
      <vt:lpstr>Method</vt:lpstr>
      <vt:lpstr>Results</vt:lpstr>
      <vt:lpstr>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2024-02-07T01:33:32Z</dcterms:created>
  <dcterms:modified xsi:type="dcterms:W3CDTF">2024-02-07T01:33:40Z</dcterms:modified>
</cp:coreProperties>
</file>