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1"/>
  </p:sldMasterIdLst>
  <p:notesMasterIdLst>
    <p:notesMasterId r:id="rId26"/>
  </p:notesMasterIdLst>
  <p:sldIdLst>
    <p:sldId id="256" r:id="rId2"/>
    <p:sldId id="274" r:id="rId3"/>
    <p:sldId id="331" r:id="rId4"/>
    <p:sldId id="332" r:id="rId5"/>
    <p:sldId id="326" r:id="rId6"/>
    <p:sldId id="311" r:id="rId7"/>
    <p:sldId id="284" r:id="rId8"/>
    <p:sldId id="313" r:id="rId9"/>
    <p:sldId id="336" r:id="rId10"/>
    <p:sldId id="297" r:id="rId11"/>
    <p:sldId id="309" r:id="rId12"/>
    <p:sldId id="316" r:id="rId13"/>
    <p:sldId id="335" r:id="rId14"/>
    <p:sldId id="300" r:id="rId15"/>
    <p:sldId id="333" r:id="rId16"/>
    <p:sldId id="337" r:id="rId17"/>
    <p:sldId id="338" r:id="rId18"/>
    <p:sldId id="339" r:id="rId19"/>
    <p:sldId id="340" r:id="rId20"/>
    <p:sldId id="341" r:id="rId21"/>
    <p:sldId id="259" r:id="rId22"/>
    <p:sldId id="261" r:id="rId23"/>
    <p:sldId id="329" r:id="rId24"/>
    <p:sldId id="330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63977" autoAdjust="0"/>
  </p:normalViewPr>
  <p:slideViewPr>
    <p:cSldViewPr snapToGrid="0">
      <p:cViewPr varScale="1">
        <p:scale>
          <a:sx n="72" d="100"/>
          <a:sy n="72" d="100"/>
        </p:scale>
        <p:origin x="20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59752896741571E-2"/>
          <c:y val="2.1200470561444817E-2"/>
          <c:w val="0.89083881638082907"/>
          <c:h val="0.879719884152411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Sheet1!$P$5:$P$9</c:f>
              <c:numCache>
                <c:formatCode>General</c:formatCode>
                <c:ptCount val="5"/>
                <c:pt idx="0">
                  <c:v>71</c:v>
                </c:pt>
                <c:pt idx="1">
                  <c:v>63</c:v>
                </c:pt>
                <c:pt idx="2">
                  <c:v>42</c:v>
                </c:pt>
                <c:pt idx="3">
                  <c:v>39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Sheet1!$O$5:$O$9</c15:sqref>
                        </c15:formulaRef>
                      </c:ext>
                    </c:extLst>
                    <c:strCache>
                      <c:ptCount val="5"/>
                      <c:pt idx="0">
                        <c:v>alone</c:v>
                      </c:pt>
                      <c:pt idx="1">
                        <c:v>back to back</c:v>
                      </c:pt>
                      <c:pt idx="2">
                        <c:v>seen not seeing</c:v>
                      </c:pt>
                      <c:pt idx="3">
                        <c:v>see not seen</c:v>
                      </c:pt>
                      <c:pt idx="4">
                        <c:v>face to face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8DF7-450B-9009-1B97A853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361872"/>
        <c:axId val="255654376"/>
      </c:barChart>
      <c:catAx>
        <c:axId val="37036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654376"/>
        <c:crosses val="autoZero"/>
        <c:auto val="1"/>
        <c:lblAlgn val="ctr"/>
        <c:lblOffset val="100"/>
        <c:noMultiLvlLbl val="0"/>
      </c:catAx>
      <c:valAx>
        <c:axId val="2556543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7036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Sheet1!$B$3:$B$4</c:f>
              <c:numCache>
                <c:formatCode>General</c:formatCode>
                <c:ptCount val="2"/>
                <c:pt idx="0">
                  <c:v>70</c:v>
                </c:pt>
                <c:pt idx="1">
                  <c:v>81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Sheet1!$B$2</c15:sqref>
                        </c15:formulaRef>
                      </c:ext>
                    </c:extLst>
                    <c:strCache>
                      <c:ptCount val="1"/>
                      <c:pt idx="0">
                        <c:v>See Carol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strCache>
                      <c:ptCount val="2"/>
                      <c:pt idx="0">
                        <c:v>Low empathy</c:v>
                      </c:pt>
                      <c:pt idx="1">
                        <c:v>High empathy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B58-49B9-A69D-402E869C1164}"/>
            </c:ext>
          </c:extLst>
        </c:ser>
        <c:ser>
          <c:idx val="1"/>
          <c:order val="1"/>
          <c:invertIfNegative val="0"/>
          <c:val>
            <c:numRef>
              <c:f>Sheet1!$C$3:$C$4</c:f>
              <c:numCache>
                <c:formatCode>General</c:formatCode>
                <c:ptCount val="2"/>
                <c:pt idx="0">
                  <c:v>35</c:v>
                </c:pt>
                <c:pt idx="1">
                  <c:v>78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Sheet1!$C$2</c15:sqref>
                        </c15:formulaRef>
                      </c:ext>
                    </c:extLst>
                    <c:strCache>
                      <c:ptCount val="1"/>
                      <c:pt idx="0">
                        <c:v>Don't see her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Sheet1!$A$3:$A$4</c15:sqref>
                        </c15:formulaRef>
                      </c:ext>
                    </c:extLst>
                    <c:strCache>
                      <c:ptCount val="2"/>
                      <c:pt idx="0">
                        <c:v>Low empathy</c:v>
                      </c:pt>
                      <c:pt idx="1">
                        <c:v>High empathy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B58-49B9-A69D-402E869C1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48496"/>
        <c:axId val="255649280"/>
      </c:barChart>
      <c:catAx>
        <c:axId val="25564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5649280"/>
        <c:crosses val="autoZero"/>
        <c:auto val="1"/>
        <c:lblAlgn val="ctr"/>
        <c:lblOffset val="100"/>
        <c:noMultiLvlLbl val="0"/>
      </c:catAx>
      <c:valAx>
        <c:axId val="255649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648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731C8-52D0-4517-999F-31EB4929151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A4D2914-8FBA-44DE-BFDE-09C172EDA78B}">
      <dgm:prSet phldrT="[Text]"/>
      <dgm:spPr/>
      <dgm:t>
        <a:bodyPr/>
        <a:lstStyle/>
        <a:p>
          <a:r>
            <a:rPr lang="en-US" dirty="0"/>
            <a:t>Notice event</a:t>
          </a:r>
        </a:p>
      </dgm:t>
    </dgm:pt>
    <dgm:pt modelId="{E036D999-E351-4E92-A8D7-42C232023DFA}" type="parTrans" cxnId="{38BC7424-0A98-4E95-8351-CF41B39AE0BA}">
      <dgm:prSet/>
      <dgm:spPr/>
      <dgm:t>
        <a:bodyPr/>
        <a:lstStyle/>
        <a:p>
          <a:endParaRPr lang="en-US"/>
        </a:p>
      </dgm:t>
    </dgm:pt>
    <dgm:pt modelId="{A903E63F-5DD9-4EA5-8285-3902B0548A2C}" type="sibTrans" cxnId="{38BC7424-0A98-4E95-8351-CF41B39AE0BA}">
      <dgm:prSet/>
      <dgm:spPr/>
      <dgm:t>
        <a:bodyPr/>
        <a:lstStyle/>
        <a:p>
          <a:endParaRPr lang="en-US"/>
        </a:p>
      </dgm:t>
    </dgm:pt>
    <dgm:pt modelId="{A8550C90-DAE2-43ED-B6A5-B7C40E0D031A}">
      <dgm:prSet phldrT="[Text]"/>
      <dgm:spPr/>
      <dgm:t>
        <a:bodyPr/>
        <a:lstStyle/>
        <a:p>
          <a:r>
            <a:rPr lang="en-US" dirty="0"/>
            <a:t>Define as emergency</a:t>
          </a:r>
        </a:p>
      </dgm:t>
    </dgm:pt>
    <dgm:pt modelId="{5C66740D-1C7F-4F1B-B439-FAB957453877}" type="parTrans" cxnId="{22E43B8C-B0F0-470B-B836-25F4F557FD0E}">
      <dgm:prSet/>
      <dgm:spPr/>
      <dgm:t>
        <a:bodyPr/>
        <a:lstStyle/>
        <a:p>
          <a:endParaRPr lang="en-US"/>
        </a:p>
      </dgm:t>
    </dgm:pt>
    <dgm:pt modelId="{BB5CA26E-7318-4E5B-9396-3B9920D5B8E3}" type="sibTrans" cxnId="{22E43B8C-B0F0-470B-B836-25F4F557FD0E}">
      <dgm:prSet/>
      <dgm:spPr/>
      <dgm:t>
        <a:bodyPr/>
        <a:lstStyle/>
        <a:p>
          <a:endParaRPr lang="en-US"/>
        </a:p>
      </dgm:t>
    </dgm:pt>
    <dgm:pt modelId="{786FCA10-23EE-4A93-90A4-222ACECD0E42}">
      <dgm:prSet phldrT="[Text]"/>
      <dgm:spPr/>
      <dgm:t>
        <a:bodyPr/>
        <a:lstStyle/>
        <a:p>
          <a:r>
            <a:rPr lang="en-US" dirty="0"/>
            <a:t>Take responsibility</a:t>
          </a:r>
        </a:p>
      </dgm:t>
    </dgm:pt>
    <dgm:pt modelId="{DEA0EAB9-9FBE-4D2F-BABC-002CB8CD22E0}" type="parTrans" cxnId="{D73962BD-FAAB-4577-8BD4-E6D8D8770A67}">
      <dgm:prSet/>
      <dgm:spPr/>
      <dgm:t>
        <a:bodyPr/>
        <a:lstStyle/>
        <a:p>
          <a:endParaRPr lang="en-US"/>
        </a:p>
      </dgm:t>
    </dgm:pt>
    <dgm:pt modelId="{EE434E69-033E-4893-B85D-DC26B64C4121}" type="sibTrans" cxnId="{D73962BD-FAAB-4577-8BD4-E6D8D8770A67}">
      <dgm:prSet/>
      <dgm:spPr/>
      <dgm:t>
        <a:bodyPr/>
        <a:lstStyle/>
        <a:p>
          <a:endParaRPr lang="en-US"/>
        </a:p>
      </dgm:t>
    </dgm:pt>
    <dgm:pt modelId="{355AB4DB-9F2A-446F-BE3C-C41F438EED8D}">
      <dgm:prSet phldrT="[Text]"/>
      <dgm:spPr/>
      <dgm:t>
        <a:bodyPr/>
        <a:lstStyle/>
        <a:p>
          <a:r>
            <a:rPr lang="en-US" dirty="0"/>
            <a:t>Decide how to act</a:t>
          </a:r>
        </a:p>
      </dgm:t>
    </dgm:pt>
    <dgm:pt modelId="{682C0CAB-319C-493A-8F03-9DA68D34BA89}" type="parTrans" cxnId="{CBB733B5-6CAF-4157-9885-007E0235F570}">
      <dgm:prSet/>
      <dgm:spPr/>
      <dgm:t>
        <a:bodyPr/>
        <a:lstStyle/>
        <a:p>
          <a:endParaRPr lang="en-US"/>
        </a:p>
      </dgm:t>
    </dgm:pt>
    <dgm:pt modelId="{1658A870-ED93-4877-A9BE-EB74BE7BEFFD}" type="sibTrans" cxnId="{CBB733B5-6CAF-4157-9885-007E0235F570}">
      <dgm:prSet/>
      <dgm:spPr/>
      <dgm:t>
        <a:bodyPr/>
        <a:lstStyle/>
        <a:p>
          <a:endParaRPr lang="en-US"/>
        </a:p>
      </dgm:t>
    </dgm:pt>
    <dgm:pt modelId="{6B454437-FA05-453E-AD2A-726ED544EFD6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6195D1EA-35CF-4BD8-96B8-56C215DB42F6}" type="parTrans" cxnId="{5CE8450A-B14B-4AD6-81C3-BD432F828A86}">
      <dgm:prSet/>
      <dgm:spPr/>
      <dgm:t>
        <a:bodyPr/>
        <a:lstStyle/>
        <a:p>
          <a:endParaRPr lang="en-US"/>
        </a:p>
      </dgm:t>
    </dgm:pt>
    <dgm:pt modelId="{59BC3166-C024-4A0E-B4B9-CE5D18DC2CD7}" type="sibTrans" cxnId="{5CE8450A-B14B-4AD6-81C3-BD432F828A86}">
      <dgm:prSet/>
      <dgm:spPr/>
      <dgm:t>
        <a:bodyPr/>
        <a:lstStyle/>
        <a:p>
          <a:endParaRPr lang="en-US"/>
        </a:p>
      </dgm:t>
    </dgm:pt>
    <dgm:pt modelId="{409A93F4-984F-4F86-8E70-D13DC0B84B10}" type="pres">
      <dgm:prSet presAssocID="{E58731C8-52D0-4517-999F-31EB49291514}" presName="Name0" presStyleCnt="0">
        <dgm:presLayoutVars>
          <dgm:dir/>
          <dgm:animLvl val="lvl"/>
          <dgm:resizeHandles val="exact"/>
        </dgm:presLayoutVars>
      </dgm:prSet>
      <dgm:spPr/>
    </dgm:pt>
    <dgm:pt modelId="{E88C40D6-ABCB-42A5-8873-542CC0C366A4}" type="pres">
      <dgm:prSet presAssocID="{4A4D2914-8FBA-44DE-BFDE-09C172EDA78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2564E0-F8AA-41D6-99DB-7946A35AF68A}" type="pres">
      <dgm:prSet presAssocID="{A903E63F-5DD9-4EA5-8285-3902B0548A2C}" presName="parTxOnlySpace" presStyleCnt="0"/>
      <dgm:spPr/>
    </dgm:pt>
    <dgm:pt modelId="{BCCB7415-66A4-4924-9410-08CEBC1B9541}" type="pres">
      <dgm:prSet presAssocID="{A8550C90-DAE2-43ED-B6A5-B7C40E0D031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942E240-33D6-4013-9D21-738CB67C9B42}" type="pres">
      <dgm:prSet presAssocID="{BB5CA26E-7318-4E5B-9396-3B9920D5B8E3}" presName="parTxOnlySpace" presStyleCnt="0"/>
      <dgm:spPr/>
    </dgm:pt>
    <dgm:pt modelId="{F4303D9C-C906-4498-818C-2B38B3442C51}" type="pres">
      <dgm:prSet presAssocID="{786FCA10-23EE-4A93-90A4-222ACECD0E4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0A1E0E9-9820-4CF0-8879-BF02AAA0BEC9}" type="pres">
      <dgm:prSet presAssocID="{EE434E69-033E-4893-B85D-DC26B64C4121}" presName="parTxOnlySpace" presStyleCnt="0"/>
      <dgm:spPr/>
    </dgm:pt>
    <dgm:pt modelId="{48CBB63E-06C1-4E1A-ADF8-870FFCF407F2}" type="pres">
      <dgm:prSet presAssocID="{355AB4DB-9F2A-446F-BE3C-C41F438EED8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71DC3E9-3C0E-4305-960E-D5DE9F2CD71A}" type="pres">
      <dgm:prSet presAssocID="{1658A870-ED93-4877-A9BE-EB74BE7BEFFD}" presName="parTxOnlySpace" presStyleCnt="0"/>
      <dgm:spPr/>
    </dgm:pt>
    <dgm:pt modelId="{DC61BBB6-EC2A-4BAB-A2D9-C80F1F63CE58}" type="pres">
      <dgm:prSet presAssocID="{6B454437-FA05-453E-AD2A-726ED544EFD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CE8450A-B14B-4AD6-81C3-BD432F828A86}" srcId="{E58731C8-52D0-4517-999F-31EB49291514}" destId="{6B454437-FA05-453E-AD2A-726ED544EFD6}" srcOrd="4" destOrd="0" parTransId="{6195D1EA-35CF-4BD8-96B8-56C215DB42F6}" sibTransId="{59BC3166-C024-4A0E-B4B9-CE5D18DC2CD7}"/>
    <dgm:cxn modelId="{5F43010C-42D3-486B-A36F-089615B49F98}" type="presOf" srcId="{6B454437-FA05-453E-AD2A-726ED544EFD6}" destId="{DC61BBB6-EC2A-4BAB-A2D9-C80F1F63CE58}" srcOrd="0" destOrd="0" presId="urn:microsoft.com/office/officeart/2005/8/layout/chevron1"/>
    <dgm:cxn modelId="{38BC7424-0A98-4E95-8351-CF41B39AE0BA}" srcId="{E58731C8-52D0-4517-999F-31EB49291514}" destId="{4A4D2914-8FBA-44DE-BFDE-09C172EDA78B}" srcOrd="0" destOrd="0" parTransId="{E036D999-E351-4E92-A8D7-42C232023DFA}" sibTransId="{A903E63F-5DD9-4EA5-8285-3902B0548A2C}"/>
    <dgm:cxn modelId="{A017272C-B162-4FD7-8DAA-A23B2EC3D0ED}" type="presOf" srcId="{786FCA10-23EE-4A93-90A4-222ACECD0E42}" destId="{F4303D9C-C906-4498-818C-2B38B3442C51}" srcOrd="0" destOrd="0" presId="urn:microsoft.com/office/officeart/2005/8/layout/chevron1"/>
    <dgm:cxn modelId="{99F8DB49-E52A-45E3-AB43-5DFB1626AD8F}" type="presOf" srcId="{A8550C90-DAE2-43ED-B6A5-B7C40E0D031A}" destId="{BCCB7415-66A4-4924-9410-08CEBC1B9541}" srcOrd="0" destOrd="0" presId="urn:microsoft.com/office/officeart/2005/8/layout/chevron1"/>
    <dgm:cxn modelId="{BB9A3A88-3ADC-4530-A139-FDEEE609EE94}" type="presOf" srcId="{4A4D2914-8FBA-44DE-BFDE-09C172EDA78B}" destId="{E88C40D6-ABCB-42A5-8873-542CC0C366A4}" srcOrd="0" destOrd="0" presId="urn:microsoft.com/office/officeart/2005/8/layout/chevron1"/>
    <dgm:cxn modelId="{75D6B88A-69EE-4D3D-A7D7-BD2369BDD795}" type="presOf" srcId="{E58731C8-52D0-4517-999F-31EB49291514}" destId="{409A93F4-984F-4F86-8E70-D13DC0B84B10}" srcOrd="0" destOrd="0" presId="urn:microsoft.com/office/officeart/2005/8/layout/chevron1"/>
    <dgm:cxn modelId="{22E43B8C-B0F0-470B-B836-25F4F557FD0E}" srcId="{E58731C8-52D0-4517-999F-31EB49291514}" destId="{A8550C90-DAE2-43ED-B6A5-B7C40E0D031A}" srcOrd="1" destOrd="0" parTransId="{5C66740D-1C7F-4F1B-B439-FAB957453877}" sibTransId="{BB5CA26E-7318-4E5B-9396-3B9920D5B8E3}"/>
    <dgm:cxn modelId="{CBB733B5-6CAF-4157-9885-007E0235F570}" srcId="{E58731C8-52D0-4517-999F-31EB49291514}" destId="{355AB4DB-9F2A-446F-BE3C-C41F438EED8D}" srcOrd="3" destOrd="0" parTransId="{682C0CAB-319C-493A-8F03-9DA68D34BA89}" sibTransId="{1658A870-ED93-4877-A9BE-EB74BE7BEFFD}"/>
    <dgm:cxn modelId="{D73962BD-FAAB-4577-8BD4-E6D8D8770A67}" srcId="{E58731C8-52D0-4517-999F-31EB49291514}" destId="{786FCA10-23EE-4A93-90A4-222ACECD0E42}" srcOrd="2" destOrd="0" parTransId="{DEA0EAB9-9FBE-4D2F-BABC-002CB8CD22E0}" sibTransId="{EE434E69-033E-4893-B85D-DC26B64C4121}"/>
    <dgm:cxn modelId="{479A3EFB-333D-41BF-B84A-F2863F8A1392}" type="presOf" srcId="{355AB4DB-9F2A-446F-BE3C-C41F438EED8D}" destId="{48CBB63E-06C1-4E1A-ADF8-870FFCF407F2}" srcOrd="0" destOrd="0" presId="urn:microsoft.com/office/officeart/2005/8/layout/chevron1"/>
    <dgm:cxn modelId="{8726271E-53CD-429E-8072-93CE098EE05E}" type="presParOf" srcId="{409A93F4-984F-4F86-8E70-D13DC0B84B10}" destId="{E88C40D6-ABCB-42A5-8873-542CC0C366A4}" srcOrd="0" destOrd="0" presId="urn:microsoft.com/office/officeart/2005/8/layout/chevron1"/>
    <dgm:cxn modelId="{F20EA9F1-97C9-4BDC-85EC-65D589BD5D40}" type="presParOf" srcId="{409A93F4-984F-4F86-8E70-D13DC0B84B10}" destId="{ED2564E0-F8AA-41D6-99DB-7946A35AF68A}" srcOrd="1" destOrd="0" presId="urn:microsoft.com/office/officeart/2005/8/layout/chevron1"/>
    <dgm:cxn modelId="{59F43F9E-2BC8-42AE-9C9F-A12770C6EC47}" type="presParOf" srcId="{409A93F4-984F-4F86-8E70-D13DC0B84B10}" destId="{BCCB7415-66A4-4924-9410-08CEBC1B9541}" srcOrd="2" destOrd="0" presId="urn:microsoft.com/office/officeart/2005/8/layout/chevron1"/>
    <dgm:cxn modelId="{4AB2080E-3052-4969-A0FC-1E80A4BF67A1}" type="presParOf" srcId="{409A93F4-984F-4F86-8E70-D13DC0B84B10}" destId="{C942E240-33D6-4013-9D21-738CB67C9B42}" srcOrd="3" destOrd="0" presId="urn:microsoft.com/office/officeart/2005/8/layout/chevron1"/>
    <dgm:cxn modelId="{C633FB4B-5502-40ED-8E98-4452D89C6996}" type="presParOf" srcId="{409A93F4-984F-4F86-8E70-D13DC0B84B10}" destId="{F4303D9C-C906-4498-818C-2B38B3442C51}" srcOrd="4" destOrd="0" presId="urn:microsoft.com/office/officeart/2005/8/layout/chevron1"/>
    <dgm:cxn modelId="{9EEE643A-5893-424C-A962-D8A5DF5B9003}" type="presParOf" srcId="{409A93F4-984F-4F86-8E70-D13DC0B84B10}" destId="{00A1E0E9-9820-4CF0-8879-BF02AAA0BEC9}" srcOrd="5" destOrd="0" presId="urn:microsoft.com/office/officeart/2005/8/layout/chevron1"/>
    <dgm:cxn modelId="{B23ED9AA-A6BC-4DDF-A930-548A938570B3}" type="presParOf" srcId="{409A93F4-984F-4F86-8E70-D13DC0B84B10}" destId="{48CBB63E-06C1-4E1A-ADF8-870FFCF407F2}" srcOrd="6" destOrd="0" presId="urn:microsoft.com/office/officeart/2005/8/layout/chevron1"/>
    <dgm:cxn modelId="{95BDF1A3-F0E1-4E62-91C0-5929E6DD672E}" type="presParOf" srcId="{409A93F4-984F-4F86-8E70-D13DC0B84B10}" destId="{871DC3E9-3C0E-4305-960E-D5DE9F2CD71A}" srcOrd="7" destOrd="0" presId="urn:microsoft.com/office/officeart/2005/8/layout/chevron1"/>
    <dgm:cxn modelId="{E5FA4412-DB1F-48FA-B1B2-E6A8F2713D19}" type="presParOf" srcId="{409A93F4-984F-4F86-8E70-D13DC0B84B10}" destId="{DC61BBB6-EC2A-4BAB-A2D9-C80F1F63CE5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C40D6-ABCB-42A5-8873-542CC0C366A4}">
      <dsp:nvSpPr>
        <dsp:cNvPr id="0" name=""/>
        <dsp:cNvSpPr/>
      </dsp:nvSpPr>
      <dsp:spPr>
        <a:xfrm>
          <a:off x="2576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Notice event</a:t>
          </a:r>
        </a:p>
      </dsp:txBody>
      <dsp:txXfrm>
        <a:off x="461208" y="1359849"/>
        <a:ext cx="1375898" cy="917264"/>
      </dsp:txXfrm>
    </dsp:sp>
    <dsp:sp modelId="{BCCB7415-66A4-4924-9410-08CEBC1B9541}">
      <dsp:nvSpPr>
        <dsp:cNvPr id="0" name=""/>
        <dsp:cNvSpPr/>
      </dsp:nvSpPr>
      <dsp:spPr>
        <a:xfrm>
          <a:off x="2066422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Define as emergency</a:t>
          </a:r>
        </a:p>
      </dsp:txBody>
      <dsp:txXfrm>
        <a:off x="2525054" y="1359849"/>
        <a:ext cx="1375898" cy="917264"/>
      </dsp:txXfrm>
    </dsp:sp>
    <dsp:sp modelId="{F4303D9C-C906-4498-818C-2B38B3442C51}">
      <dsp:nvSpPr>
        <dsp:cNvPr id="0" name=""/>
        <dsp:cNvSpPr/>
      </dsp:nvSpPr>
      <dsp:spPr>
        <a:xfrm>
          <a:off x="4130268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Take responsibility</a:t>
          </a:r>
        </a:p>
      </dsp:txBody>
      <dsp:txXfrm>
        <a:off x="4588900" y="1359849"/>
        <a:ext cx="1375898" cy="917264"/>
      </dsp:txXfrm>
    </dsp:sp>
    <dsp:sp modelId="{48CBB63E-06C1-4E1A-ADF8-870FFCF407F2}">
      <dsp:nvSpPr>
        <dsp:cNvPr id="0" name=""/>
        <dsp:cNvSpPr/>
      </dsp:nvSpPr>
      <dsp:spPr>
        <a:xfrm>
          <a:off x="6194114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Decide how to act</a:t>
          </a:r>
        </a:p>
      </dsp:txBody>
      <dsp:txXfrm>
        <a:off x="6652746" y="1359849"/>
        <a:ext cx="1375898" cy="917264"/>
      </dsp:txXfrm>
    </dsp:sp>
    <dsp:sp modelId="{DC61BBB6-EC2A-4BAB-A2D9-C80F1F63CE58}">
      <dsp:nvSpPr>
        <dsp:cNvPr id="0" name=""/>
        <dsp:cNvSpPr/>
      </dsp:nvSpPr>
      <dsp:spPr>
        <a:xfrm>
          <a:off x="8257961" y="1359849"/>
          <a:ext cx="2293162" cy="9172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</a:t>
          </a:r>
        </a:p>
      </dsp:txBody>
      <dsp:txXfrm>
        <a:off x="8716593" y="1359849"/>
        <a:ext cx="1375898" cy="91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3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9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3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69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4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17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0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7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81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6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44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7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49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1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281C9-6441-4F7E-BF9F-CA8B959FA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57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8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A9E16-DDBC-44EC-94E2-615E2124B0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B3765-1535-41FB-A927-AAD2D1E8538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3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FE9EF-BFD3-43EA-A868-783EE64D3026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3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8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3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1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0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2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87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B060-2D6F-430E-A017-FCCC5AF2AC19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175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096B060-2D6F-430E-A017-FCCC5AF2AC19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0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kerd.edu/psychology/ir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n.org/statistics/campus-sexual-violen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nsvrc.org/statistics" TargetMode="External"/><Relationship Id="rId4" Type="http://schemas.openxmlformats.org/officeDocument/2006/relationships/hyperlink" Target="https://www.apa.org/apags/resources/campus-sexual-assault-fact-shee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after-honesty-researcher-s-retractions-colleagues-expand-scrutiny-her-wor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datacolada.org/1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exuni.library.uni.edu/page-image/ni199600000249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_search_phone_call_sca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.search.yahoo.com/search/video?fr=mcafee&amp;ei=UTF-8&amp;p=milgram+video+clip&amp;type=E210US91088G0#id=2&amp;vid=e0438dcd3d9d168d1d418b158199693f&amp;action=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871" y="591671"/>
            <a:ext cx="10304929" cy="5513847"/>
          </a:xfrm>
        </p:spPr>
        <p:txBody>
          <a:bodyPr>
            <a:normAutofit/>
          </a:bodyPr>
          <a:lstStyle/>
          <a:p>
            <a:r>
              <a:rPr lang="en-US" sz="8000" dirty="0"/>
              <a:t>Why we act: Turning bystanders into moral rebels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335" y="752482"/>
            <a:ext cx="10572000" cy="434974"/>
          </a:xfrm>
        </p:spPr>
        <p:txBody>
          <a:bodyPr>
            <a:normAutofit/>
          </a:bodyPr>
          <a:lstStyle/>
          <a:p>
            <a:r>
              <a:rPr lang="en-US" dirty="0"/>
              <a:t>Catherine Sanderson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Evolutionary roots</a:t>
            </a:r>
          </a:p>
          <a:p>
            <a:pPr lvl="1"/>
            <a:r>
              <a:rPr lang="en-US" dirty="0"/>
              <a:t>Kin selection</a:t>
            </a:r>
          </a:p>
          <a:p>
            <a:pPr lvl="1"/>
            <a:r>
              <a:rPr lang="en-US" dirty="0"/>
              <a:t>Reciprocal altruism</a:t>
            </a:r>
          </a:p>
          <a:p>
            <a:pPr lvl="1"/>
            <a:r>
              <a:rPr lang="en-US" dirty="0"/>
              <a:t>Signaling theory</a:t>
            </a:r>
          </a:p>
          <a:p>
            <a:r>
              <a:rPr lang="en-US" dirty="0"/>
              <a:t>Neuro structures </a:t>
            </a:r>
          </a:p>
          <a:p>
            <a:pPr lvl="1"/>
            <a:r>
              <a:rPr lang="en-US" dirty="0"/>
              <a:t>Neural structures, mirror systems, oxytocin</a:t>
            </a:r>
          </a:p>
          <a:p>
            <a:r>
              <a:rPr lang="en-US" dirty="0"/>
              <a:t>Genetic influences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help? (biological) </a:t>
            </a:r>
          </a:p>
        </p:txBody>
      </p:sp>
      <p:pic>
        <p:nvPicPr>
          <p:cNvPr id="2050" name="Picture 2" descr="https://tse3.mm.bing.net/th?id=OIP.XdPFkWGZiJt9whnPkYp6yQHaE8&amp;pid=Api&amp;P=0&amp;h=220">
            <a:extLst>
              <a:ext uri="{FF2B5EF4-FFF2-40B4-BE49-F238E27FC236}">
                <a16:creationId xmlns:a16="http://schemas.microsoft.com/office/drawing/2014/main" id="{4FDAA623-88B1-4DC8-86BF-5D4C3BBE8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965959"/>
            <a:ext cx="5121635" cy="34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2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18A2C7-C8EB-4811-936A-1D02398A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Egoistic reasons</a:t>
            </a:r>
          </a:p>
          <a:p>
            <a:pPr lvl="1"/>
            <a:r>
              <a:rPr lang="en-US" dirty="0"/>
              <a:t>Negative state relief model (Cialdini et al., 1973)</a:t>
            </a:r>
          </a:p>
          <a:p>
            <a:pPr lvl="1"/>
            <a:r>
              <a:rPr lang="en-US" dirty="0"/>
              <a:t>Arousal: Cost-reward model (</a:t>
            </a:r>
            <a:r>
              <a:rPr lang="en-US" dirty="0" err="1"/>
              <a:t>Piliavin</a:t>
            </a:r>
            <a:r>
              <a:rPr lang="en-US" dirty="0"/>
              <a:t> et al., 1981)</a:t>
            </a:r>
          </a:p>
          <a:p>
            <a:endParaRPr lang="en-US" dirty="0"/>
          </a:p>
          <a:p>
            <a:r>
              <a:rPr lang="en-US" dirty="0"/>
              <a:t>Empathy-altruism model (Batson, 2011)</a:t>
            </a:r>
          </a:p>
          <a:p>
            <a:pPr lvl="1"/>
            <a:r>
              <a:rPr lang="en-US" dirty="0"/>
              <a:t>Paradigm</a:t>
            </a:r>
          </a:p>
          <a:p>
            <a:pPr lvl="1"/>
            <a:r>
              <a:rPr lang="en-US" dirty="0"/>
              <a:t>Manipulation of empathy</a:t>
            </a:r>
          </a:p>
          <a:p>
            <a:pPr lvl="1"/>
            <a:r>
              <a:rPr lang="en-US" dirty="0"/>
              <a:t>Costs and benefits of </a:t>
            </a:r>
          </a:p>
          <a:p>
            <a:pPr marL="630936" lvl="2" indent="0">
              <a:buNone/>
            </a:pPr>
            <a:r>
              <a:rPr lang="en-US" dirty="0"/>
              <a:t>altruism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6079E4-2569-46F6-A246-F9F44404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help? (motivational)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86BA77-B6EF-4FD8-89B1-D45659742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442065"/>
              </p:ext>
            </p:extLst>
          </p:nvPr>
        </p:nvGraphicFramePr>
        <p:xfrm>
          <a:off x="7030278" y="27051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29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DCB62-3512-45CD-88B8-DF1B74EE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  <a:p>
            <a:pPr lvl="1"/>
            <a:r>
              <a:rPr lang="en-US" dirty="0"/>
              <a:t>Temperament</a:t>
            </a:r>
          </a:p>
          <a:p>
            <a:pPr lvl="1"/>
            <a:r>
              <a:rPr lang="en-US" dirty="0"/>
              <a:t>Socialization</a:t>
            </a:r>
          </a:p>
          <a:p>
            <a:pPr lvl="1"/>
            <a:r>
              <a:rPr lang="en-US" dirty="0"/>
              <a:t>Social/cognitive development</a:t>
            </a:r>
          </a:p>
          <a:p>
            <a:pPr lvl="1"/>
            <a:endParaRPr lang="en-US" dirty="0"/>
          </a:p>
          <a:p>
            <a:r>
              <a:rPr lang="en-US" dirty="0"/>
              <a:t>Attachment/Relationships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AE3BE2-1D3B-4248-92A1-1A57F140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help? (relational)</a:t>
            </a:r>
          </a:p>
        </p:txBody>
      </p:sp>
      <p:pic>
        <p:nvPicPr>
          <p:cNvPr id="3074" name="Picture 2" descr="https://tse4.mm.bing.net/th?id=OIF.KYjDCf6hFiMY9BoMyBiH1Q&amp;pid=Api&amp;P=0&amp;h=220">
            <a:extLst>
              <a:ext uri="{FF2B5EF4-FFF2-40B4-BE49-F238E27FC236}">
                <a16:creationId xmlns:a16="http://schemas.microsoft.com/office/drawing/2014/main" id="{807F05E7-DC13-48F0-A3F8-1772174CF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28950"/>
            <a:ext cx="5326726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7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Gender</a:t>
            </a:r>
          </a:p>
          <a:p>
            <a:r>
              <a:rPr lang="en-US" dirty="0"/>
              <a:t>Agreeableness (Graziano et al., 2007)</a:t>
            </a:r>
          </a:p>
          <a:p>
            <a:r>
              <a:rPr lang="en-US" dirty="0"/>
              <a:t>Penner Prosocial Personality Battery (Penner et al., 1985)</a:t>
            </a:r>
          </a:p>
          <a:p>
            <a:pPr lvl="1"/>
            <a:r>
              <a:rPr lang="en-US" dirty="0"/>
              <a:t>Other oriented empathy</a:t>
            </a:r>
          </a:p>
          <a:p>
            <a:pPr lvl="2"/>
            <a:r>
              <a:rPr lang="en-US" dirty="0"/>
              <a:t>Social responsibility</a:t>
            </a:r>
          </a:p>
          <a:p>
            <a:pPr lvl="2"/>
            <a:r>
              <a:rPr lang="en-US" dirty="0">
                <a:hlinkClick r:id="rId3"/>
              </a:rPr>
              <a:t>Empathic concern</a:t>
            </a:r>
            <a:r>
              <a:rPr lang="en-US" dirty="0"/>
              <a:t> (Davis, IRI)</a:t>
            </a:r>
          </a:p>
          <a:p>
            <a:pPr lvl="2"/>
            <a:r>
              <a:rPr lang="en-US" dirty="0"/>
              <a:t>Perspective taking</a:t>
            </a:r>
          </a:p>
          <a:p>
            <a:pPr lvl="2"/>
            <a:r>
              <a:rPr lang="en-US" dirty="0"/>
              <a:t>Other-oriented reasoning</a:t>
            </a:r>
          </a:p>
          <a:p>
            <a:pPr lvl="2"/>
            <a:r>
              <a:rPr lang="en-US" dirty="0"/>
              <a:t>Mutual-concern reasoning</a:t>
            </a:r>
          </a:p>
          <a:p>
            <a:pPr lvl="1"/>
            <a:r>
              <a:rPr lang="en-US" dirty="0"/>
              <a:t>Helpfulness</a:t>
            </a:r>
          </a:p>
          <a:p>
            <a:pPr lvl="2"/>
            <a:r>
              <a:rPr lang="en-US" dirty="0"/>
              <a:t>Personal distress</a:t>
            </a:r>
          </a:p>
          <a:p>
            <a:pPr lvl="2"/>
            <a:r>
              <a:rPr lang="en-US" dirty="0"/>
              <a:t>Self-reported helpfulness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help? (individual differences) </a:t>
            </a:r>
          </a:p>
        </p:txBody>
      </p:sp>
      <p:pic>
        <p:nvPicPr>
          <p:cNvPr id="4098" name="Picture 2" descr="https://tse3.mm.bing.net/th?id=OIP.NMc7W8Bzc1Ma3IxcxwUhjAHaEF&amp;pid=Api&amp;P=0&amp;h=220">
            <a:extLst>
              <a:ext uri="{FF2B5EF4-FFF2-40B4-BE49-F238E27FC236}">
                <a16:creationId xmlns:a16="http://schemas.microsoft.com/office/drawing/2014/main" id="{69F8FD09-E0C0-4949-A565-84FFE3463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2743"/>
            <a:ext cx="38004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tse2.mm.bing.net/th?id=OIP.SeQyLWTVPCEVo1T9WuHN6AHaE8&amp;pid=Api&amp;P=0&amp;h=220">
            <a:extLst>
              <a:ext uri="{FF2B5EF4-FFF2-40B4-BE49-F238E27FC236}">
                <a16:creationId xmlns:a16="http://schemas.microsoft.com/office/drawing/2014/main" id="{45AC45C1-FCC3-443A-A59A-983A97F49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4414148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Presence of others</a:t>
            </a:r>
          </a:p>
          <a:p>
            <a:r>
              <a:rPr lang="en-US" dirty="0"/>
              <a:t>Clarity of situation</a:t>
            </a:r>
          </a:p>
          <a:p>
            <a:r>
              <a:rPr lang="en-US" dirty="0"/>
              <a:t>Costs vs. rewards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people help? (situational)</a:t>
            </a:r>
          </a:p>
        </p:txBody>
      </p:sp>
      <p:pic>
        <p:nvPicPr>
          <p:cNvPr id="5122" name="Picture 2" descr="https://tse3.mm.bing.net/th?id=OIP.KSBI_SW7SCVTRPTGnhIpjwHaE8&amp;pid=Api&amp;P=0&amp;h=220">
            <a:extLst>
              <a:ext uri="{FF2B5EF4-FFF2-40B4-BE49-F238E27FC236}">
                <a16:creationId xmlns:a16="http://schemas.microsoft.com/office/drawing/2014/main" id="{9708C551-D518-4BB6-AA2B-93B0C817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03" y="2496378"/>
            <a:ext cx="4740965" cy="31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5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1E70-4E14-47D0-9572-05BD6012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loafing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33E7-9717-4C16-9922-97725701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/>
          <a:lstStyle/>
          <a:p>
            <a:r>
              <a:rPr lang="en-US" dirty="0"/>
              <a:t>Why do people put in less work in groups? </a:t>
            </a:r>
          </a:p>
          <a:p>
            <a:r>
              <a:rPr lang="en-US" dirty="0"/>
              <a:t>How could professors better design group projects? </a:t>
            </a:r>
          </a:p>
        </p:txBody>
      </p:sp>
      <p:pic>
        <p:nvPicPr>
          <p:cNvPr id="3074" name="Picture 2" descr="Group Of College Students Collaborating On Project In Library - Stock ...">
            <a:extLst>
              <a:ext uri="{FF2B5EF4-FFF2-40B4-BE49-F238E27FC236}">
                <a16:creationId xmlns:a16="http://schemas.microsoft.com/office/drawing/2014/main" id="{18755766-4ED7-4AD5-A9E0-A50705C2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04" y="3342861"/>
            <a:ext cx="3401363" cy="22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9AD83-87EB-4255-AB38-1F3149785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901" y="762000"/>
            <a:ext cx="3657301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6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3F8A5-7653-4E3D-97F4-A4D4DF1A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in K-12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79A4-CEDE-4AA2-94AC-CA2720400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types of programs/ideas does she suggest to stop bullying?</a:t>
            </a:r>
          </a:p>
          <a:p>
            <a:r>
              <a:rPr lang="en-US" dirty="0"/>
              <a:t>What are your experiences? </a:t>
            </a:r>
          </a:p>
        </p:txBody>
      </p:sp>
      <p:pic>
        <p:nvPicPr>
          <p:cNvPr id="6146" name="Picture 2" descr="Stop Bullying: When Your Child Is the Bully | Reader's Digest">
            <a:extLst>
              <a:ext uri="{FF2B5EF4-FFF2-40B4-BE49-F238E27FC236}">
                <a16:creationId xmlns:a16="http://schemas.microsoft.com/office/drawing/2014/main" id="{2A9517B2-DE7F-45E0-9D09-962BF217A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947988"/>
            <a:ext cx="4737602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0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4C23-7F80-4739-85A5-9CC79240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assault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E98C-D5B0-432A-BFB1-EA8E1A39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098774" cy="40386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https://www.rainn.org/statistics/campus-sexual-violence</a:t>
            </a:r>
            <a:endParaRPr lang="en-US" dirty="0"/>
          </a:p>
          <a:p>
            <a:r>
              <a:rPr lang="en-US" dirty="0">
                <a:hlinkClick r:id="rId4"/>
              </a:rPr>
              <a:t>https://www.apa.org/apags/resources/campus-sexual-assault-fact-sheet</a:t>
            </a:r>
            <a:endParaRPr lang="en-US" dirty="0"/>
          </a:p>
          <a:p>
            <a:r>
              <a:rPr lang="en-US" dirty="0">
                <a:hlinkClick r:id="rId5"/>
              </a:rPr>
              <a:t>https://www.nsvrc.org/statistics</a:t>
            </a:r>
            <a:endParaRPr lang="en-US" dirty="0"/>
          </a:p>
          <a:p>
            <a:r>
              <a:rPr lang="en-US" dirty="0"/>
              <a:t>What types of programs/ideas does she suggest to reduce sexual assault?</a:t>
            </a:r>
          </a:p>
          <a:p>
            <a:r>
              <a:rPr lang="en-US" dirty="0"/>
              <a:t>What are your experiences? </a:t>
            </a:r>
          </a:p>
          <a:p>
            <a:endParaRPr lang="en-US" dirty="0"/>
          </a:p>
        </p:txBody>
      </p:sp>
      <p:pic>
        <p:nvPicPr>
          <p:cNvPr id="4098" name="Picture 2" descr="Statistic showing that women 18-24 who are not in college are at the highest risk for sexual assault, when compared to all women, and to women ages 18 to 24 who are in college.">
            <a:extLst>
              <a:ext uri="{FF2B5EF4-FFF2-40B4-BE49-F238E27FC236}">
                <a16:creationId xmlns:a16="http://schemas.microsoft.com/office/drawing/2014/main" id="{80505D36-EB27-4EC3-812B-75E19AC29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59" y="2057400"/>
            <a:ext cx="4773612" cy="42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94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BE22-6084-4CA2-B4C7-A337C399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dishonesty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9AE9-32A2-4C41-8DB0-7FAAA832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6317974" cy="4038600"/>
          </a:xfrm>
        </p:spPr>
        <p:txBody>
          <a:bodyPr/>
          <a:lstStyle/>
          <a:p>
            <a:r>
              <a:rPr lang="en-US" dirty="0"/>
              <a:t>What types of programs/ideas does she suggest to stop workplace dishonesty?</a:t>
            </a:r>
          </a:p>
          <a:p>
            <a:r>
              <a:rPr lang="en-US" dirty="0"/>
              <a:t>What are your experiences? </a:t>
            </a:r>
          </a:p>
          <a:p>
            <a:r>
              <a:rPr lang="en-US" dirty="0"/>
              <a:t>Psych examples—what would have helped here? </a:t>
            </a:r>
          </a:p>
          <a:p>
            <a:pPr lvl="1"/>
            <a:r>
              <a:rPr lang="en-US" dirty="0"/>
              <a:t>Dartmouth</a:t>
            </a:r>
          </a:p>
          <a:p>
            <a:pPr lvl="1"/>
            <a:r>
              <a:rPr lang="en-US" dirty="0">
                <a:hlinkClick r:id="rId3"/>
              </a:rPr>
              <a:t>https://www.science.org/content/article/after-honesty-researcher-s-retractions-colleagues-expand-scrutiny-her-work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https://datacolada.org/114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 descr="image dartmouth college president s house4">
            <a:extLst>
              <a:ext uri="{FF2B5EF4-FFF2-40B4-BE49-F238E27FC236}">
                <a16:creationId xmlns:a16="http://schemas.microsoft.com/office/drawing/2014/main" id="{E83B153B-2110-433E-9F31-7C2AB0AD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06" y="2057400"/>
            <a:ext cx="3296478" cy="3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7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1148-DB1E-4B22-85EF-FB6CBEA0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a moral rebel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09B4-7D0B-40C0-BA5C-556B6CBF9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she suggest? </a:t>
            </a:r>
          </a:p>
          <a:p>
            <a:r>
              <a:rPr lang="en-US" dirty="0"/>
              <a:t>How do you go from reading to action? </a:t>
            </a:r>
          </a:p>
        </p:txBody>
      </p:sp>
      <p:pic>
        <p:nvPicPr>
          <p:cNvPr id="7170" name="Picture 2" descr="Bystander intervention tip sheet">
            <a:extLst>
              <a:ext uri="{FF2B5EF4-FFF2-40B4-BE49-F238E27FC236}">
                <a16:creationId xmlns:a16="http://schemas.microsoft.com/office/drawing/2014/main" id="{CF3DE74D-4E1A-427A-836F-966AC0EB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10" y="3429000"/>
            <a:ext cx="5012554" cy="30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9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540A-2A08-4F37-99AB-83440F24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FD418-C231-43AB-8C8C-44041066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this book similar and different to the others so far?</a:t>
            </a:r>
          </a:p>
          <a:p>
            <a:r>
              <a:rPr lang="en-US" dirty="0"/>
              <a:t>What do you think of it? </a:t>
            </a:r>
          </a:p>
          <a:p>
            <a:endParaRPr lang="en-US" dirty="0"/>
          </a:p>
        </p:txBody>
      </p:sp>
      <p:pic>
        <p:nvPicPr>
          <p:cNvPr id="1026" name="Picture 2" descr="https://pictures.abebooks.com/isbn/9780674271111-us.jpg">
            <a:extLst>
              <a:ext uri="{FF2B5EF4-FFF2-40B4-BE49-F238E27FC236}">
                <a16:creationId xmlns:a16="http://schemas.microsoft.com/office/drawing/2014/main" id="{ACBB5A91-C6B4-4462-AED9-EF8DBCF2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21" y="1287780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2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8DB54-88B5-4083-A383-4F13BF5D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AF6E8-E917-45EA-9055-CF9D84C7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Plan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16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3886-F80F-40E2-A526-9904862DB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Dissent (based on Power of 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0EB8-28E1-41D8-BE72-C210267A7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like moral rebels unless they make us feel bad about our choices</a:t>
            </a:r>
          </a:p>
          <a:p>
            <a:r>
              <a:rPr lang="en-US" dirty="0"/>
              <a:t>We deviate b/c we want to be useful to our group</a:t>
            </a:r>
          </a:p>
          <a:p>
            <a:r>
              <a:rPr lang="en-US" dirty="0"/>
              <a:t>Dissent is more effective with</a:t>
            </a:r>
          </a:p>
          <a:p>
            <a:pPr lvl="1"/>
            <a:r>
              <a:rPr lang="en-US" dirty="0"/>
              <a:t>Strong ID</a:t>
            </a:r>
          </a:p>
          <a:p>
            <a:pPr lvl="1"/>
            <a:r>
              <a:rPr lang="en-US" dirty="0"/>
              <a:t>Persistent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Shared goals and commitment to organization</a:t>
            </a:r>
          </a:p>
          <a:p>
            <a:r>
              <a:rPr lang="en-US" dirty="0"/>
              <a:t>More likely with openness to experience</a:t>
            </a:r>
          </a:p>
          <a:p>
            <a:r>
              <a:rPr lang="en-US" dirty="0"/>
              <a:t>Schachter and others’ research deviates suggests that first people try to convince deviates that they are wrong, but when that fails, they reject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4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A390-BD7C-48E9-B2C5-AFD38B22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8722-7F72-4DCC-80BC-767D96C7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leaders use identity? </a:t>
            </a:r>
          </a:p>
          <a:p>
            <a:r>
              <a:rPr lang="en-US" dirty="0"/>
              <a:t>Think of a leader who you believe was effective (whether for good or for bad) at bringing people together. Give examples of how they showed the characteristics that VB&amp;P suggest good leaders will do.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7AB2-1CF0-4ED0-822A-48F9ECFD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rule the world</a:t>
            </a:r>
          </a:p>
        </p:txBody>
      </p:sp>
      <p:pic>
        <p:nvPicPr>
          <p:cNvPr id="4098" name="Picture 2" descr="Did Leaders Evolve To Be Good Or Evil? | Psychology Today">
            <a:extLst>
              <a:ext uri="{FF2B5EF4-FFF2-40B4-BE49-F238E27FC236}">
                <a16:creationId xmlns:a16="http://schemas.microsoft.com/office/drawing/2014/main" id="{4352B44A-1CA2-4F43-8D7C-8B80866678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86" y="2106990"/>
            <a:ext cx="3009279" cy="449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60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41B5-B360-40FA-BF8D-A457DF7B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A26B-E582-4B4A-9A30-C7524F916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due on Friday</a:t>
            </a:r>
          </a:p>
          <a:p>
            <a:r>
              <a:rPr lang="en-US" dirty="0"/>
              <a:t>First part of Belonging</a:t>
            </a:r>
          </a:p>
        </p:txBody>
      </p:sp>
    </p:spTree>
    <p:extLst>
      <p:ext uri="{BB962C8B-B14F-4D97-AF65-F5344CB8AC3E}">
        <p14:creationId xmlns:p14="http://schemas.microsoft.com/office/powerpoint/2010/main" val="81845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BDA7-A578-4613-B364-9BF3DBCD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 on the Hill in 1996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2B69-02A4-42B2-B512-2ED2A391E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4422913" cy="40386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https://indexuni.library.uni.edu/page-image/ni199600000249jpg</a:t>
            </a:r>
          </a:p>
          <a:p>
            <a:r>
              <a:rPr lang="en-US" dirty="0">
                <a:hlinkClick r:id="rId3"/>
              </a:rPr>
              <a:t>https://www.chronicle.com/article/students-riot-after-homecoming-at-u-of-northern-iowa/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6F46C-183F-4AD3-9B8B-D05FB21C8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22" y="196596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9140-C05C-4F38-A020-062290EF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studies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CA1B3-FC67-43FE-B3F0-73146A32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Sanderson suggest is the main factor in bad behavior? </a:t>
            </a:r>
          </a:p>
          <a:p>
            <a:r>
              <a:rPr lang="en-US" dirty="0"/>
              <a:t>How does she explain the Milgram study findings? (vs. the last book)</a:t>
            </a:r>
          </a:p>
          <a:p>
            <a:r>
              <a:rPr lang="en-US" dirty="0"/>
              <a:t>How do you explain this: </a:t>
            </a:r>
            <a:r>
              <a:rPr lang="en-US" dirty="0">
                <a:hlinkClick r:id="rId3"/>
              </a:rPr>
              <a:t>https://en.wikipedia.org/wiki/Strip_search_phone_call_scam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Milgram Experiments and Workplace “Common Sense” » Everything-Voluntary.com">
            <a:extLst>
              <a:ext uri="{FF2B5EF4-FFF2-40B4-BE49-F238E27FC236}">
                <a16:creationId xmlns:a16="http://schemas.microsoft.com/office/drawing/2014/main" id="{FE54F582-DA1A-4249-9BE3-D0DE02360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83" y="3826358"/>
            <a:ext cx="5083001" cy="27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Milgram, 1963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429149" cy="3636511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https://video.search.yahoo.com/search/video?fr=mcafee&amp;ei=UTF-8&amp;p=milgram+video+clip&amp;type=E210US91088G0#id=2&amp;vid=e0438dcd3d9d168d1d418b158199693f&amp;action=view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7FAEB0-3FB4-402A-93E5-4D0656245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269" y="596168"/>
            <a:ext cx="5986670" cy="591759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6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1DC-6953-462F-AA39-5AEA05B0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Bystander Intervention (</a:t>
            </a:r>
            <a:r>
              <a:rPr lang="en-US" dirty="0" err="1"/>
              <a:t>Latané</a:t>
            </a:r>
            <a:r>
              <a:rPr lang="en-US" dirty="0"/>
              <a:t> &amp; Darley, 1969)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E72242-F44D-45C1-9862-F64467923B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178323"/>
              </p:ext>
            </p:extLst>
          </p:nvPr>
        </p:nvGraphicFramePr>
        <p:xfrm>
          <a:off x="828298" y="1162326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65072CC-BDE5-4846-80CA-E93F2D5C5F8F}"/>
              </a:ext>
            </a:extLst>
          </p:cNvPr>
          <p:cNvSpPr/>
          <p:nvPr/>
        </p:nvSpPr>
        <p:spPr>
          <a:xfrm>
            <a:off x="2902226" y="4253948"/>
            <a:ext cx="1855304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 influence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6F75D-380D-41BB-81CF-FE53CF0B88A8}"/>
              </a:ext>
            </a:extLst>
          </p:cNvPr>
          <p:cNvSpPr/>
          <p:nvPr/>
        </p:nvSpPr>
        <p:spPr>
          <a:xfrm>
            <a:off x="5446646" y="4291621"/>
            <a:ext cx="1654904" cy="76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Diffusion of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2F72F-FDE7-4C6E-B3F7-CC0621CBA017}"/>
              </a:ext>
            </a:extLst>
          </p:cNvPr>
          <p:cNvSpPr/>
          <p:nvPr/>
        </p:nvSpPr>
        <p:spPr>
          <a:xfrm>
            <a:off x="7855305" y="4240696"/>
            <a:ext cx="1434469" cy="82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Audience inhibition</a:t>
            </a:r>
          </a:p>
        </p:txBody>
      </p:sp>
    </p:spTree>
    <p:extLst>
      <p:ext uri="{BB962C8B-B14F-4D97-AF65-F5344CB8AC3E}">
        <p14:creationId xmlns:p14="http://schemas.microsoft.com/office/powerpoint/2010/main" val="142584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helping (Harton et al., 1996)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713178"/>
              </p:ext>
            </p:extLst>
          </p:nvPr>
        </p:nvGraphicFramePr>
        <p:xfrm>
          <a:off x="2971799" y="1974973"/>
          <a:ext cx="62484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75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Philpot et al., 2019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712" y="2222287"/>
            <a:ext cx="3607514" cy="3636511"/>
          </a:xfrm>
        </p:spPr>
        <p:txBody>
          <a:bodyPr/>
          <a:lstStyle/>
          <a:p>
            <a:r>
              <a:rPr lang="en-US" dirty="0"/>
              <a:t>What did they do in this study?</a:t>
            </a:r>
          </a:p>
          <a:p>
            <a:r>
              <a:rPr lang="en-US" dirty="0"/>
              <a:t>Do you agree or disagree with the tweet?</a:t>
            </a:r>
          </a:p>
          <a:p>
            <a:r>
              <a:rPr lang="en-US" dirty="0"/>
              <a:t>Why would this be different from the headline?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B5467-45BB-4C85-A4DF-5B50C044E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57" y="1589488"/>
            <a:ext cx="7228063" cy="312388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4578D45-0972-41DD-97F1-AAC50B0C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661444"/>
            <a:ext cx="8229600" cy="206791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96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5956-36C5-4002-B310-2A16954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help others? </a:t>
            </a:r>
          </a:p>
        </p:txBody>
      </p:sp>
      <p:pic>
        <p:nvPicPr>
          <p:cNvPr id="4" name="Picture 2" descr="https://tse2.mm.bing.net/th?id=OIP.egtzZL2Ke4_m3XGicVq9pQHaE4&amp;pid=Api&amp;P=0&amp;h=220">
            <a:extLst>
              <a:ext uri="{FF2B5EF4-FFF2-40B4-BE49-F238E27FC236}">
                <a16:creationId xmlns:a16="http://schemas.microsoft.com/office/drawing/2014/main" id="{022EACD7-49E9-4860-9D75-8891A80E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98" y="2216427"/>
            <a:ext cx="4501672" cy="29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se1.mm.bing.net/th?id=OIP.inUIbgrTd4Zm8-fk4nbNigHaEK&amp;pid=Api&amp;P=0&amp;h=220">
            <a:extLst>
              <a:ext uri="{FF2B5EF4-FFF2-40B4-BE49-F238E27FC236}">
                <a16:creationId xmlns:a16="http://schemas.microsoft.com/office/drawing/2014/main" id="{692583D5-29C7-4C7B-A187-CF43B09F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26" y="2216426"/>
            <a:ext cx="5283401" cy="29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8655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745</Words>
  <Application>Microsoft Office PowerPoint</Application>
  <PresentationFormat>Widescreen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Corbel</vt:lpstr>
      <vt:lpstr>Basis</vt:lpstr>
      <vt:lpstr>Why we act: Turning bystanders into moral rebels</vt:lpstr>
      <vt:lpstr>General impressions</vt:lpstr>
      <vt:lpstr>Hell on the Hill in 1996</vt:lpstr>
      <vt:lpstr>Classic studies redux</vt:lpstr>
      <vt:lpstr>Milgram, 1963</vt:lpstr>
      <vt:lpstr>Bystander Intervention (Latané &amp; Darley, 1969)</vt:lpstr>
      <vt:lpstr>Percentage helping (Harton et al., 1996)</vt:lpstr>
      <vt:lpstr>Philpot et al., 2019</vt:lpstr>
      <vt:lpstr>Why do people help others? </vt:lpstr>
      <vt:lpstr>Why do people help? (biological) </vt:lpstr>
      <vt:lpstr>Why do people help? (motivational) </vt:lpstr>
      <vt:lpstr>Why do people help? (relational)</vt:lpstr>
      <vt:lpstr>Why do people help? (individual differences) </vt:lpstr>
      <vt:lpstr>Why do people help? (situational)</vt:lpstr>
      <vt:lpstr>Social loafing</vt:lpstr>
      <vt:lpstr>Bullying in K-12 schools</vt:lpstr>
      <vt:lpstr>Sexual assault on campus</vt:lpstr>
      <vt:lpstr>Workplace dishonesty</vt:lpstr>
      <vt:lpstr>How to be a moral rebel</vt:lpstr>
      <vt:lpstr>Applications</vt:lpstr>
      <vt:lpstr>Dissent (based on Power of Us)</vt:lpstr>
      <vt:lpstr>Leadership</vt:lpstr>
      <vt:lpstr>Let’s rule the world</vt:lpstr>
      <vt:lpstr>Post break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2024-03-06T01:07:48Z</dcterms:created>
  <dcterms:modified xsi:type="dcterms:W3CDTF">2024-03-06T01:07:58Z</dcterms:modified>
</cp:coreProperties>
</file>