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30"/>
  </p:notesMasterIdLst>
  <p:sldIdLst>
    <p:sldId id="256" r:id="rId2"/>
    <p:sldId id="274" r:id="rId3"/>
    <p:sldId id="257" r:id="rId4"/>
    <p:sldId id="331" r:id="rId5"/>
    <p:sldId id="304" r:id="rId6"/>
    <p:sldId id="306" r:id="rId7"/>
    <p:sldId id="307" r:id="rId8"/>
    <p:sldId id="308" r:id="rId9"/>
    <p:sldId id="309" r:id="rId10"/>
    <p:sldId id="310" r:id="rId11"/>
    <p:sldId id="303" r:id="rId12"/>
    <p:sldId id="314" r:id="rId13"/>
    <p:sldId id="258" r:id="rId14"/>
    <p:sldId id="311" r:id="rId15"/>
    <p:sldId id="284" r:id="rId16"/>
    <p:sldId id="313" r:id="rId17"/>
    <p:sldId id="263" r:id="rId18"/>
    <p:sldId id="305" r:id="rId19"/>
    <p:sldId id="259" r:id="rId20"/>
    <p:sldId id="324" r:id="rId21"/>
    <p:sldId id="325" r:id="rId22"/>
    <p:sldId id="295" r:id="rId23"/>
    <p:sldId id="326" r:id="rId24"/>
    <p:sldId id="328" r:id="rId25"/>
    <p:sldId id="327" r:id="rId26"/>
    <p:sldId id="261" r:id="rId27"/>
    <p:sldId id="329" r:id="rId28"/>
    <p:sldId id="330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63977" autoAdjust="0"/>
  </p:normalViewPr>
  <p:slideViewPr>
    <p:cSldViewPr snapToGrid="0">
      <p:cViewPr varScale="1">
        <p:scale>
          <a:sx n="72" d="100"/>
          <a:sy n="72" d="100"/>
        </p:scale>
        <p:origin x="20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59752896741571E-2"/>
          <c:y val="2.1200470561444817E-2"/>
          <c:w val="0.89083881638082907"/>
          <c:h val="0.879719884152411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Sheet1!$P$5:$P$9</c:f>
              <c:numCache>
                <c:formatCode>General</c:formatCode>
                <c:ptCount val="5"/>
                <c:pt idx="0">
                  <c:v>71</c:v>
                </c:pt>
                <c:pt idx="1">
                  <c:v>63</c:v>
                </c:pt>
                <c:pt idx="2">
                  <c:v>42</c:v>
                </c:pt>
                <c:pt idx="3">
                  <c:v>39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Sheet1!$O$5:$O$9</c15:sqref>
                        </c15:formulaRef>
                      </c:ext>
                    </c:extLst>
                    <c:strCache>
                      <c:ptCount val="5"/>
                      <c:pt idx="0">
                        <c:v>alone</c:v>
                      </c:pt>
                      <c:pt idx="1">
                        <c:v>back to back</c:v>
                      </c:pt>
                      <c:pt idx="2">
                        <c:v>seen not seeing</c:v>
                      </c:pt>
                      <c:pt idx="3">
                        <c:v>see not seen</c:v>
                      </c:pt>
                      <c:pt idx="4">
                        <c:v>face to face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DF7-450B-9009-1B97A8530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361872"/>
        <c:axId val="255654376"/>
      </c:barChart>
      <c:catAx>
        <c:axId val="37036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654376"/>
        <c:crosses val="autoZero"/>
        <c:auto val="1"/>
        <c:lblAlgn val="ctr"/>
        <c:lblOffset val="100"/>
        <c:noMultiLvlLbl val="0"/>
      </c:catAx>
      <c:valAx>
        <c:axId val="25565437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7036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38363954505689E-2"/>
          <c:y val="1.8165262236957223E-2"/>
          <c:w val="0.71293015456401287"/>
          <c:h val="0.8381017175484643"/>
        </c:manualLayout>
      </c:layout>
      <c:lineChart>
        <c:grouping val="standard"/>
        <c:varyColors val="0"/>
        <c:ser>
          <c:idx val="0"/>
          <c:order val="0"/>
          <c:val>
            <c:numRef>
              <c:f>Sheet1!$E$4:$E$7</c:f>
              <c:numCache>
                <c:formatCode>General</c:formatCode>
                <c:ptCount val="4"/>
                <c:pt idx="0">
                  <c:v>0.8</c:v>
                </c:pt>
                <c:pt idx="1">
                  <c:v>2</c:v>
                </c:pt>
                <c:pt idx="2">
                  <c:v>2.2000000000000002</c:v>
                </c:pt>
                <c:pt idx="3">
                  <c:v>2.1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Sheet1!$E$3</c15:sqref>
                        </c15:formulaRef>
                      </c:ext>
                    </c:extLst>
                    <c:strCache>
                      <c:ptCount val="1"/>
                      <c:pt idx="0">
                        <c:v>Participant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Sheet1!$C$4:$D$7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alone</c:v>
                        </c:pt>
                        <c:pt idx="1">
                          <c:v>1</c:v>
                        </c:pt>
                        <c:pt idx="2">
                          <c:v>2</c:v>
                        </c:pt>
                        <c:pt idx="3">
                          <c:v>3</c:v>
                        </c:pt>
                      </c:lvl>
                      <c:lvl>
                        <c:pt idx="0">
                          <c:v>Number of group members </c:v>
                        </c:pt>
                      </c:lvl>
                    </c:multiLvlStrCache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4461-4552-9FD4-2E69ED984755}"/>
            </c:ext>
          </c:extLst>
        </c:ser>
        <c:ser>
          <c:idx val="1"/>
          <c:order val="1"/>
          <c:val>
            <c:numRef>
              <c:f>Sheet1!$F$4:$F$7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2.8</c:v>
                </c:pt>
                <c:pt idx="2">
                  <c:v>2.6</c:v>
                </c:pt>
                <c:pt idx="3">
                  <c:v>2.15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Sheet1!$F$3</c15:sqref>
                        </c15:formulaRef>
                      </c:ext>
                    </c:extLst>
                    <c:strCache>
                      <c:ptCount val="1"/>
                      <c:pt idx="0">
                        <c:v>Participant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Sheet1!$C$4:$D$7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alone</c:v>
                        </c:pt>
                        <c:pt idx="1">
                          <c:v>1</c:v>
                        </c:pt>
                        <c:pt idx="2">
                          <c:v>2</c:v>
                        </c:pt>
                        <c:pt idx="3">
                          <c:v>3</c:v>
                        </c:pt>
                      </c:lvl>
                      <c:lvl>
                        <c:pt idx="0">
                          <c:v>Number of group members </c:v>
                        </c:pt>
                      </c:lvl>
                    </c:multiLvlStrCache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4461-4552-9FD4-2E69ED984755}"/>
            </c:ext>
          </c:extLst>
        </c:ser>
        <c:ser>
          <c:idx val="2"/>
          <c:order val="2"/>
          <c:val>
            <c:numRef>
              <c:f>Sheet1!$G$4:$G$7</c:f>
              <c:numCache>
                <c:formatCode>General</c:formatCode>
                <c:ptCount val="4"/>
                <c:pt idx="0">
                  <c:v>7.6</c:v>
                </c:pt>
                <c:pt idx="1">
                  <c:v>4</c:v>
                </c:pt>
                <c:pt idx="2">
                  <c:v>2.8</c:v>
                </c:pt>
                <c:pt idx="3">
                  <c:v>2.2000000000000002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Sheet1!$G$3</c15:sqref>
                        </c15:formulaRef>
                      </c:ext>
                    </c:extLst>
                    <c:strCache>
                      <c:ptCount val="1"/>
                      <c:pt idx="0">
                        <c:v>Participant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Sheet1!$C$4:$D$7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alone</c:v>
                        </c:pt>
                        <c:pt idx="1">
                          <c:v>1</c:v>
                        </c:pt>
                        <c:pt idx="2">
                          <c:v>2</c:v>
                        </c:pt>
                        <c:pt idx="3">
                          <c:v>3</c:v>
                        </c:pt>
                      </c:lvl>
                      <c:lvl>
                        <c:pt idx="0">
                          <c:v>Number of group members </c:v>
                        </c:pt>
                      </c:lvl>
                    </c:multiLvlStrCache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4461-4552-9FD4-2E69ED984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332048"/>
        <c:axId val="380326952"/>
      </c:lineChart>
      <c:catAx>
        <c:axId val="38033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0326952"/>
        <c:crosses val="autoZero"/>
        <c:auto val="1"/>
        <c:lblAlgn val="ctr"/>
        <c:lblOffset val="100"/>
        <c:noMultiLvlLbl val="0"/>
      </c:catAx>
      <c:valAx>
        <c:axId val="380326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80332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731C8-52D0-4517-999F-31EB4929151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A4D2914-8FBA-44DE-BFDE-09C172EDA78B}">
      <dgm:prSet phldrT="[Text]"/>
      <dgm:spPr/>
      <dgm:t>
        <a:bodyPr/>
        <a:lstStyle/>
        <a:p>
          <a:r>
            <a:rPr lang="en-US" dirty="0"/>
            <a:t>Notice event</a:t>
          </a:r>
        </a:p>
      </dgm:t>
    </dgm:pt>
    <dgm:pt modelId="{E036D999-E351-4E92-A8D7-42C232023DFA}" type="parTrans" cxnId="{38BC7424-0A98-4E95-8351-CF41B39AE0BA}">
      <dgm:prSet/>
      <dgm:spPr/>
      <dgm:t>
        <a:bodyPr/>
        <a:lstStyle/>
        <a:p>
          <a:endParaRPr lang="en-US"/>
        </a:p>
      </dgm:t>
    </dgm:pt>
    <dgm:pt modelId="{A903E63F-5DD9-4EA5-8285-3902B0548A2C}" type="sibTrans" cxnId="{38BC7424-0A98-4E95-8351-CF41B39AE0BA}">
      <dgm:prSet/>
      <dgm:spPr/>
      <dgm:t>
        <a:bodyPr/>
        <a:lstStyle/>
        <a:p>
          <a:endParaRPr lang="en-US"/>
        </a:p>
      </dgm:t>
    </dgm:pt>
    <dgm:pt modelId="{A8550C90-DAE2-43ED-B6A5-B7C40E0D031A}">
      <dgm:prSet phldrT="[Text]"/>
      <dgm:spPr/>
      <dgm:t>
        <a:bodyPr/>
        <a:lstStyle/>
        <a:p>
          <a:r>
            <a:rPr lang="en-US" dirty="0"/>
            <a:t>Define as emergency</a:t>
          </a:r>
        </a:p>
      </dgm:t>
    </dgm:pt>
    <dgm:pt modelId="{5C66740D-1C7F-4F1B-B439-FAB957453877}" type="parTrans" cxnId="{22E43B8C-B0F0-470B-B836-25F4F557FD0E}">
      <dgm:prSet/>
      <dgm:spPr/>
      <dgm:t>
        <a:bodyPr/>
        <a:lstStyle/>
        <a:p>
          <a:endParaRPr lang="en-US"/>
        </a:p>
      </dgm:t>
    </dgm:pt>
    <dgm:pt modelId="{BB5CA26E-7318-4E5B-9396-3B9920D5B8E3}" type="sibTrans" cxnId="{22E43B8C-B0F0-470B-B836-25F4F557FD0E}">
      <dgm:prSet/>
      <dgm:spPr/>
      <dgm:t>
        <a:bodyPr/>
        <a:lstStyle/>
        <a:p>
          <a:endParaRPr lang="en-US"/>
        </a:p>
      </dgm:t>
    </dgm:pt>
    <dgm:pt modelId="{786FCA10-23EE-4A93-90A4-222ACECD0E42}">
      <dgm:prSet phldrT="[Text]"/>
      <dgm:spPr/>
      <dgm:t>
        <a:bodyPr/>
        <a:lstStyle/>
        <a:p>
          <a:r>
            <a:rPr lang="en-US" dirty="0"/>
            <a:t>Take responsibility</a:t>
          </a:r>
        </a:p>
      </dgm:t>
    </dgm:pt>
    <dgm:pt modelId="{DEA0EAB9-9FBE-4D2F-BABC-002CB8CD22E0}" type="parTrans" cxnId="{D73962BD-FAAB-4577-8BD4-E6D8D8770A67}">
      <dgm:prSet/>
      <dgm:spPr/>
      <dgm:t>
        <a:bodyPr/>
        <a:lstStyle/>
        <a:p>
          <a:endParaRPr lang="en-US"/>
        </a:p>
      </dgm:t>
    </dgm:pt>
    <dgm:pt modelId="{EE434E69-033E-4893-B85D-DC26B64C4121}" type="sibTrans" cxnId="{D73962BD-FAAB-4577-8BD4-E6D8D8770A67}">
      <dgm:prSet/>
      <dgm:spPr/>
      <dgm:t>
        <a:bodyPr/>
        <a:lstStyle/>
        <a:p>
          <a:endParaRPr lang="en-US"/>
        </a:p>
      </dgm:t>
    </dgm:pt>
    <dgm:pt modelId="{355AB4DB-9F2A-446F-BE3C-C41F438EED8D}">
      <dgm:prSet phldrT="[Text]"/>
      <dgm:spPr/>
      <dgm:t>
        <a:bodyPr/>
        <a:lstStyle/>
        <a:p>
          <a:r>
            <a:rPr lang="en-US" dirty="0"/>
            <a:t>Decide how to act</a:t>
          </a:r>
        </a:p>
      </dgm:t>
    </dgm:pt>
    <dgm:pt modelId="{682C0CAB-319C-493A-8F03-9DA68D34BA89}" type="parTrans" cxnId="{CBB733B5-6CAF-4157-9885-007E0235F570}">
      <dgm:prSet/>
      <dgm:spPr/>
      <dgm:t>
        <a:bodyPr/>
        <a:lstStyle/>
        <a:p>
          <a:endParaRPr lang="en-US"/>
        </a:p>
      </dgm:t>
    </dgm:pt>
    <dgm:pt modelId="{1658A870-ED93-4877-A9BE-EB74BE7BEFFD}" type="sibTrans" cxnId="{CBB733B5-6CAF-4157-9885-007E0235F570}">
      <dgm:prSet/>
      <dgm:spPr/>
      <dgm:t>
        <a:bodyPr/>
        <a:lstStyle/>
        <a:p>
          <a:endParaRPr lang="en-US"/>
        </a:p>
      </dgm:t>
    </dgm:pt>
    <dgm:pt modelId="{6B454437-FA05-453E-AD2A-726ED544EFD6}">
      <dgm:prSet phldrT="[Text]"/>
      <dgm:spPr/>
      <dgm:t>
        <a:bodyPr/>
        <a:lstStyle/>
        <a:p>
          <a:r>
            <a:rPr lang="en-US" dirty="0"/>
            <a:t>Act</a:t>
          </a:r>
        </a:p>
      </dgm:t>
    </dgm:pt>
    <dgm:pt modelId="{6195D1EA-35CF-4BD8-96B8-56C215DB42F6}" type="parTrans" cxnId="{5CE8450A-B14B-4AD6-81C3-BD432F828A86}">
      <dgm:prSet/>
      <dgm:spPr/>
      <dgm:t>
        <a:bodyPr/>
        <a:lstStyle/>
        <a:p>
          <a:endParaRPr lang="en-US"/>
        </a:p>
      </dgm:t>
    </dgm:pt>
    <dgm:pt modelId="{59BC3166-C024-4A0E-B4B9-CE5D18DC2CD7}" type="sibTrans" cxnId="{5CE8450A-B14B-4AD6-81C3-BD432F828A86}">
      <dgm:prSet/>
      <dgm:spPr/>
      <dgm:t>
        <a:bodyPr/>
        <a:lstStyle/>
        <a:p>
          <a:endParaRPr lang="en-US"/>
        </a:p>
      </dgm:t>
    </dgm:pt>
    <dgm:pt modelId="{409A93F4-984F-4F86-8E70-D13DC0B84B10}" type="pres">
      <dgm:prSet presAssocID="{E58731C8-52D0-4517-999F-31EB49291514}" presName="Name0" presStyleCnt="0">
        <dgm:presLayoutVars>
          <dgm:dir/>
          <dgm:animLvl val="lvl"/>
          <dgm:resizeHandles val="exact"/>
        </dgm:presLayoutVars>
      </dgm:prSet>
      <dgm:spPr/>
    </dgm:pt>
    <dgm:pt modelId="{E88C40D6-ABCB-42A5-8873-542CC0C366A4}" type="pres">
      <dgm:prSet presAssocID="{4A4D2914-8FBA-44DE-BFDE-09C172EDA78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D2564E0-F8AA-41D6-99DB-7946A35AF68A}" type="pres">
      <dgm:prSet presAssocID="{A903E63F-5DD9-4EA5-8285-3902B0548A2C}" presName="parTxOnlySpace" presStyleCnt="0"/>
      <dgm:spPr/>
    </dgm:pt>
    <dgm:pt modelId="{BCCB7415-66A4-4924-9410-08CEBC1B9541}" type="pres">
      <dgm:prSet presAssocID="{A8550C90-DAE2-43ED-B6A5-B7C40E0D031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942E240-33D6-4013-9D21-738CB67C9B42}" type="pres">
      <dgm:prSet presAssocID="{BB5CA26E-7318-4E5B-9396-3B9920D5B8E3}" presName="parTxOnlySpace" presStyleCnt="0"/>
      <dgm:spPr/>
    </dgm:pt>
    <dgm:pt modelId="{F4303D9C-C906-4498-818C-2B38B3442C51}" type="pres">
      <dgm:prSet presAssocID="{786FCA10-23EE-4A93-90A4-222ACECD0E4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0A1E0E9-9820-4CF0-8879-BF02AAA0BEC9}" type="pres">
      <dgm:prSet presAssocID="{EE434E69-033E-4893-B85D-DC26B64C4121}" presName="parTxOnlySpace" presStyleCnt="0"/>
      <dgm:spPr/>
    </dgm:pt>
    <dgm:pt modelId="{48CBB63E-06C1-4E1A-ADF8-870FFCF407F2}" type="pres">
      <dgm:prSet presAssocID="{355AB4DB-9F2A-446F-BE3C-C41F438EED8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71DC3E9-3C0E-4305-960E-D5DE9F2CD71A}" type="pres">
      <dgm:prSet presAssocID="{1658A870-ED93-4877-A9BE-EB74BE7BEFFD}" presName="parTxOnlySpace" presStyleCnt="0"/>
      <dgm:spPr/>
    </dgm:pt>
    <dgm:pt modelId="{DC61BBB6-EC2A-4BAB-A2D9-C80F1F63CE58}" type="pres">
      <dgm:prSet presAssocID="{6B454437-FA05-453E-AD2A-726ED544EFD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CE8450A-B14B-4AD6-81C3-BD432F828A86}" srcId="{E58731C8-52D0-4517-999F-31EB49291514}" destId="{6B454437-FA05-453E-AD2A-726ED544EFD6}" srcOrd="4" destOrd="0" parTransId="{6195D1EA-35CF-4BD8-96B8-56C215DB42F6}" sibTransId="{59BC3166-C024-4A0E-B4B9-CE5D18DC2CD7}"/>
    <dgm:cxn modelId="{5F43010C-42D3-486B-A36F-089615B49F98}" type="presOf" srcId="{6B454437-FA05-453E-AD2A-726ED544EFD6}" destId="{DC61BBB6-EC2A-4BAB-A2D9-C80F1F63CE58}" srcOrd="0" destOrd="0" presId="urn:microsoft.com/office/officeart/2005/8/layout/chevron1"/>
    <dgm:cxn modelId="{38BC7424-0A98-4E95-8351-CF41B39AE0BA}" srcId="{E58731C8-52D0-4517-999F-31EB49291514}" destId="{4A4D2914-8FBA-44DE-BFDE-09C172EDA78B}" srcOrd="0" destOrd="0" parTransId="{E036D999-E351-4E92-A8D7-42C232023DFA}" sibTransId="{A903E63F-5DD9-4EA5-8285-3902B0548A2C}"/>
    <dgm:cxn modelId="{A017272C-B162-4FD7-8DAA-A23B2EC3D0ED}" type="presOf" srcId="{786FCA10-23EE-4A93-90A4-222ACECD0E42}" destId="{F4303D9C-C906-4498-818C-2B38B3442C51}" srcOrd="0" destOrd="0" presId="urn:microsoft.com/office/officeart/2005/8/layout/chevron1"/>
    <dgm:cxn modelId="{99F8DB49-E52A-45E3-AB43-5DFB1626AD8F}" type="presOf" srcId="{A8550C90-DAE2-43ED-B6A5-B7C40E0D031A}" destId="{BCCB7415-66A4-4924-9410-08CEBC1B9541}" srcOrd="0" destOrd="0" presId="urn:microsoft.com/office/officeart/2005/8/layout/chevron1"/>
    <dgm:cxn modelId="{BB9A3A88-3ADC-4530-A139-FDEEE609EE94}" type="presOf" srcId="{4A4D2914-8FBA-44DE-BFDE-09C172EDA78B}" destId="{E88C40D6-ABCB-42A5-8873-542CC0C366A4}" srcOrd="0" destOrd="0" presId="urn:microsoft.com/office/officeart/2005/8/layout/chevron1"/>
    <dgm:cxn modelId="{75D6B88A-69EE-4D3D-A7D7-BD2369BDD795}" type="presOf" srcId="{E58731C8-52D0-4517-999F-31EB49291514}" destId="{409A93F4-984F-4F86-8E70-D13DC0B84B10}" srcOrd="0" destOrd="0" presId="urn:microsoft.com/office/officeart/2005/8/layout/chevron1"/>
    <dgm:cxn modelId="{22E43B8C-B0F0-470B-B836-25F4F557FD0E}" srcId="{E58731C8-52D0-4517-999F-31EB49291514}" destId="{A8550C90-DAE2-43ED-B6A5-B7C40E0D031A}" srcOrd="1" destOrd="0" parTransId="{5C66740D-1C7F-4F1B-B439-FAB957453877}" sibTransId="{BB5CA26E-7318-4E5B-9396-3B9920D5B8E3}"/>
    <dgm:cxn modelId="{CBB733B5-6CAF-4157-9885-007E0235F570}" srcId="{E58731C8-52D0-4517-999F-31EB49291514}" destId="{355AB4DB-9F2A-446F-BE3C-C41F438EED8D}" srcOrd="3" destOrd="0" parTransId="{682C0CAB-319C-493A-8F03-9DA68D34BA89}" sibTransId="{1658A870-ED93-4877-A9BE-EB74BE7BEFFD}"/>
    <dgm:cxn modelId="{D73962BD-FAAB-4577-8BD4-E6D8D8770A67}" srcId="{E58731C8-52D0-4517-999F-31EB49291514}" destId="{786FCA10-23EE-4A93-90A4-222ACECD0E42}" srcOrd="2" destOrd="0" parTransId="{DEA0EAB9-9FBE-4D2F-BABC-002CB8CD22E0}" sibTransId="{EE434E69-033E-4893-B85D-DC26B64C4121}"/>
    <dgm:cxn modelId="{479A3EFB-333D-41BF-B84A-F2863F8A1392}" type="presOf" srcId="{355AB4DB-9F2A-446F-BE3C-C41F438EED8D}" destId="{48CBB63E-06C1-4E1A-ADF8-870FFCF407F2}" srcOrd="0" destOrd="0" presId="urn:microsoft.com/office/officeart/2005/8/layout/chevron1"/>
    <dgm:cxn modelId="{8726271E-53CD-429E-8072-93CE098EE05E}" type="presParOf" srcId="{409A93F4-984F-4F86-8E70-D13DC0B84B10}" destId="{E88C40D6-ABCB-42A5-8873-542CC0C366A4}" srcOrd="0" destOrd="0" presId="urn:microsoft.com/office/officeart/2005/8/layout/chevron1"/>
    <dgm:cxn modelId="{F20EA9F1-97C9-4BDC-85EC-65D589BD5D40}" type="presParOf" srcId="{409A93F4-984F-4F86-8E70-D13DC0B84B10}" destId="{ED2564E0-F8AA-41D6-99DB-7946A35AF68A}" srcOrd="1" destOrd="0" presId="urn:microsoft.com/office/officeart/2005/8/layout/chevron1"/>
    <dgm:cxn modelId="{59F43F9E-2BC8-42AE-9C9F-A12770C6EC47}" type="presParOf" srcId="{409A93F4-984F-4F86-8E70-D13DC0B84B10}" destId="{BCCB7415-66A4-4924-9410-08CEBC1B9541}" srcOrd="2" destOrd="0" presId="urn:microsoft.com/office/officeart/2005/8/layout/chevron1"/>
    <dgm:cxn modelId="{4AB2080E-3052-4969-A0FC-1E80A4BF67A1}" type="presParOf" srcId="{409A93F4-984F-4F86-8E70-D13DC0B84B10}" destId="{C942E240-33D6-4013-9D21-738CB67C9B42}" srcOrd="3" destOrd="0" presId="urn:microsoft.com/office/officeart/2005/8/layout/chevron1"/>
    <dgm:cxn modelId="{C633FB4B-5502-40ED-8E98-4452D89C6996}" type="presParOf" srcId="{409A93F4-984F-4F86-8E70-D13DC0B84B10}" destId="{F4303D9C-C906-4498-818C-2B38B3442C51}" srcOrd="4" destOrd="0" presId="urn:microsoft.com/office/officeart/2005/8/layout/chevron1"/>
    <dgm:cxn modelId="{9EEE643A-5893-424C-A962-D8A5DF5B9003}" type="presParOf" srcId="{409A93F4-984F-4F86-8E70-D13DC0B84B10}" destId="{00A1E0E9-9820-4CF0-8879-BF02AAA0BEC9}" srcOrd="5" destOrd="0" presId="urn:microsoft.com/office/officeart/2005/8/layout/chevron1"/>
    <dgm:cxn modelId="{B23ED9AA-A6BC-4DDF-A930-548A938570B3}" type="presParOf" srcId="{409A93F4-984F-4F86-8E70-D13DC0B84B10}" destId="{48CBB63E-06C1-4E1A-ADF8-870FFCF407F2}" srcOrd="6" destOrd="0" presId="urn:microsoft.com/office/officeart/2005/8/layout/chevron1"/>
    <dgm:cxn modelId="{95BDF1A3-F0E1-4E62-91C0-5929E6DD672E}" type="presParOf" srcId="{409A93F4-984F-4F86-8E70-D13DC0B84B10}" destId="{871DC3E9-3C0E-4305-960E-D5DE9F2CD71A}" srcOrd="7" destOrd="0" presId="urn:microsoft.com/office/officeart/2005/8/layout/chevron1"/>
    <dgm:cxn modelId="{E5FA4412-DB1F-48FA-B1B2-E6A8F2713D19}" type="presParOf" srcId="{409A93F4-984F-4F86-8E70-D13DC0B84B10}" destId="{DC61BBB6-EC2A-4BAB-A2D9-C80F1F63CE5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C40D6-ABCB-42A5-8873-542CC0C366A4}">
      <dsp:nvSpPr>
        <dsp:cNvPr id="0" name=""/>
        <dsp:cNvSpPr/>
      </dsp:nvSpPr>
      <dsp:spPr>
        <a:xfrm>
          <a:off x="2576" y="1359849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Notice event</a:t>
          </a:r>
        </a:p>
      </dsp:txBody>
      <dsp:txXfrm>
        <a:off x="461208" y="1359849"/>
        <a:ext cx="1375898" cy="917264"/>
      </dsp:txXfrm>
    </dsp:sp>
    <dsp:sp modelId="{BCCB7415-66A4-4924-9410-08CEBC1B9541}">
      <dsp:nvSpPr>
        <dsp:cNvPr id="0" name=""/>
        <dsp:cNvSpPr/>
      </dsp:nvSpPr>
      <dsp:spPr>
        <a:xfrm>
          <a:off x="2066422" y="1359849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Define as emergency</a:t>
          </a:r>
        </a:p>
      </dsp:txBody>
      <dsp:txXfrm>
        <a:off x="2525054" y="1359849"/>
        <a:ext cx="1375898" cy="917264"/>
      </dsp:txXfrm>
    </dsp:sp>
    <dsp:sp modelId="{F4303D9C-C906-4498-818C-2B38B3442C51}">
      <dsp:nvSpPr>
        <dsp:cNvPr id="0" name=""/>
        <dsp:cNvSpPr/>
      </dsp:nvSpPr>
      <dsp:spPr>
        <a:xfrm>
          <a:off x="4130268" y="1359849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Take responsibility</a:t>
          </a:r>
        </a:p>
      </dsp:txBody>
      <dsp:txXfrm>
        <a:off x="4588900" y="1359849"/>
        <a:ext cx="1375898" cy="917264"/>
      </dsp:txXfrm>
    </dsp:sp>
    <dsp:sp modelId="{48CBB63E-06C1-4E1A-ADF8-870FFCF407F2}">
      <dsp:nvSpPr>
        <dsp:cNvPr id="0" name=""/>
        <dsp:cNvSpPr/>
      </dsp:nvSpPr>
      <dsp:spPr>
        <a:xfrm>
          <a:off x="6194114" y="1359849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Decide how to act</a:t>
          </a:r>
        </a:p>
      </dsp:txBody>
      <dsp:txXfrm>
        <a:off x="6652746" y="1359849"/>
        <a:ext cx="1375898" cy="917264"/>
      </dsp:txXfrm>
    </dsp:sp>
    <dsp:sp modelId="{DC61BBB6-EC2A-4BAB-A2D9-C80F1F63CE58}">
      <dsp:nvSpPr>
        <dsp:cNvPr id="0" name=""/>
        <dsp:cNvSpPr/>
      </dsp:nvSpPr>
      <dsp:spPr>
        <a:xfrm>
          <a:off x="8257961" y="1359849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</a:t>
          </a:r>
        </a:p>
      </dsp:txBody>
      <dsp:txXfrm>
        <a:off x="8716593" y="1359849"/>
        <a:ext cx="1375898" cy="91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53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2B932-CBDA-44A0-A07D-FC501CFAA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16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4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07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57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A9E16-DDBC-44EC-94E2-615E2124B0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89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A9E16-DDBC-44EC-94E2-615E2124B0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72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1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9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4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81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281C9-6441-4F7E-BF9F-CA8B959FA3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31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281C9-6441-4F7E-BF9F-CA8B959FA3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93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281C9-6441-4F7E-BF9F-CA8B959FA3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1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281C9-6441-4F7E-BF9F-CA8B959FA3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47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281C9-6441-4F7E-BF9F-CA8B959FA3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281C9-6441-4F7E-BF9F-CA8B959FA3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96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57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49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1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6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8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0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0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0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8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8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907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008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883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9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2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2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4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5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7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096B060-2D6F-430E-A017-FCCC5AF2AC19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211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096B060-2D6F-430E-A017-FCCC5AF2AC19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90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CUkdd57q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3a8MdloAA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h5qy09nN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search/video?fr=mcafee&amp;ei=UTF-8&amp;p=milgram+video+clip&amp;type=E210US91088G0#id=2&amp;vid=e0438dcd3d9d168d1d418b158199693f&amp;action=vi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sonexp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prisonstudy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icit.harvard.edu/implicit/takeates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871" y="591671"/>
            <a:ext cx="10304929" cy="5513847"/>
          </a:xfrm>
        </p:spPr>
        <p:txBody>
          <a:bodyPr>
            <a:normAutofit/>
          </a:bodyPr>
          <a:lstStyle/>
          <a:p>
            <a:r>
              <a:rPr lang="en-US" sz="8000" dirty="0"/>
              <a:t>The Power of Us, </a:t>
            </a:r>
            <a:br>
              <a:rPr lang="en-US" sz="8000" dirty="0"/>
            </a:br>
            <a:r>
              <a:rPr lang="en-US" sz="8000" dirty="0"/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1811506"/>
            <a:ext cx="10572000" cy="434974"/>
          </a:xfrm>
        </p:spPr>
        <p:txBody>
          <a:bodyPr>
            <a:normAutofit/>
          </a:bodyPr>
          <a:lstStyle/>
          <a:p>
            <a:r>
              <a:rPr lang="en-US" dirty="0"/>
              <a:t>Jay Van </a:t>
            </a:r>
            <a:r>
              <a:rPr lang="en-US" dirty="0" err="1"/>
              <a:t>Bavel</a:t>
            </a:r>
            <a:r>
              <a:rPr lang="en-US" dirty="0"/>
              <a:t> and Dominic Packer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1BF9-CB6A-46EC-BA45-4D4E5F74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F42F6-1653-4C53-B38C-0CFE9E3FD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3" y="185737"/>
            <a:ext cx="7027485" cy="64270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128944-9EE8-49DB-AB3B-492D84C41589}"/>
              </a:ext>
            </a:extLst>
          </p:cNvPr>
          <p:cNvSpPr txBox="1">
            <a:spLocks/>
          </p:cNvSpPr>
          <p:nvPr/>
        </p:nvSpPr>
        <p:spPr>
          <a:xfrm>
            <a:off x="8371472" y="2419059"/>
            <a:ext cx="3010526" cy="159617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Plaut</a:t>
            </a:r>
            <a:r>
              <a:rPr lang="en-US" dirty="0"/>
              <a:t> et al., 2018</a:t>
            </a:r>
          </a:p>
        </p:txBody>
      </p:sp>
    </p:spTree>
    <p:extLst>
      <p:ext uri="{BB962C8B-B14F-4D97-AF65-F5344CB8AC3E}">
        <p14:creationId xmlns:p14="http://schemas.microsoft.com/office/powerpoint/2010/main" val="9581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Sneetches (Dr. Seuss)</a:t>
            </a:r>
          </a:p>
        </p:txBody>
      </p:sp>
      <p:pic>
        <p:nvPicPr>
          <p:cNvPr id="1026" name="Picture 2" descr="http://static1.squarespace.com/static/52f51a96e4b0ec7646cd474a/5328b57de4b067106916ef7f/536a8aede4b0e27ac1a2dd35/1399491314766/starbellyfriends1.jpg?format=500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94" y="196891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09998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https://www.youtube.com/watch?v=eBCUkdd57qc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D3CF-0438-41C5-BFDE-3B71A2E6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2067-4F06-4AB2-BE40-E3859A2D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7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6A56-5A00-4064-AE9E-B252F9A1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vs.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CB4C-4B80-4365-B7DD-FB595A092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3805539" cy="3636511"/>
          </a:xfrm>
        </p:spPr>
        <p:txBody>
          <a:bodyPr>
            <a:normAutofit/>
          </a:bodyPr>
          <a:lstStyle/>
          <a:p>
            <a:r>
              <a:rPr lang="en-US" dirty="0"/>
              <a:t>When will groups be better than individuals? </a:t>
            </a:r>
          </a:p>
          <a:p>
            <a:r>
              <a:rPr lang="en-US" dirty="0"/>
              <a:t>VB&amp;P (</a:t>
            </a:r>
            <a:r>
              <a:rPr lang="en-US" dirty="0" err="1"/>
              <a:t>Reinero</a:t>
            </a:r>
            <a:r>
              <a:rPr lang="en-US" dirty="0"/>
              <a:t> et al., 2021) say that groups are better, but lots of research says groups are worse. Look at their results—why would this be?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C6699-8FF0-44EB-B372-10CBBA09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513" y="1662112"/>
            <a:ext cx="65151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6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1DC-6953-462F-AA39-5AEA05B0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Bystander Intervention (</a:t>
            </a:r>
            <a:r>
              <a:rPr lang="en-US" dirty="0" err="1"/>
              <a:t>Latané</a:t>
            </a:r>
            <a:r>
              <a:rPr lang="en-US" dirty="0"/>
              <a:t> &amp; Darley, 1969)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E72242-F44D-45C1-9862-F64467923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178323"/>
              </p:ext>
            </p:extLst>
          </p:nvPr>
        </p:nvGraphicFramePr>
        <p:xfrm>
          <a:off x="828298" y="1162326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65072CC-BDE5-4846-80CA-E93F2D5C5F8F}"/>
              </a:ext>
            </a:extLst>
          </p:cNvPr>
          <p:cNvSpPr/>
          <p:nvPr/>
        </p:nvSpPr>
        <p:spPr>
          <a:xfrm>
            <a:off x="2902226" y="4253948"/>
            <a:ext cx="1855304" cy="82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influence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6F75D-380D-41BB-81CF-FE53CF0B88A8}"/>
              </a:ext>
            </a:extLst>
          </p:cNvPr>
          <p:cNvSpPr/>
          <p:nvPr/>
        </p:nvSpPr>
        <p:spPr>
          <a:xfrm>
            <a:off x="5446646" y="4291621"/>
            <a:ext cx="1654904" cy="76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Diffusion of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2F72F-FDE7-4C6E-B3F7-CC0621CBA017}"/>
              </a:ext>
            </a:extLst>
          </p:cNvPr>
          <p:cNvSpPr/>
          <p:nvPr/>
        </p:nvSpPr>
        <p:spPr>
          <a:xfrm>
            <a:off x="7855305" y="4240696"/>
            <a:ext cx="1434469" cy="82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Audience inhibition</a:t>
            </a:r>
          </a:p>
        </p:txBody>
      </p:sp>
    </p:spTree>
    <p:extLst>
      <p:ext uri="{BB962C8B-B14F-4D97-AF65-F5344CB8AC3E}">
        <p14:creationId xmlns:p14="http://schemas.microsoft.com/office/powerpoint/2010/main" val="142584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 helping (Harton et al., 1996)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713178"/>
              </p:ext>
            </p:extLst>
          </p:nvPr>
        </p:nvGraphicFramePr>
        <p:xfrm>
          <a:off x="2971799" y="1974973"/>
          <a:ext cx="62484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755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712" y="2222287"/>
            <a:ext cx="3607514" cy="3636511"/>
          </a:xfrm>
        </p:spPr>
        <p:txBody>
          <a:bodyPr/>
          <a:lstStyle/>
          <a:p>
            <a:r>
              <a:rPr lang="en-US" dirty="0"/>
              <a:t>What did they do in this study?</a:t>
            </a:r>
          </a:p>
          <a:p>
            <a:r>
              <a:rPr lang="en-US" dirty="0"/>
              <a:t>Do you agree or disagree with the tweet?</a:t>
            </a:r>
          </a:p>
          <a:p>
            <a:r>
              <a:rPr lang="en-US" dirty="0"/>
              <a:t>Why would this be different from the headline?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Philpot et al.,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B5467-45BB-4C85-A4DF-5B50C044E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57" y="1589488"/>
            <a:ext cx="7228063" cy="312388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4578D45-0972-41DD-97F1-AAC50B0CC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661444"/>
            <a:ext cx="8229600" cy="206791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96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5ED6-5E84-4530-BDFB-8DF03A0C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justification theory (</a:t>
            </a:r>
            <a:r>
              <a:rPr lang="en-US" dirty="0" err="1"/>
              <a:t>Jost</a:t>
            </a:r>
            <a:r>
              <a:rPr lang="en-US" dirty="0"/>
              <a:t> &amp; </a:t>
            </a:r>
            <a:r>
              <a:rPr lang="en-US" dirty="0" err="1"/>
              <a:t>Banaji</a:t>
            </a:r>
            <a:r>
              <a:rPr lang="en-US" dirty="0"/>
              <a:t>, 1994)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798A3-51B7-4F6C-96FC-B0F431A12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Motivated to defend the status quo</a:t>
            </a:r>
          </a:p>
          <a:p>
            <a:pPr lvl="1"/>
            <a:r>
              <a:rPr lang="en-US" dirty="0"/>
              <a:t>Epistemic motivation</a:t>
            </a:r>
          </a:p>
          <a:p>
            <a:pPr lvl="1"/>
            <a:r>
              <a:rPr lang="en-US" dirty="0"/>
              <a:t>Existential motivation</a:t>
            </a:r>
          </a:p>
          <a:p>
            <a:pPr lvl="1"/>
            <a:r>
              <a:rPr lang="en-US" dirty="0"/>
              <a:t>Relational motivation</a:t>
            </a:r>
          </a:p>
          <a:p>
            <a:r>
              <a:rPr lang="en-US" dirty="0"/>
              <a:t>Do more when status quo is</a:t>
            </a:r>
          </a:p>
          <a:p>
            <a:pPr lvl="1"/>
            <a:r>
              <a:rPr lang="en-US" dirty="0"/>
              <a:t>Inevitable</a:t>
            </a:r>
          </a:p>
          <a:p>
            <a:pPr lvl="1"/>
            <a:r>
              <a:rPr lang="en-US" dirty="0"/>
              <a:t>Threatened</a:t>
            </a:r>
          </a:p>
          <a:p>
            <a:pPr lvl="1"/>
            <a:r>
              <a:rPr lang="en-US" dirty="0"/>
              <a:t>Individual is dependent or feels powerless</a:t>
            </a:r>
          </a:p>
          <a:p>
            <a:pPr lvl="1"/>
            <a:r>
              <a:rPr lang="en-US" dirty="0"/>
              <a:t>System seems legit</a:t>
            </a:r>
          </a:p>
          <a:p>
            <a:r>
              <a:rPr lang="en-US" dirty="0"/>
              <a:t>Consequences</a:t>
            </a:r>
          </a:p>
          <a:p>
            <a:pPr lvl="1"/>
            <a:r>
              <a:rPr lang="en-US" dirty="0"/>
              <a:t>Decreases collective action</a:t>
            </a:r>
          </a:p>
          <a:p>
            <a:pPr lvl="1"/>
            <a:r>
              <a:rPr lang="en-US" dirty="0"/>
              <a:t>Good for high status (SE), but bad for low status (outgroup favoritism, low SE, depression)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0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78B9-651D-40C7-9DDC-31979C40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23136-97DC-4ED7-9B33-2D3540C5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movement</a:t>
            </a:r>
          </a:p>
        </p:txBody>
      </p:sp>
    </p:spTree>
    <p:extLst>
      <p:ext uri="{BB962C8B-B14F-4D97-AF65-F5344CB8AC3E}">
        <p14:creationId xmlns:p14="http://schemas.microsoft.com/office/powerpoint/2010/main" val="3332566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3886-F80F-40E2-A526-9904862D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00EB8-28E1-41D8-BE72-C210267A7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like moral rebels unless they make us feel bad about our choices</a:t>
            </a:r>
          </a:p>
          <a:p>
            <a:r>
              <a:rPr lang="en-US" dirty="0"/>
              <a:t>We deviate b/c we want to be useful to our group</a:t>
            </a:r>
          </a:p>
          <a:p>
            <a:r>
              <a:rPr lang="en-US" dirty="0"/>
              <a:t>Dissent is more effective with</a:t>
            </a:r>
          </a:p>
          <a:p>
            <a:pPr lvl="1"/>
            <a:r>
              <a:rPr lang="en-US" dirty="0"/>
              <a:t>Strong ID</a:t>
            </a:r>
          </a:p>
          <a:p>
            <a:pPr lvl="1"/>
            <a:r>
              <a:rPr lang="en-US" dirty="0"/>
              <a:t>Persistent</a:t>
            </a:r>
          </a:p>
          <a:p>
            <a:pPr lvl="1"/>
            <a:r>
              <a:rPr lang="en-US" dirty="0"/>
              <a:t>Consistent</a:t>
            </a:r>
          </a:p>
          <a:p>
            <a:pPr lvl="1"/>
            <a:r>
              <a:rPr lang="en-US" dirty="0"/>
              <a:t>Shared goals and commitment to organization</a:t>
            </a:r>
          </a:p>
          <a:p>
            <a:r>
              <a:rPr lang="en-US" dirty="0"/>
              <a:t>More likely with openness to experience</a:t>
            </a:r>
          </a:p>
          <a:p>
            <a:r>
              <a:rPr lang="en-US" dirty="0"/>
              <a:t>Schachter and others’ research deviates suggests that first people try to convince deviates that they are wrong, but when that fails, they reject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4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540A-2A08-4F37-99AB-83440F24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commercials to bring people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FD418-C231-43AB-8C8C-44041066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https://www.youtube.com/watch?v=z3a8MdloAAM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2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1284-D185-4661-8D6D-813108CC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impact theory (</a:t>
            </a:r>
            <a:r>
              <a:rPr lang="en-US" dirty="0" err="1"/>
              <a:t>Latané</a:t>
            </a:r>
            <a:r>
              <a:rPr lang="en-US" dirty="0"/>
              <a:t>, 1981)</a:t>
            </a:r>
          </a:p>
        </p:txBody>
      </p:sp>
      <p:pic>
        <p:nvPicPr>
          <p:cNvPr id="1026" name="Picture 2" descr="https://d3i71xaburhd42.cloudfront.net/42b267654854867013c99942aa42191bdeb2b31a/19-Figure5-1.png">
            <a:extLst>
              <a:ext uri="{FF2B5EF4-FFF2-40B4-BE49-F238E27FC236}">
                <a16:creationId xmlns:a16="http://schemas.microsoft.com/office/drawing/2014/main" id="{7EDC49FF-4AAC-49D1-B0DA-FD0D61AC5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1" y="2479481"/>
            <a:ext cx="8256392" cy="37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35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361577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 err="1"/>
              <a:t>Sherif</a:t>
            </a:r>
            <a:r>
              <a:rPr lang="en-US" dirty="0"/>
              <a:t>, 1935 </a:t>
            </a:r>
            <a:r>
              <a:rPr lang="en-US" dirty="0" err="1"/>
              <a:t>autokinetic</a:t>
            </a:r>
            <a:r>
              <a:rPr lang="en-US" dirty="0"/>
              <a:t> effect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62575485"/>
              </p:ext>
            </p:extLst>
          </p:nvPr>
        </p:nvGraphicFramePr>
        <p:xfrm>
          <a:off x="2372139" y="2428461"/>
          <a:ext cx="7162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20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Asch, 1956 line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https://www.youtube.com/watch?v=iRh5qy09nNw</a:t>
            </a:r>
            <a:endParaRPr lang="en-US" dirty="0"/>
          </a:p>
          <a:p>
            <a:r>
              <a:rPr lang="en-US" dirty="0"/>
              <a:t>Factors affecting conformity:</a:t>
            </a:r>
          </a:p>
          <a:p>
            <a:pPr lvl="1"/>
            <a:r>
              <a:rPr lang="en-US" dirty="0"/>
              <a:t>Group size</a:t>
            </a:r>
          </a:p>
          <a:p>
            <a:pPr lvl="1"/>
            <a:r>
              <a:rPr lang="en-US" dirty="0"/>
              <a:t>Presence of ally</a:t>
            </a:r>
          </a:p>
          <a:p>
            <a:pPr lvl="1"/>
            <a:r>
              <a:rPr lang="en-US" dirty="0"/>
              <a:t>Difficulty of task</a:t>
            </a:r>
          </a:p>
          <a:p>
            <a:pPr lvl="1"/>
            <a:r>
              <a:rPr lang="en-US" dirty="0"/>
              <a:t>Public vs. private answer</a:t>
            </a:r>
          </a:p>
          <a:p>
            <a:pPr lvl="1"/>
            <a:r>
              <a:rPr lang="en-US" dirty="0"/>
              <a:t>Individual differences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DE6E0-BB3A-42CA-8A79-A0D2B98D0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49677"/>
            <a:ext cx="5715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25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Milgram, 1963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429149" cy="3636511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https://video.search.yahoo.com/search/video?fr=mcafee&amp;ei=UTF-8&amp;p=milgram+video+clip&amp;type=E210US91088G0#id=2&amp;vid=e0438dcd3d9d168d1d418b158199693f&amp;action=view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7FAEB0-3FB4-402A-93E5-4D0656245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269" y="596168"/>
            <a:ext cx="5986670" cy="591759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265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Zimbardo, 1971 SP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394151"/>
            <a:ext cx="10554574" cy="363651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https://www.prisonexp.org/</a:t>
            </a:r>
            <a:endParaRPr lang="en-US" dirty="0"/>
          </a:p>
          <a:p>
            <a:r>
              <a:rPr lang="en-US" dirty="0"/>
              <a:t>Replications</a:t>
            </a:r>
          </a:p>
          <a:p>
            <a:pPr lvl="1"/>
            <a:r>
              <a:rPr lang="en-US" dirty="0"/>
              <a:t>Lovibond, </a:t>
            </a:r>
            <a:r>
              <a:rPr lang="en-US" dirty="0" err="1"/>
              <a:t>Mithiran</a:t>
            </a:r>
            <a:r>
              <a:rPr lang="en-US" dirty="0"/>
              <a:t>, &amp; Adams, 1979</a:t>
            </a:r>
          </a:p>
          <a:p>
            <a:pPr lvl="1"/>
            <a:r>
              <a:rPr lang="en-US" dirty="0"/>
              <a:t>Haslam &amp; Reicher, 2002</a:t>
            </a:r>
          </a:p>
          <a:p>
            <a:pPr lvl="1"/>
            <a:r>
              <a:rPr lang="en-US" dirty="0">
                <a:hlinkClick r:id="rId4"/>
              </a:rPr>
              <a:t>http://www.bbcprisonstudy.org/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01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Helping, line length, obedience, prison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007" y="1417638"/>
            <a:ext cx="8183880" cy="4879848"/>
          </a:xfrm>
        </p:spPr>
        <p:txBody>
          <a:bodyPr>
            <a:normAutofit/>
          </a:bodyPr>
          <a:lstStyle/>
          <a:p>
            <a:r>
              <a:rPr lang="en-US" dirty="0"/>
              <a:t>Why are these studies talked about so much? (and criticized so much?)</a:t>
            </a:r>
          </a:p>
          <a:p>
            <a:r>
              <a:rPr lang="en-US" dirty="0"/>
              <a:t>How could you explain their results using social identity theory? Social impact theory? </a:t>
            </a:r>
          </a:p>
          <a:p>
            <a:r>
              <a:rPr lang="en-US" dirty="0"/>
              <a:t>What would women have done? </a:t>
            </a:r>
          </a:p>
          <a:p>
            <a:r>
              <a:rPr lang="en-US" dirty="0"/>
              <a:t>What do they tell us about how to be our better selves? </a:t>
            </a:r>
          </a:p>
        </p:txBody>
      </p:sp>
    </p:spTree>
    <p:extLst>
      <p:ext uri="{BB962C8B-B14F-4D97-AF65-F5344CB8AC3E}">
        <p14:creationId xmlns:p14="http://schemas.microsoft.com/office/powerpoint/2010/main" val="1277706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A390-BD7C-48E9-B2C5-AFD38B22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8722-7F72-4DCC-80BC-767D96C7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leaders use identity? </a:t>
            </a:r>
          </a:p>
          <a:p>
            <a:r>
              <a:rPr lang="en-US" dirty="0"/>
              <a:t>Think of a leader who you believe was effective (whether for good or for bad) at bringing people together. Give examples of how they showed the characteristics that VB&amp;P suggest good leaders will do.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4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7AB2-1CF0-4ED0-822A-48F9ECFD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rule the world</a:t>
            </a:r>
          </a:p>
        </p:txBody>
      </p:sp>
      <p:pic>
        <p:nvPicPr>
          <p:cNvPr id="4098" name="Picture 2" descr="Did Leaders Evolve To Be Good Or Evil? | Psychology Today">
            <a:extLst>
              <a:ext uri="{FF2B5EF4-FFF2-40B4-BE49-F238E27FC236}">
                <a16:creationId xmlns:a16="http://schemas.microsoft.com/office/drawing/2014/main" id="{4352B44A-1CA2-4F43-8D7C-8B80866678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86" y="2106990"/>
            <a:ext cx="3009279" cy="449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60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41B5-B360-40FA-BF8D-A457DF7B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A26B-E582-4B4A-9A30-C7524F916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due</a:t>
            </a:r>
          </a:p>
          <a:p>
            <a:r>
              <a:rPr lang="en-US" dirty="0"/>
              <a:t>All of Why We Act</a:t>
            </a:r>
          </a:p>
          <a:p>
            <a:r>
              <a:rPr lang="en-US" dirty="0"/>
              <a:t>Questions for Power of Us people</a:t>
            </a:r>
          </a:p>
        </p:txBody>
      </p:sp>
    </p:spTree>
    <p:extLst>
      <p:ext uri="{BB962C8B-B14F-4D97-AF65-F5344CB8AC3E}">
        <p14:creationId xmlns:p14="http://schemas.microsoft.com/office/powerpoint/2010/main" val="81845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97AA-C07E-4639-93F4-D1B43B40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Implicit vs explicit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E1588-F17F-4137-80BB-50AE9E91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217240" cy="36365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the difference?</a:t>
            </a:r>
          </a:p>
          <a:p>
            <a:r>
              <a:rPr lang="en-US" dirty="0"/>
              <a:t>Measurement of implicit bias</a:t>
            </a:r>
          </a:p>
          <a:p>
            <a:pPr lvl="1"/>
            <a:r>
              <a:rPr lang="en-US" dirty="0">
                <a:hlinkClick r:id="rId3"/>
              </a:rPr>
              <a:t>Implicit Associations Test</a:t>
            </a:r>
            <a:endParaRPr lang="en-US" dirty="0"/>
          </a:p>
          <a:p>
            <a:pPr lvl="1"/>
            <a:r>
              <a:rPr lang="en-US" dirty="0"/>
              <a:t>Evaluative priming/Affect misattribution procedure</a:t>
            </a:r>
          </a:p>
          <a:p>
            <a:r>
              <a:rPr lang="en-US" dirty="0"/>
              <a:t>Measurement of explicit bias</a:t>
            </a:r>
          </a:p>
          <a:p>
            <a:pPr lvl="1"/>
            <a:r>
              <a:rPr lang="en-US" dirty="0"/>
              <a:t>Feeling thermometers</a:t>
            </a:r>
          </a:p>
          <a:p>
            <a:pPr lvl="1"/>
            <a:r>
              <a:rPr lang="en-US" dirty="0"/>
              <a:t>Scales</a:t>
            </a:r>
          </a:p>
          <a:p>
            <a:r>
              <a:rPr lang="en-US" dirty="0"/>
              <a:t>Institutional bias</a:t>
            </a:r>
          </a:p>
          <a:p>
            <a:pPr lvl="1"/>
            <a:r>
              <a:rPr lang="en-US" dirty="0"/>
              <a:t>Iowa gender parity law</a:t>
            </a:r>
          </a:p>
          <a:p>
            <a:r>
              <a:rPr lang="en-US" dirty="0"/>
              <a:t>Who is our ingroup? </a:t>
            </a:r>
          </a:p>
        </p:txBody>
      </p:sp>
      <p:pic>
        <p:nvPicPr>
          <p:cNvPr id="1026" name="Picture 2" descr="Combatting Prejudice in Schools – Lamplighter Media Productions">
            <a:extLst>
              <a:ext uri="{FF2B5EF4-FFF2-40B4-BE49-F238E27FC236}">
                <a16:creationId xmlns:a16="http://schemas.microsoft.com/office/drawing/2014/main" id="{67575ADB-549E-47D6-8D85-D6587CD8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80" y="299960"/>
            <a:ext cx="4439042" cy="29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26DB1-3E8C-45D3-B4C3-99D45361B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050" y="3560051"/>
            <a:ext cx="5863673" cy="25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1C617-872B-4F98-BB85-C84DE636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95250"/>
            <a:ext cx="55054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0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A1C7-C8F3-4449-B914-7D76CB2E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Crandall et al., 2002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E42D3B-4873-4F1C-A52B-237AD0345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744" y="1586396"/>
            <a:ext cx="7349377" cy="4978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25D880-CE5E-4E14-BDE8-ADD7F0734F7E}"/>
              </a:ext>
            </a:extLst>
          </p:cNvPr>
          <p:cNvSpPr txBox="1"/>
          <p:nvPr/>
        </p:nvSpPr>
        <p:spPr>
          <a:xfrm>
            <a:off x="8613913" y="2845065"/>
            <a:ext cx="2902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there groups that is it okay to be biased against or times bias is okay?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3A33-1DF2-405F-91E0-551F1211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Justification-suppression model (Crandall &amp; Eshleman, 2003)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703A83-3AE8-48AB-B2CE-37DBC771F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7206" y="1389162"/>
            <a:ext cx="6697525" cy="52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7170-3050-42D2-AFE5-0ED1A6A6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model of racism (Dovidio &amp; Gaertner, 1988)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1E0198-13A1-4E39-81F8-4A86D961630A}"/>
              </a:ext>
            </a:extLst>
          </p:cNvPr>
          <p:cNvSpPr/>
          <p:nvPr/>
        </p:nvSpPr>
        <p:spPr>
          <a:xfrm>
            <a:off x="1683025" y="2862469"/>
            <a:ext cx="1865241" cy="940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Liberals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998476-DE25-47EB-89C2-1025F38A784C}"/>
              </a:ext>
            </a:extLst>
          </p:cNvPr>
          <p:cNvSpPr/>
          <p:nvPr/>
        </p:nvSpPr>
        <p:spPr>
          <a:xfrm>
            <a:off x="1683025" y="4581519"/>
            <a:ext cx="1802297" cy="104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Conservatives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6C4A0-71A3-46CC-8E9E-968E2F3FEEFB}"/>
              </a:ext>
            </a:extLst>
          </p:cNvPr>
          <p:cNvSpPr/>
          <p:nvPr/>
        </p:nvSpPr>
        <p:spPr>
          <a:xfrm>
            <a:off x="7063410" y="2888975"/>
            <a:ext cx="1802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Aversive racism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53124-CAC9-428B-B062-5FA9ECDFFA59}"/>
              </a:ext>
            </a:extLst>
          </p:cNvPr>
          <p:cNvSpPr/>
          <p:nvPr/>
        </p:nvSpPr>
        <p:spPr>
          <a:xfrm>
            <a:off x="7103166" y="4644466"/>
            <a:ext cx="1802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Modern racism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290995-7018-434A-8131-F43C932EDE6B}"/>
              </a:ext>
            </a:extLst>
          </p:cNvPr>
          <p:cNvSpPr/>
          <p:nvPr/>
        </p:nvSpPr>
        <p:spPr>
          <a:xfrm>
            <a:off x="4340086" y="2888975"/>
            <a:ext cx="1802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Egalitarianism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B310CA-836B-4E56-AF3A-33064B9B7D09}"/>
              </a:ext>
            </a:extLst>
          </p:cNvPr>
          <p:cNvSpPr/>
          <p:nvPr/>
        </p:nvSpPr>
        <p:spPr>
          <a:xfrm>
            <a:off x="4379841" y="4707414"/>
            <a:ext cx="1802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Protestant work ethic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858CE5C-AAC1-4430-BD60-3153D8FE7395}"/>
              </a:ext>
            </a:extLst>
          </p:cNvPr>
          <p:cNvSpPr/>
          <p:nvPr/>
        </p:nvSpPr>
        <p:spPr>
          <a:xfrm>
            <a:off x="3829878" y="3319670"/>
            <a:ext cx="278296" cy="311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90C418B-F8D1-4B56-8727-8C8004E0786E}"/>
              </a:ext>
            </a:extLst>
          </p:cNvPr>
          <p:cNvSpPr/>
          <p:nvPr/>
        </p:nvSpPr>
        <p:spPr>
          <a:xfrm>
            <a:off x="6503503" y="3273287"/>
            <a:ext cx="278296" cy="311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BAB7354-6914-461F-BBBC-817871873396}"/>
              </a:ext>
            </a:extLst>
          </p:cNvPr>
          <p:cNvSpPr/>
          <p:nvPr/>
        </p:nvSpPr>
        <p:spPr>
          <a:xfrm>
            <a:off x="6503503" y="4790240"/>
            <a:ext cx="278296" cy="311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8148EDD-EFAD-4E10-B7DA-D6C05BCFF08C}"/>
              </a:ext>
            </a:extLst>
          </p:cNvPr>
          <p:cNvSpPr/>
          <p:nvPr/>
        </p:nvSpPr>
        <p:spPr>
          <a:xfrm>
            <a:off x="3856382" y="4945953"/>
            <a:ext cx="278296" cy="311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2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57BA-B64D-45F7-9D6C-2E5FBAD5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251837"/>
            <a:ext cx="10571998" cy="970450"/>
          </a:xfrm>
        </p:spPr>
        <p:txBody>
          <a:bodyPr/>
          <a:lstStyle/>
          <a:p>
            <a:r>
              <a:rPr lang="en-US" dirty="0"/>
              <a:t>Social dominance theory (</a:t>
            </a:r>
            <a:r>
              <a:rPr lang="en-US" dirty="0" err="1"/>
              <a:t>Sidanius</a:t>
            </a:r>
            <a:r>
              <a:rPr lang="en-US" dirty="0"/>
              <a:t> et al., 1992)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5DC1D-C9AA-4EE5-B1BE-5919C714EAFF}"/>
              </a:ext>
            </a:extLst>
          </p:cNvPr>
          <p:cNvSpPr/>
          <p:nvPr/>
        </p:nvSpPr>
        <p:spPr>
          <a:xfrm>
            <a:off x="1018030" y="3485321"/>
            <a:ext cx="1865241" cy="940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Group-based hierarchies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C8284-F3EF-4FCE-A38A-F18541ACFF15}"/>
              </a:ext>
            </a:extLst>
          </p:cNvPr>
          <p:cNvSpPr/>
          <p:nvPr/>
        </p:nvSpPr>
        <p:spPr>
          <a:xfrm>
            <a:off x="4077162" y="2920064"/>
            <a:ext cx="1865241" cy="940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Hierarchy-enhancing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59B80D-EEA1-4261-AE9C-1647132BEBF4}"/>
              </a:ext>
            </a:extLst>
          </p:cNvPr>
          <p:cNvSpPr/>
          <p:nvPr/>
        </p:nvSpPr>
        <p:spPr>
          <a:xfrm>
            <a:off x="4077161" y="4810538"/>
            <a:ext cx="1865241" cy="940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Hierarchy-attenuating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6D3EF7-660B-4CB9-B3A8-7F9CC4299D91}"/>
              </a:ext>
            </a:extLst>
          </p:cNvPr>
          <p:cNvSpPr/>
          <p:nvPr/>
        </p:nvSpPr>
        <p:spPr>
          <a:xfrm>
            <a:off x="7388087" y="3576046"/>
            <a:ext cx="1865241" cy="940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Beliefs about groups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8C9DC-2ED9-47FC-BB90-C9B7E65DBCC2}"/>
              </a:ext>
            </a:extLst>
          </p:cNvPr>
          <p:cNvSpPr txBox="1"/>
          <p:nvPr/>
        </p:nvSpPr>
        <p:spPr>
          <a:xfrm>
            <a:off x="3900470" y="2083439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Legitimizing myths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57179A3-15E4-4C4C-9424-B3881C6AA5BC}"/>
              </a:ext>
            </a:extLst>
          </p:cNvPr>
          <p:cNvSpPr/>
          <p:nvPr/>
        </p:nvSpPr>
        <p:spPr>
          <a:xfrm>
            <a:off x="6771860" y="4046498"/>
            <a:ext cx="278296" cy="311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1EC6-F4B2-475F-9275-71491789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C5F98-9B2D-4344-B941-EF5E1787A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noticing gender, sex, ethnicity, age, etc. inevitable? </a:t>
            </a:r>
          </a:p>
          <a:p>
            <a:r>
              <a:rPr lang="en-US" dirty="0"/>
              <a:t>What is the problem with just getting rid of group boundaries or being “color blind”? </a:t>
            </a:r>
          </a:p>
          <a:p>
            <a:pPr lvl="1"/>
            <a:r>
              <a:rPr lang="en-US" dirty="0"/>
              <a:t>Vs. multiculturalism</a:t>
            </a:r>
          </a:p>
          <a:p>
            <a:pPr lvl="1"/>
            <a:r>
              <a:rPr lang="en-US" dirty="0"/>
              <a:t>Vs. common in-group identity model (Gaertner &amp; Dovidio, 2000)</a:t>
            </a:r>
          </a:p>
          <a:p>
            <a:endParaRPr lang="en-US" dirty="0"/>
          </a:p>
        </p:txBody>
      </p:sp>
      <p:pic>
        <p:nvPicPr>
          <p:cNvPr id="2050" name="Picture 2" descr="happy group of people - The Answer Class">
            <a:extLst>
              <a:ext uri="{FF2B5EF4-FFF2-40B4-BE49-F238E27FC236}">
                <a16:creationId xmlns:a16="http://schemas.microsoft.com/office/drawing/2014/main" id="{2774F249-4F22-44B6-908A-84FFC502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03" y="427246"/>
            <a:ext cx="3654287" cy="24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52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764</Words>
  <Application>Microsoft Office PowerPoint</Application>
  <PresentationFormat>Widescreen</PresentationFormat>
  <Paragraphs>142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Century Gothic</vt:lpstr>
      <vt:lpstr>Wingdings 2</vt:lpstr>
      <vt:lpstr>Quotable</vt:lpstr>
      <vt:lpstr>The Power of Us,  Part 2</vt:lpstr>
      <vt:lpstr>More commercials to bring people together</vt:lpstr>
      <vt:lpstr> Implicit vs explicit bias</vt:lpstr>
      <vt:lpstr>PowerPoint Presentation</vt:lpstr>
      <vt:lpstr>Crandall et al., 2002</vt:lpstr>
      <vt:lpstr>Justification-suppression model (Crandall &amp; Eshleman, 2003)</vt:lpstr>
      <vt:lpstr>Integrated model of racism (Dovidio &amp; Gaertner, 1988)</vt:lpstr>
      <vt:lpstr>Social dominance theory (Sidanius et al., 1992) </vt:lpstr>
      <vt:lpstr>PowerPoint Presentation</vt:lpstr>
      <vt:lpstr>PowerPoint Presentation</vt:lpstr>
      <vt:lpstr>Sneetches (Dr. Seuss)</vt:lpstr>
      <vt:lpstr>Reducing bias</vt:lpstr>
      <vt:lpstr>Groups vs. individuals</vt:lpstr>
      <vt:lpstr>Bystander Intervention (Latané &amp; Darley, 1969)</vt:lpstr>
      <vt:lpstr>Percentage helping (Harton et al., 1996)</vt:lpstr>
      <vt:lpstr>Philpot et al., 2019</vt:lpstr>
      <vt:lpstr>System justification theory (Jost &amp; Banaji, 1994)</vt:lpstr>
      <vt:lpstr>Collective action </vt:lpstr>
      <vt:lpstr>Dissent</vt:lpstr>
      <vt:lpstr>Social impact theory (Latané, 1981)</vt:lpstr>
      <vt:lpstr>Sherif, 1935 autokinetic effect</vt:lpstr>
      <vt:lpstr>Asch, 1956 line study</vt:lpstr>
      <vt:lpstr>Milgram, 1963</vt:lpstr>
      <vt:lpstr>Zimbardo, 1971 SP Study</vt:lpstr>
      <vt:lpstr>Helping, line length, obedience, prison</vt:lpstr>
      <vt:lpstr>Leadership</vt:lpstr>
      <vt:lpstr>Let’s rule the world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2024-02-28T03:25:48Z</dcterms:created>
  <dcterms:modified xsi:type="dcterms:W3CDTF">2024-02-28T03:25:57Z</dcterms:modified>
</cp:coreProperties>
</file>