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29"/>
  </p:notesMasterIdLst>
  <p:sldIdLst>
    <p:sldId id="256" r:id="rId2"/>
    <p:sldId id="263" r:id="rId3"/>
    <p:sldId id="266" r:id="rId4"/>
    <p:sldId id="267" r:id="rId5"/>
    <p:sldId id="260" r:id="rId6"/>
    <p:sldId id="285" r:id="rId7"/>
    <p:sldId id="265" r:id="rId8"/>
    <p:sldId id="268" r:id="rId9"/>
    <p:sldId id="287" r:id="rId10"/>
    <p:sldId id="272" r:id="rId11"/>
    <p:sldId id="270" r:id="rId12"/>
    <p:sldId id="269" r:id="rId13"/>
    <p:sldId id="332" r:id="rId14"/>
    <p:sldId id="286" r:id="rId15"/>
    <p:sldId id="333" r:id="rId16"/>
    <p:sldId id="274" r:id="rId17"/>
    <p:sldId id="277" r:id="rId18"/>
    <p:sldId id="315" r:id="rId19"/>
    <p:sldId id="329" r:id="rId20"/>
    <p:sldId id="326" r:id="rId21"/>
    <p:sldId id="327" r:id="rId22"/>
    <p:sldId id="328" r:id="rId23"/>
    <p:sldId id="280" r:id="rId24"/>
    <p:sldId id="271" r:id="rId25"/>
    <p:sldId id="325" r:id="rId26"/>
    <p:sldId id="330" r:id="rId27"/>
    <p:sldId id="331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65171" autoAdjust="0"/>
  </p:normalViewPr>
  <p:slideViewPr>
    <p:cSldViewPr snapToGrid="0">
      <p:cViewPr varScale="1">
        <p:scale>
          <a:sx n="73" d="100"/>
          <a:sy n="73" d="100"/>
        </p:scale>
        <p:origin x="2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roles and group memberships</c:v>
                </c:pt>
              </c:strCache>
            </c:strRef>
          </c:tx>
          <c:invertIfNegative val="0"/>
          <c:cat>
            <c:strRef>
              <c:f>Sheet1!$B$5:$B$9</c:f>
              <c:strCache>
                <c:ptCount val="5"/>
                <c:pt idx="0">
                  <c:v>American students</c:v>
                </c:pt>
                <c:pt idx="1">
                  <c:v>Kenyan students</c:v>
                </c:pt>
                <c:pt idx="2">
                  <c:v>Workers in Nairobi</c:v>
                </c:pt>
                <c:pt idx="3">
                  <c:v>Masai tribespeople</c:v>
                </c:pt>
                <c:pt idx="4">
                  <c:v>Sambura tribespeople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8</c:v>
                </c:pt>
                <c:pt idx="1">
                  <c:v>7.5</c:v>
                </c:pt>
                <c:pt idx="2">
                  <c:v>34</c:v>
                </c:pt>
                <c:pt idx="3">
                  <c:v>55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9-4C5B-9F61-0A2F3DF8CFB2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personal characteristics</c:v>
                </c:pt>
              </c:strCache>
            </c:strRef>
          </c:tx>
          <c:invertIfNegative val="0"/>
          <c:cat>
            <c:strRef>
              <c:f>Sheet1!$B$5:$B$9</c:f>
              <c:strCache>
                <c:ptCount val="5"/>
                <c:pt idx="0">
                  <c:v>American students</c:v>
                </c:pt>
                <c:pt idx="1">
                  <c:v>Kenyan students</c:v>
                </c:pt>
                <c:pt idx="2">
                  <c:v>Workers in Nairobi</c:v>
                </c:pt>
                <c:pt idx="3">
                  <c:v>Masai tribespeople</c:v>
                </c:pt>
                <c:pt idx="4">
                  <c:v>Sambura tribespeople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47</c:v>
                </c:pt>
                <c:pt idx="1">
                  <c:v>38</c:v>
                </c:pt>
                <c:pt idx="2">
                  <c:v>10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9-4C5B-9F61-0A2F3DF8C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83552"/>
        <c:axId val="92581888"/>
      </c:barChart>
      <c:catAx>
        <c:axId val="8658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581888"/>
        <c:crosses val="autoZero"/>
        <c:auto val="1"/>
        <c:lblAlgn val="ctr"/>
        <c:lblOffset val="100"/>
        <c:noMultiLvlLbl val="0"/>
      </c:catAx>
      <c:valAx>
        <c:axId val="9258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583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2C821-A64D-4B6B-8114-B1032F3CDF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6B952-A219-4BC6-B4FD-CF7A56F276B2}">
      <dgm:prSet phldrT="[Text]"/>
      <dgm:spPr/>
      <dgm:t>
        <a:bodyPr/>
        <a:lstStyle/>
        <a:p>
          <a:r>
            <a:rPr lang="en-US" dirty="0"/>
            <a:t>Self-esteem</a:t>
          </a:r>
        </a:p>
      </dgm:t>
    </dgm:pt>
    <dgm:pt modelId="{45C769A6-F9E0-4C64-AEDE-61B6AAD430ED}" type="parTrans" cxnId="{DDF13942-CCF8-46E0-8C62-AF80558A9670}">
      <dgm:prSet/>
      <dgm:spPr/>
      <dgm:t>
        <a:bodyPr/>
        <a:lstStyle/>
        <a:p>
          <a:endParaRPr lang="en-US"/>
        </a:p>
      </dgm:t>
    </dgm:pt>
    <dgm:pt modelId="{4A5C51C0-C7AF-4770-8D93-E9AAAD5CD113}" type="sibTrans" cxnId="{DDF13942-CCF8-46E0-8C62-AF80558A9670}">
      <dgm:prSet/>
      <dgm:spPr/>
      <dgm:t>
        <a:bodyPr/>
        <a:lstStyle/>
        <a:p>
          <a:endParaRPr lang="en-US"/>
        </a:p>
      </dgm:t>
    </dgm:pt>
    <dgm:pt modelId="{0CB2EFB4-E85E-4C29-907A-F0CE0AE4394F}">
      <dgm:prSet phldrT="[Text]"/>
      <dgm:spPr/>
      <dgm:t>
        <a:bodyPr/>
        <a:lstStyle/>
        <a:p>
          <a:r>
            <a:rPr lang="en-US" dirty="0"/>
            <a:t>Comparison</a:t>
          </a:r>
        </a:p>
      </dgm:t>
    </dgm:pt>
    <dgm:pt modelId="{1F4DC6A3-D2E4-458D-B68A-1DA28BAD9B8A}" type="parTrans" cxnId="{75B42BD4-460F-43E4-9661-DA55010E2B3C}">
      <dgm:prSet/>
      <dgm:spPr/>
      <dgm:t>
        <a:bodyPr/>
        <a:lstStyle/>
        <a:p>
          <a:endParaRPr lang="en-US"/>
        </a:p>
      </dgm:t>
    </dgm:pt>
    <dgm:pt modelId="{9745742A-C28F-4667-90C8-DD9E76E1A207}" type="sibTrans" cxnId="{75B42BD4-460F-43E4-9661-DA55010E2B3C}">
      <dgm:prSet/>
      <dgm:spPr/>
      <dgm:t>
        <a:bodyPr/>
        <a:lstStyle/>
        <a:p>
          <a:endParaRPr lang="en-US"/>
        </a:p>
      </dgm:t>
    </dgm:pt>
    <dgm:pt modelId="{C3762111-0B9F-435A-8220-176B06DFE2AB}">
      <dgm:prSet phldrT="[Text]"/>
      <dgm:spPr/>
      <dgm:t>
        <a:bodyPr/>
        <a:lstStyle/>
        <a:p>
          <a:r>
            <a:rPr lang="en-US" dirty="0"/>
            <a:t>Reflection</a:t>
          </a:r>
        </a:p>
        <a:p>
          <a:r>
            <a:rPr lang="en-US" dirty="0"/>
            <a:t>(</a:t>
          </a:r>
          <a:r>
            <a:rPr lang="en-US" dirty="0" err="1"/>
            <a:t>BIRGing</a:t>
          </a:r>
          <a:r>
            <a:rPr lang="en-US" dirty="0"/>
            <a:t>)</a:t>
          </a:r>
        </a:p>
      </dgm:t>
    </dgm:pt>
    <dgm:pt modelId="{963A3CB3-9C2C-41A7-A4EA-06429BCECBF7}" type="parTrans" cxnId="{C0E10844-DF1E-4A77-A83F-0011F1A5FF01}">
      <dgm:prSet/>
      <dgm:spPr/>
      <dgm:t>
        <a:bodyPr/>
        <a:lstStyle/>
        <a:p>
          <a:endParaRPr lang="en-US"/>
        </a:p>
      </dgm:t>
    </dgm:pt>
    <dgm:pt modelId="{A5DA9416-B883-4EAB-AF2D-134317A58671}" type="sibTrans" cxnId="{C0E10844-DF1E-4A77-A83F-0011F1A5FF01}">
      <dgm:prSet/>
      <dgm:spPr/>
      <dgm:t>
        <a:bodyPr/>
        <a:lstStyle/>
        <a:p>
          <a:endParaRPr lang="en-US"/>
        </a:p>
      </dgm:t>
    </dgm:pt>
    <dgm:pt modelId="{11C980EF-388D-4F36-B1DF-A5BCD92E425A}" type="pres">
      <dgm:prSet presAssocID="{9CE2C821-A64D-4B6B-8114-B1032F3CDF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3D0A5C-FDEA-4EDB-8F44-4B7BC556D990}" type="pres">
      <dgm:prSet presAssocID="{E226B952-A219-4BC6-B4FD-CF7A56F276B2}" presName="hierRoot1" presStyleCnt="0">
        <dgm:presLayoutVars>
          <dgm:hierBranch val="init"/>
        </dgm:presLayoutVars>
      </dgm:prSet>
      <dgm:spPr/>
    </dgm:pt>
    <dgm:pt modelId="{30CE2106-7356-46FF-B0C8-7C38F5212B6D}" type="pres">
      <dgm:prSet presAssocID="{E226B952-A219-4BC6-B4FD-CF7A56F276B2}" presName="rootComposite1" presStyleCnt="0"/>
      <dgm:spPr/>
    </dgm:pt>
    <dgm:pt modelId="{B7BEA8C9-1B65-459E-B5FB-6454332ECA53}" type="pres">
      <dgm:prSet presAssocID="{E226B952-A219-4BC6-B4FD-CF7A56F276B2}" presName="rootText1" presStyleLbl="node0" presStyleIdx="0" presStyleCnt="1">
        <dgm:presLayoutVars>
          <dgm:chPref val="3"/>
        </dgm:presLayoutVars>
      </dgm:prSet>
      <dgm:spPr/>
    </dgm:pt>
    <dgm:pt modelId="{9F5EBE6D-FC3B-40E7-9DDE-99FC8531560A}" type="pres">
      <dgm:prSet presAssocID="{E226B952-A219-4BC6-B4FD-CF7A56F276B2}" presName="rootConnector1" presStyleLbl="node1" presStyleIdx="0" presStyleCnt="0"/>
      <dgm:spPr/>
    </dgm:pt>
    <dgm:pt modelId="{9D69B728-0097-4C84-9C0E-342CCE22E641}" type="pres">
      <dgm:prSet presAssocID="{E226B952-A219-4BC6-B4FD-CF7A56F276B2}" presName="hierChild2" presStyleCnt="0"/>
      <dgm:spPr/>
    </dgm:pt>
    <dgm:pt modelId="{3842A95D-1CBD-4FB4-BD79-2DA1A40814CA}" type="pres">
      <dgm:prSet presAssocID="{1F4DC6A3-D2E4-458D-B68A-1DA28BAD9B8A}" presName="Name37" presStyleLbl="parChTrans1D2" presStyleIdx="0" presStyleCnt="2"/>
      <dgm:spPr/>
    </dgm:pt>
    <dgm:pt modelId="{B2C36434-BF39-4586-BC9A-34791459BF5A}" type="pres">
      <dgm:prSet presAssocID="{0CB2EFB4-E85E-4C29-907A-F0CE0AE4394F}" presName="hierRoot2" presStyleCnt="0">
        <dgm:presLayoutVars>
          <dgm:hierBranch val="init"/>
        </dgm:presLayoutVars>
      </dgm:prSet>
      <dgm:spPr/>
    </dgm:pt>
    <dgm:pt modelId="{E74DA73E-E08C-4A82-B070-8BC783878528}" type="pres">
      <dgm:prSet presAssocID="{0CB2EFB4-E85E-4C29-907A-F0CE0AE4394F}" presName="rootComposite" presStyleCnt="0"/>
      <dgm:spPr/>
    </dgm:pt>
    <dgm:pt modelId="{CF56E113-0A29-4692-8E7F-35F6B40C8FC4}" type="pres">
      <dgm:prSet presAssocID="{0CB2EFB4-E85E-4C29-907A-F0CE0AE4394F}" presName="rootText" presStyleLbl="node2" presStyleIdx="0" presStyleCnt="2">
        <dgm:presLayoutVars>
          <dgm:chPref val="3"/>
        </dgm:presLayoutVars>
      </dgm:prSet>
      <dgm:spPr/>
    </dgm:pt>
    <dgm:pt modelId="{EC1EF438-B419-4E96-B5ED-D88D0A89F6AF}" type="pres">
      <dgm:prSet presAssocID="{0CB2EFB4-E85E-4C29-907A-F0CE0AE4394F}" presName="rootConnector" presStyleLbl="node2" presStyleIdx="0" presStyleCnt="2"/>
      <dgm:spPr/>
    </dgm:pt>
    <dgm:pt modelId="{48B08158-D243-42D7-95EC-48D52118B66E}" type="pres">
      <dgm:prSet presAssocID="{0CB2EFB4-E85E-4C29-907A-F0CE0AE4394F}" presName="hierChild4" presStyleCnt="0"/>
      <dgm:spPr/>
    </dgm:pt>
    <dgm:pt modelId="{C7950933-74A6-4A41-934A-CF515C623B34}" type="pres">
      <dgm:prSet presAssocID="{0CB2EFB4-E85E-4C29-907A-F0CE0AE4394F}" presName="hierChild5" presStyleCnt="0"/>
      <dgm:spPr/>
    </dgm:pt>
    <dgm:pt modelId="{164A010E-F3D6-48D4-B66D-4F0B1B11D6F9}" type="pres">
      <dgm:prSet presAssocID="{963A3CB3-9C2C-41A7-A4EA-06429BCECBF7}" presName="Name37" presStyleLbl="parChTrans1D2" presStyleIdx="1" presStyleCnt="2"/>
      <dgm:spPr/>
    </dgm:pt>
    <dgm:pt modelId="{6F04E82A-A414-4AAB-BFE3-E268CB5787B7}" type="pres">
      <dgm:prSet presAssocID="{C3762111-0B9F-435A-8220-176B06DFE2AB}" presName="hierRoot2" presStyleCnt="0">
        <dgm:presLayoutVars>
          <dgm:hierBranch val="init"/>
        </dgm:presLayoutVars>
      </dgm:prSet>
      <dgm:spPr/>
    </dgm:pt>
    <dgm:pt modelId="{2D6CC336-293A-4729-84B3-0051542158EE}" type="pres">
      <dgm:prSet presAssocID="{C3762111-0B9F-435A-8220-176B06DFE2AB}" presName="rootComposite" presStyleCnt="0"/>
      <dgm:spPr/>
    </dgm:pt>
    <dgm:pt modelId="{5DD63F42-EE03-45F2-994E-CABBA190B503}" type="pres">
      <dgm:prSet presAssocID="{C3762111-0B9F-435A-8220-176B06DFE2AB}" presName="rootText" presStyleLbl="node2" presStyleIdx="1" presStyleCnt="2">
        <dgm:presLayoutVars>
          <dgm:chPref val="3"/>
        </dgm:presLayoutVars>
      </dgm:prSet>
      <dgm:spPr/>
    </dgm:pt>
    <dgm:pt modelId="{83B1EE72-1E46-4574-83A4-734937856AAC}" type="pres">
      <dgm:prSet presAssocID="{C3762111-0B9F-435A-8220-176B06DFE2AB}" presName="rootConnector" presStyleLbl="node2" presStyleIdx="1" presStyleCnt="2"/>
      <dgm:spPr/>
    </dgm:pt>
    <dgm:pt modelId="{6F40A0B1-54AE-4F49-967C-A1B95E06E5FF}" type="pres">
      <dgm:prSet presAssocID="{C3762111-0B9F-435A-8220-176B06DFE2AB}" presName="hierChild4" presStyleCnt="0"/>
      <dgm:spPr/>
    </dgm:pt>
    <dgm:pt modelId="{ACAAD382-F72F-482C-9163-48B4AF1DAD0D}" type="pres">
      <dgm:prSet presAssocID="{C3762111-0B9F-435A-8220-176B06DFE2AB}" presName="hierChild5" presStyleCnt="0"/>
      <dgm:spPr/>
    </dgm:pt>
    <dgm:pt modelId="{3C1AC641-FAC1-4AB7-951A-13C88D4CF183}" type="pres">
      <dgm:prSet presAssocID="{E226B952-A219-4BC6-B4FD-CF7A56F276B2}" presName="hierChild3" presStyleCnt="0"/>
      <dgm:spPr/>
    </dgm:pt>
  </dgm:ptLst>
  <dgm:cxnLst>
    <dgm:cxn modelId="{731F2400-E9CF-4BF5-BD9C-5ADBAC1D30B3}" type="presOf" srcId="{963A3CB3-9C2C-41A7-A4EA-06429BCECBF7}" destId="{164A010E-F3D6-48D4-B66D-4F0B1B11D6F9}" srcOrd="0" destOrd="0" presId="urn:microsoft.com/office/officeart/2005/8/layout/orgChart1"/>
    <dgm:cxn modelId="{A0B80831-F83A-44AA-8532-392924BD36C1}" type="presOf" srcId="{0CB2EFB4-E85E-4C29-907A-F0CE0AE4394F}" destId="{CF56E113-0A29-4692-8E7F-35F6B40C8FC4}" srcOrd="0" destOrd="0" presId="urn:microsoft.com/office/officeart/2005/8/layout/orgChart1"/>
    <dgm:cxn modelId="{6D45C03F-A862-46B6-B2F1-47F830865830}" type="presOf" srcId="{C3762111-0B9F-435A-8220-176B06DFE2AB}" destId="{83B1EE72-1E46-4574-83A4-734937856AAC}" srcOrd="1" destOrd="0" presId="urn:microsoft.com/office/officeart/2005/8/layout/orgChart1"/>
    <dgm:cxn modelId="{DDF13942-CCF8-46E0-8C62-AF80558A9670}" srcId="{9CE2C821-A64D-4B6B-8114-B1032F3CDF8C}" destId="{E226B952-A219-4BC6-B4FD-CF7A56F276B2}" srcOrd="0" destOrd="0" parTransId="{45C769A6-F9E0-4C64-AEDE-61B6AAD430ED}" sibTransId="{4A5C51C0-C7AF-4770-8D93-E9AAAD5CD113}"/>
    <dgm:cxn modelId="{C0E10844-DF1E-4A77-A83F-0011F1A5FF01}" srcId="{E226B952-A219-4BC6-B4FD-CF7A56F276B2}" destId="{C3762111-0B9F-435A-8220-176B06DFE2AB}" srcOrd="1" destOrd="0" parTransId="{963A3CB3-9C2C-41A7-A4EA-06429BCECBF7}" sibTransId="{A5DA9416-B883-4EAB-AF2D-134317A58671}"/>
    <dgm:cxn modelId="{BFE78668-C537-4FEC-8631-20696164D829}" type="presOf" srcId="{C3762111-0B9F-435A-8220-176B06DFE2AB}" destId="{5DD63F42-EE03-45F2-994E-CABBA190B503}" srcOrd="0" destOrd="0" presId="urn:microsoft.com/office/officeart/2005/8/layout/orgChart1"/>
    <dgm:cxn modelId="{4F1A314F-828E-4D0A-95A5-B238610A3A45}" type="presOf" srcId="{E226B952-A219-4BC6-B4FD-CF7A56F276B2}" destId="{9F5EBE6D-FC3B-40E7-9DDE-99FC8531560A}" srcOrd="1" destOrd="0" presId="urn:microsoft.com/office/officeart/2005/8/layout/orgChart1"/>
    <dgm:cxn modelId="{A0852D78-C83B-4BEA-B74E-7E21FC9B06F8}" type="presOf" srcId="{1F4DC6A3-D2E4-458D-B68A-1DA28BAD9B8A}" destId="{3842A95D-1CBD-4FB4-BD79-2DA1A40814CA}" srcOrd="0" destOrd="0" presId="urn:microsoft.com/office/officeart/2005/8/layout/orgChart1"/>
    <dgm:cxn modelId="{DCA84886-5B82-43AB-A068-6E0AB7694DB0}" type="presOf" srcId="{0CB2EFB4-E85E-4C29-907A-F0CE0AE4394F}" destId="{EC1EF438-B419-4E96-B5ED-D88D0A89F6AF}" srcOrd="1" destOrd="0" presId="urn:microsoft.com/office/officeart/2005/8/layout/orgChart1"/>
    <dgm:cxn modelId="{7B6BFCBB-131F-42D0-890C-AAE2B2CE4282}" type="presOf" srcId="{9CE2C821-A64D-4B6B-8114-B1032F3CDF8C}" destId="{11C980EF-388D-4F36-B1DF-A5BCD92E425A}" srcOrd="0" destOrd="0" presId="urn:microsoft.com/office/officeart/2005/8/layout/orgChart1"/>
    <dgm:cxn modelId="{75B42BD4-460F-43E4-9661-DA55010E2B3C}" srcId="{E226B952-A219-4BC6-B4FD-CF7A56F276B2}" destId="{0CB2EFB4-E85E-4C29-907A-F0CE0AE4394F}" srcOrd="0" destOrd="0" parTransId="{1F4DC6A3-D2E4-458D-B68A-1DA28BAD9B8A}" sibTransId="{9745742A-C28F-4667-90C8-DD9E76E1A207}"/>
    <dgm:cxn modelId="{79A3E0E5-9132-48D0-AD8B-07FD9660BB36}" type="presOf" srcId="{E226B952-A219-4BC6-B4FD-CF7A56F276B2}" destId="{B7BEA8C9-1B65-459E-B5FB-6454332ECA53}" srcOrd="0" destOrd="0" presId="urn:microsoft.com/office/officeart/2005/8/layout/orgChart1"/>
    <dgm:cxn modelId="{3CD54D6F-6D2D-4E11-9644-089482472A60}" type="presParOf" srcId="{11C980EF-388D-4F36-B1DF-A5BCD92E425A}" destId="{7E3D0A5C-FDEA-4EDB-8F44-4B7BC556D990}" srcOrd="0" destOrd="0" presId="urn:microsoft.com/office/officeart/2005/8/layout/orgChart1"/>
    <dgm:cxn modelId="{D8394A91-2C87-4E14-85B4-49FEFAD9BFAE}" type="presParOf" srcId="{7E3D0A5C-FDEA-4EDB-8F44-4B7BC556D990}" destId="{30CE2106-7356-46FF-B0C8-7C38F5212B6D}" srcOrd="0" destOrd="0" presId="urn:microsoft.com/office/officeart/2005/8/layout/orgChart1"/>
    <dgm:cxn modelId="{749E9416-15ED-43EF-8E5D-24A0D64039AC}" type="presParOf" srcId="{30CE2106-7356-46FF-B0C8-7C38F5212B6D}" destId="{B7BEA8C9-1B65-459E-B5FB-6454332ECA53}" srcOrd="0" destOrd="0" presId="urn:microsoft.com/office/officeart/2005/8/layout/orgChart1"/>
    <dgm:cxn modelId="{27A1A252-714E-4811-B119-92DC239811E3}" type="presParOf" srcId="{30CE2106-7356-46FF-B0C8-7C38F5212B6D}" destId="{9F5EBE6D-FC3B-40E7-9DDE-99FC8531560A}" srcOrd="1" destOrd="0" presId="urn:microsoft.com/office/officeart/2005/8/layout/orgChart1"/>
    <dgm:cxn modelId="{B903C854-2698-45B2-A841-15F8ADEB06C3}" type="presParOf" srcId="{7E3D0A5C-FDEA-4EDB-8F44-4B7BC556D990}" destId="{9D69B728-0097-4C84-9C0E-342CCE22E641}" srcOrd="1" destOrd="0" presId="urn:microsoft.com/office/officeart/2005/8/layout/orgChart1"/>
    <dgm:cxn modelId="{2F0CEB34-D365-4CAC-B378-50B6D755FA4C}" type="presParOf" srcId="{9D69B728-0097-4C84-9C0E-342CCE22E641}" destId="{3842A95D-1CBD-4FB4-BD79-2DA1A40814CA}" srcOrd="0" destOrd="0" presId="urn:microsoft.com/office/officeart/2005/8/layout/orgChart1"/>
    <dgm:cxn modelId="{BB373C5D-FC3E-481E-B1CA-2BF2D93753D3}" type="presParOf" srcId="{9D69B728-0097-4C84-9C0E-342CCE22E641}" destId="{B2C36434-BF39-4586-BC9A-34791459BF5A}" srcOrd="1" destOrd="0" presId="urn:microsoft.com/office/officeart/2005/8/layout/orgChart1"/>
    <dgm:cxn modelId="{DCFAC93B-92D1-4C0B-B1B2-B39129E9214B}" type="presParOf" srcId="{B2C36434-BF39-4586-BC9A-34791459BF5A}" destId="{E74DA73E-E08C-4A82-B070-8BC783878528}" srcOrd="0" destOrd="0" presId="urn:microsoft.com/office/officeart/2005/8/layout/orgChart1"/>
    <dgm:cxn modelId="{60CF76CB-FA44-464D-B0FC-870E108C3716}" type="presParOf" srcId="{E74DA73E-E08C-4A82-B070-8BC783878528}" destId="{CF56E113-0A29-4692-8E7F-35F6B40C8FC4}" srcOrd="0" destOrd="0" presId="urn:microsoft.com/office/officeart/2005/8/layout/orgChart1"/>
    <dgm:cxn modelId="{C2772F38-969D-4B26-8212-943BB3B8C40D}" type="presParOf" srcId="{E74DA73E-E08C-4A82-B070-8BC783878528}" destId="{EC1EF438-B419-4E96-B5ED-D88D0A89F6AF}" srcOrd="1" destOrd="0" presId="urn:microsoft.com/office/officeart/2005/8/layout/orgChart1"/>
    <dgm:cxn modelId="{D079E149-EDA2-4848-A95F-39393167A9BA}" type="presParOf" srcId="{B2C36434-BF39-4586-BC9A-34791459BF5A}" destId="{48B08158-D243-42D7-95EC-48D52118B66E}" srcOrd="1" destOrd="0" presId="urn:microsoft.com/office/officeart/2005/8/layout/orgChart1"/>
    <dgm:cxn modelId="{67053057-4E7F-47DC-BD5A-5F9D21F21F12}" type="presParOf" srcId="{B2C36434-BF39-4586-BC9A-34791459BF5A}" destId="{C7950933-74A6-4A41-934A-CF515C623B34}" srcOrd="2" destOrd="0" presId="urn:microsoft.com/office/officeart/2005/8/layout/orgChart1"/>
    <dgm:cxn modelId="{CE6EDEA8-ABC3-4600-8101-4A1EDB0F29CD}" type="presParOf" srcId="{9D69B728-0097-4C84-9C0E-342CCE22E641}" destId="{164A010E-F3D6-48D4-B66D-4F0B1B11D6F9}" srcOrd="2" destOrd="0" presId="urn:microsoft.com/office/officeart/2005/8/layout/orgChart1"/>
    <dgm:cxn modelId="{10E87DBF-A5CA-495C-B305-8906B7BC8A80}" type="presParOf" srcId="{9D69B728-0097-4C84-9C0E-342CCE22E641}" destId="{6F04E82A-A414-4AAB-BFE3-E268CB5787B7}" srcOrd="3" destOrd="0" presId="urn:microsoft.com/office/officeart/2005/8/layout/orgChart1"/>
    <dgm:cxn modelId="{EA46DF23-C439-4A9A-AB9E-5044309EA370}" type="presParOf" srcId="{6F04E82A-A414-4AAB-BFE3-E268CB5787B7}" destId="{2D6CC336-293A-4729-84B3-0051542158EE}" srcOrd="0" destOrd="0" presId="urn:microsoft.com/office/officeart/2005/8/layout/orgChart1"/>
    <dgm:cxn modelId="{9B14BB51-9452-4510-97EA-1B2A4688D4D8}" type="presParOf" srcId="{2D6CC336-293A-4729-84B3-0051542158EE}" destId="{5DD63F42-EE03-45F2-994E-CABBA190B503}" srcOrd="0" destOrd="0" presId="urn:microsoft.com/office/officeart/2005/8/layout/orgChart1"/>
    <dgm:cxn modelId="{F2EA32A5-7075-44D1-8CEF-CA3CB5CDB156}" type="presParOf" srcId="{2D6CC336-293A-4729-84B3-0051542158EE}" destId="{83B1EE72-1E46-4574-83A4-734937856AAC}" srcOrd="1" destOrd="0" presId="urn:microsoft.com/office/officeart/2005/8/layout/orgChart1"/>
    <dgm:cxn modelId="{FE525CCD-BC46-47EA-BC19-AA4FD5C40476}" type="presParOf" srcId="{6F04E82A-A414-4AAB-BFE3-E268CB5787B7}" destId="{6F40A0B1-54AE-4F49-967C-A1B95E06E5FF}" srcOrd="1" destOrd="0" presId="urn:microsoft.com/office/officeart/2005/8/layout/orgChart1"/>
    <dgm:cxn modelId="{50EF8524-1CCD-412E-8902-E1E13E367513}" type="presParOf" srcId="{6F04E82A-A414-4AAB-BFE3-E268CB5787B7}" destId="{ACAAD382-F72F-482C-9163-48B4AF1DAD0D}" srcOrd="2" destOrd="0" presId="urn:microsoft.com/office/officeart/2005/8/layout/orgChart1"/>
    <dgm:cxn modelId="{1411C1C7-C585-44B1-ADA7-A1204BC122B1}" type="presParOf" srcId="{7E3D0A5C-FDEA-4EDB-8F44-4B7BC556D990}" destId="{3C1AC641-FAC1-4AB7-951A-13C88D4CF1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8F223-4782-4139-B753-1D982076118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8E57EE-4117-46E0-BDF0-7F2E964114D8}">
      <dgm:prSet phldrT="[Text]"/>
      <dgm:spPr/>
      <dgm:t>
        <a:bodyPr/>
        <a:lstStyle/>
        <a:p>
          <a:r>
            <a:rPr lang="en-US" dirty="0"/>
            <a:t>Closeness</a:t>
          </a:r>
        </a:p>
      </dgm:t>
    </dgm:pt>
    <dgm:pt modelId="{A074443D-77BF-46E9-8086-0454A2FE34A0}" type="parTrans" cxnId="{F7F390D2-D841-4FAB-B893-7C65846922EA}">
      <dgm:prSet/>
      <dgm:spPr/>
      <dgm:t>
        <a:bodyPr/>
        <a:lstStyle/>
        <a:p>
          <a:endParaRPr lang="en-US"/>
        </a:p>
      </dgm:t>
    </dgm:pt>
    <dgm:pt modelId="{AB226BCA-35B7-41BB-AB10-44A82D540FC8}" type="sibTrans" cxnId="{F7F390D2-D841-4FAB-B893-7C65846922EA}">
      <dgm:prSet/>
      <dgm:spPr/>
      <dgm:t>
        <a:bodyPr/>
        <a:lstStyle/>
        <a:p>
          <a:endParaRPr lang="en-US"/>
        </a:p>
      </dgm:t>
    </dgm:pt>
    <dgm:pt modelId="{906048E2-A6D0-4EAD-94AD-61A60DC7BD5D}">
      <dgm:prSet phldrT="[Text]"/>
      <dgm:spPr/>
      <dgm:t>
        <a:bodyPr/>
        <a:lstStyle/>
        <a:p>
          <a:r>
            <a:rPr lang="en-US" dirty="0"/>
            <a:t>Performance</a:t>
          </a:r>
        </a:p>
      </dgm:t>
    </dgm:pt>
    <dgm:pt modelId="{B586AB9B-DFA8-4FD2-9DA9-A7A6F5AE6932}" type="parTrans" cxnId="{F3B80C58-3975-429B-B4B1-4BF140C84ABD}">
      <dgm:prSet/>
      <dgm:spPr/>
      <dgm:t>
        <a:bodyPr/>
        <a:lstStyle/>
        <a:p>
          <a:endParaRPr lang="en-US"/>
        </a:p>
      </dgm:t>
    </dgm:pt>
    <dgm:pt modelId="{2AB60E14-404E-49B7-B6F2-FFD07E962708}" type="sibTrans" cxnId="{F3B80C58-3975-429B-B4B1-4BF140C84ABD}">
      <dgm:prSet/>
      <dgm:spPr/>
      <dgm:t>
        <a:bodyPr/>
        <a:lstStyle/>
        <a:p>
          <a:endParaRPr lang="en-US"/>
        </a:p>
      </dgm:t>
    </dgm:pt>
    <dgm:pt modelId="{58E12224-1E70-44E8-9C7D-488496DD9FBD}">
      <dgm:prSet phldrT="[Text]"/>
      <dgm:spPr/>
      <dgm:t>
        <a:bodyPr/>
        <a:lstStyle/>
        <a:p>
          <a:r>
            <a:rPr lang="en-US" dirty="0"/>
            <a:t>Importance to self</a:t>
          </a:r>
        </a:p>
      </dgm:t>
    </dgm:pt>
    <dgm:pt modelId="{7E2E565F-B35C-4A89-B48B-D75C5174821D}" type="parTrans" cxnId="{522A97B4-244F-4F33-93FD-3AE3E1298876}">
      <dgm:prSet/>
      <dgm:spPr/>
      <dgm:t>
        <a:bodyPr/>
        <a:lstStyle/>
        <a:p>
          <a:endParaRPr lang="en-US"/>
        </a:p>
      </dgm:t>
    </dgm:pt>
    <dgm:pt modelId="{21FF7EA9-6F3D-41B3-AD34-C259C013E8C5}" type="sibTrans" cxnId="{522A97B4-244F-4F33-93FD-3AE3E1298876}">
      <dgm:prSet/>
      <dgm:spPr/>
      <dgm:t>
        <a:bodyPr/>
        <a:lstStyle/>
        <a:p>
          <a:endParaRPr lang="en-US"/>
        </a:p>
      </dgm:t>
    </dgm:pt>
    <dgm:pt modelId="{6B6D23BC-5016-47A6-A80F-3F9D52122A74}" type="pres">
      <dgm:prSet presAssocID="{2BC8F223-4782-4139-B753-1D9820761181}" presName="Name0" presStyleCnt="0">
        <dgm:presLayoutVars>
          <dgm:dir/>
          <dgm:resizeHandles val="exact"/>
        </dgm:presLayoutVars>
      </dgm:prSet>
      <dgm:spPr/>
    </dgm:pt>
    <dgm:pt modelId="{8EE02468-71B3-4B77-A0E6-AA235303C665}" type="pres">
      <dgm:prSet presAssocID="{578E57EE-4117-46E0-BDF0-7F2E964114D8}" presName="composite" presStyleCnt="0"/>
      <dgm:spPr/>
    </dgm:pt>
    <dgm:pt modelId="{8B3C98D8-BAE1-45AB-9BFF-CE00F35D87F1}" type="pres">
      <dgm:prSet presAssocID="{578E57EE-4117-46E0-BDF0-7F2E964114D8}" presName="rect1" presStyleLbl="trAlignAcc1" presStyleIdx="0" presStyleCnt="3">
        <dgm:presLayoutVars>
          <dgm:bulletEnabled val="1"/>
        </dgm:presLayoutVars>
      </dgm:prSet>
      <dgm:spPr/>
    </dgm:pt>
    <dgm:pt modelId="{CB5ABB4B-072C-4B2A-8DDA-5C6F0A78D0A4}" type="pres">
      <dgm:prSet presAssocID="{578E57EE-4117-46E0-BDF0-7F2E964114D8}" presName="rect2" presStyleLbl="fgImgPlace1" presStyleIdx="0" presStyleCnt="3"/>
      <dgm:spPr/>
    </dgm:pt>
    <dgm:pt modelId="{E6FB7D45-4FEB-4A34-B137-9FA562D4E0C3}" type="pres">
      <dgm:prSet presAssocID="{AB226BCA-35B7-41BB-AB10-44A82D540FC8}" presName="sibTrans" presStyleCnt="0"/>
      <dgm:spPr/>
    </dgm:pt>
    <dgm:pt modelId="{2195263A-08D1-422A-8BE6-DE64002D6CC2}" type="pres">
      <dgm:prSet presAssocID="{906048E2-A6D0-4EAD-94AD-61A60DC7BD5D}" presName="composite" presStyleCnt="0"/>
      <dgm:spPr/>
    </dgm:pt>
    <dgm:pt modelId="{9F1C04D3-BF9A-4C35-9400-99DE6940093B}" type="pres">
      <dgm:prSet presAssocID="{906048E2-A6D0-4EAD-94AD-61A60DC7BD5D}" presName="rect1" presStyleLbl="trAlignAcc1" presStyleIdx="1" presStyleCnt="3">
        <dgm:presLayoutVars>
          <dgm:bulletEnabled val="1"/>
        </dgm:presLayoutVars>
      </dgm:prSet>
      <dgm:spPr/>
    </dgm:pt>
    <dgm:pt modelId="{677A7A3D-1BC2-4DB8-B4C9-E9A5B838036A}" type="pres">
      <dgm:prSet presAssocID="{906048E2-A6D0-4EAD-94AD-61A60DC7BD5D}" presName="rect2" presStyleLbl="fgImgPlace1" presStyleIdx="1" presStyleCnt="3"/>
      <dgm:spPr/>
    </dgm:pt>
    <dgm:pt modelId="{B2EFDABD-DFA3-43AC-B57E-B10C2BF45D9D}" type="pres">
      <dgm:prSet presAssocID="{2AB60E14-404E-49B7-B6F2-FFD07E962708}" presName="sibTrans" presStyleCnt="0"/>
      <dgm:spPr/>
    </dgm:pt>
    <dgm:pt modelId="{C1BC746A-0020-4032-B4BE-42D1297AFC81}" type="pres">
      <dgm:prSet presAssocID="{58E12224-1E70-44E8-9C7D-488496DD9FBD}" presName="composite" presStyleCnt="0"/>
      <dgm:spPr/>
    </dgm:pt>
    <dgm:pt modelId="{DCCC6D05-251A-41C1-AF3F-511C1B718391}" type="pres">
      <dgm:prSet presAssocID="{58E12224-1E70-44E8-9C7D-488496DD9FBD}" presName="rect1" presStyleLbl="trAlignAcc1" presStyleIdx="2" presStyleCnt="3">
        <dgm:presLayoutVars>
          <dgm:bulletEnabled val="1"/>
        </dgm:presLayoutVars>
      </dgm:prSet>
      <dgm:spPr/>
    </dgm:pt>
    <dgm:pt modelId="{8DD52767-C7D8-4774-8442-55F4685BAE95}" type="pres">
      <dgm:prSet presAssocID="{58E12224-1E70-44E8-9C7D-488496DD9FBD}" presName="rect2" presStyleLbl="fgImgPlace1" presStyleIdx="2" presStyleCnt="3"/>
      <dgm:spPr/>
    </dgm:pt>
  </dgm:ptLst>
  <dgm:cxnLst>
    <dgm:cxn modelId="{B306BE00-662C-4DE7-82D0-2A8E0E0CE094}" type="presOf" srcId="{906048E2-A6D0-4EAD-94AD-61A60DC7BD5D}" destId="{9F1C04D3-BF9A-4C35-9400-99DE6940093B}" srcOrd="0" destOrd="0" presId="urn:microsoft.com/office/officeart/2008/layout/PictureStrips"/>
    <dgm:cxn modelId="{AC96DC31-3285-414D-A20F-75F352764F2B}" type="presOf" srcId="{2BC8F223-4782-4139-B753-1D9820761181}" destId="{6B6D23BC-5016-47A6-A80F-3F9D52122A74}" srcOrd="0" destOrd="0" presId="urn:microsoft.com/office/officeart/2008/layout/PictureStrips"/>
    <dgm:cxn modelId="{F3B80C58-3975-429B-B4B1-4BF140C84ABD}" srcId="{2BC8F223-4782-4139-B753-1D9820761181}" destId="{906048E2-A6D0-4EAD-94AD-61A60DC7BD5D}" srcOrd="1" destOrd="0" parTransId="{B586AB9B-DFA8-4FD2-9DA9-A7A6F5AE6932}" sibTransId="{2AB60E14-404E-49B7-B6F2-FFD07E962708}"/>
    <dgm:cxn modelId="{B68225A9-3AF9-4826-8725-C5AE35036B45}" type="presOf" srcId="{578E57EE-4117-46E0-BDF0-7F2E964114D8}" destId="{8B3C98D8-BAE1-45AB-9BFF-CE00F35D87F1}" srcOrd="0" destOrd="0" presId="urn:microsoft.com/office/officeart/2008/layout/PictureStrips"/>
    <dgm:cxn modelId="{522A97B4-244F-4F33-93FD-3AE3E1298876}" srcId="{2BC8F223-4782-4139-B753-1D9820761181}" destId="{58E12224-1E70-44E8-9C7D-488496DD9FBD}" srcOrd="2" destOrd="0" parTransId="{7E2E565F-B35C-4A89-B48B-D75C5174821D}" sibTransId="{21FF7EA9-6F3D-41B3-AD34-C259C013E8C5}"/>
    <dgm:cxn modelId="{F7F390D2-D841-4FAB-B893-7C65846922EA}" srcId="{2BC8F223-4782-4139-B753-1D9820761181}" destId="{578E57EE-4117-46E0-BDF0-7F2E964114D8}" srcOrd="0" destOrd="0" parTransId="{A074443D-77BF-46E9-8086-0454A2FE34A0}" sibTransId="{AB226BCA-35B7-41BB-AB10-44A82D540FC8}"/>
    <dgm:cxn modelId="{675A07E5-1244-4DB8-A456-7FD4A3CA980B}" type="presOf" srcId="{58E12224-1E70-44E8-9C7D-488496DD9FBD}" destId="{DCCC6D05-251A-41C1-AF3F-511C1B718391}" srcOrd="0" destOrd="0" presId="urn:microsoft.com/office/officeart/2008/layout/PictureStrips"/>
    <dgm:cxn modelId="{4D888BDF-54D6-44D6-B6DA-CAC0F4425636}" type="presParOf" srcId="{6B6D23BC-5016-47A6-A80F-3F9D52122A74}" destId="{8EE02468-71B3-4B77-A0E6-AA235303C665}" srcOrd="0" destOrd="0" presId="urn:microsoft.com/office/officeart/2008/layout/PictureStrips"/>
    <dgm:cxn modelId="{FDE634C0-C895-4069-A14D-55680D80D5DB}" type="presParOf" srcId="{8EE02468-71B3-4B77-A0E6-AA235303C665}" destId="{8B3C98D8-BAE1-45AB-9BFF-CE00F35D87F1}" srcOrd="0" destOrd="0" presId="urn:microsoft.com/office/officeart/2008/layout/PictureStrips"/>
    <dgm:cxn modelId="{9C167008-A087-4006-BD85-F62C958885B5}" type="presParOf" srcId="{8EE02468-71B3-4B77-A0E6-AA235303C665}" destId="{CB5ABB4B-072C-4B2A-8DDA-5C6F0A78D0A4}" srcOrd="1" destOrd="0" presId="urn:microsoft.com/office/officeart/2008/layout/PictureStrips"/>
    <dgm:cxn modelId="{08F564EE-36E1-496C-B7B7-D4F969CA82FE}" type="presParOf" srcId="{6B6D23BC-5016-47A6-A80F-3F9D52122A74}" destId="{E6FB7D45-4FEB-4A34-B137-9FA562D4E0C3}" srcOrd="1" destOrd="0" presId="urn:microsoft.com/office/officeart/2008/layout/PictureStrips"/>
    <dgm:cxn modelId="{D1AF9CC6-3220-4927-8A77-54DB564353D3}" type="presParOf" srcId="{6B6D23BC-5016-47A6-A80F-3F9D52122A74}" destId="{2195263A-08D1-422A-8BE6-DE64002D6CC2}" srcOrd="2" destOrd="0" presId="urn:microsoft.com/office/officeart/2008/layout/PictureStrips"/>
    <dgm:cxn modelId="{C5B6761A-02AD-4782-A26F-40A9D621E08F}" type="presParOf" srcId="{2195263A-08D1-422A-8BE6-DE64002D6CC2}" destId="{9F1C04D3-BF9A-4C35-9400-99DE6940093B}" srcOrd="0" destOrd="0" presId="urn:microsoft.com/office/officeart/2008/layout/PictureStrips"/>
    <dgm:cxn modelId="{A8F5FCAE-1162-45E5-89E2-640A92573AA8}" type="presParOf" srcId="{2195263A-08D1-422A-8BE6-DE64002D6CC2}" destId="{677A7A3D-1BC2-4DB8-B4C9-E9A5B838036A}" srcOrd="1" destOrd="0" presId="urn:microsoft.com/office/officeart/2008/layout/PictureStrips"/>
    <dgm:cxn modelId="{3EED72BD-2141-4824-B088-29421F57D1AE}" type="presParOf" srcId="{6B6D23BC-5016-47A6-A80F-3F9D52122A74}" destId="{B2EFDABD-DFA3-43AC-B57E-B10C2BF45D9D}" srcOrd="3" destOrd="0" presId="urn:microsoft.com/office/officeart/2008/layout/PictureStrips"/>
    <dgm:cxn modelId="{E4264B01-A094-4604-8780-51716A364732}" type="presParOf" srcId="{6B6D23BC-5016-47A6-A80F-3F9D52122A74}" destId="{C1BC746A-0020-4032-B4BE-42D1297AFC81}" srcOrd="4" destOrd="0" presId="urn:microsoft.com/office/officeart/2008/layout/PictureStrips"/>
    <dgm:cxn modelId="{109D3B31-45D5-488B-A548-50E8272C597D}" type="presParOf" srcId="{C1BC746A-0020-4032-B4BE-42D1297AFC81}" destId="{DCCC6D05-251A-41C1-AF3F-511C1B718391}" srcOrd="0" destOrd="0" presId="urn:microsoft.com/office/officeart/2008/layout/PictureStrips"/>
    <dgm:cxn modelId="{C01FE271-C5CF-479D-8CA9-1A002E569DDC}" type="presParOf" srcId="{C1BC746A-0020-4032-B4BE-42D1297AFC81}" destId="{8DD52767-C7D8-4774-8442-55F4685BAE9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9B9C3-CC07-4948-9788-5D38D8DF9F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BC88D7-E64E-4203-A811-87E573D0313C}">
      <dgm:prSet phldrT="[Text]"/>
      <dgm:spPr/>
      <dgm:t>
        <a:bodyPr/>
        <a:lstStyle/>
        <a:p>
          <a:r>
            <a:rPr lang="en-US" dirty="0"/>
            <a:t>Social identity</a:t>
          </a:r>
        </a:p>
      </dgm:t>
    </dgm:pt>
    <dgm:pt modelId="{6EF532FF-DEDA-464D-B4E0-F8BC20085D24}" type="parTrans" cxnId="{E5B8D282-4783-4858-957A-F4F267955AB7}">
      <dgm:prSet/>
      <dgm:spPr/>
      <dgm:t>
        <a:bodyPr/>
        <a:lstStyle/>
        <a:p>
          <a:endParaRPr lang="en-US"/>
        </a:p>
      </dgm:t>
    </dgm:pt>
    <dgm:pt modelId="{9146292D-B6E9-477D-BB67-B635DB2FBF68}" type="sibTrans" cxnId="{E5B8D282-4783-4858-957A-F4F267955AB7}">
      <dgm:prSet/>
      <dgm:spPr/>
      <dgm:t>
        <a:bodyPr/>
        <a:lstStyle/>
        <a:p>
          <a:endParaRPr lang="en-US"/>
        </a:p>
      </dgm:t>
    </dgm:pt>
    <dgm:pt modelId="{C5A51F6F-F4DC-4954-8102-E8F98BC33B2C}">
      <dgm:prSet phldrT="[Text]"/>
      <dgm:spPr/>
      <dgm:t>
        <a:bodyPr/>
        <a:lstStyle/>
        <a:p>
          <a:r>
            <a:rPr lang="en-US" dirty="0"/>
            <a:t>Salient norms</a:t>
          </a:r>
        </a:p>
      </dgm:t>
    </dgm:pt>
    <dgm:pt modelId="{3841CA42-FBE4-40D9-9896-635D89D6AEE0}" type="parTrans" cxnId="{414B9CF2-6DCD-4000-95EE-51ADED880759}">
      <dgm:prSet/>
      <dgm:spPr/>
      <dgm:t>
        <a:bodyPr/>
        <a:lstStyle/>
        <a:p>
          <a:endParaRPr lang="en-US"/>
        </a:p>
      </dgm:t>
    </dgm:pt>
    <dgm:pt modelId="{965A988C-100C-46C9-A547-CD5616C006D8}" type="sibTrans" cxnId="{414B9CF2-6DCD-4000-95EE-51ADED880759}">
      <dgm:prSet/>
      <dgm:spPr/>
      <dgm:t>
        <a:bodyPr/>
        <a:lstStyle/>
        <a:p>
          <a:endParaRPr lang="en-US"/>
        </a:p>
      </dgm:t>
    </dgm:pt>
    <dgm:pt modelId="{208B066A-D371-417F-9B86-48D8ED990130}">
      <dgm:prSet phldrT="[Text]"/>
      <dgm:spPr/>
      <dgm:t>
        <a:bodyPr/>
        <a:lstStyle/>
        <a:p>
          <a:r>
            <a:rPr lang="en-US" dirty="0"/>
            <a:t>Low situational self-efficacy</a:t>
          </a:r>
        </a:p>
      </dgm:t>
    </dgm:pt>
    <dgm:pt modelId="{81C6B742-7334-4682-9351-178B68848054}" type="parTrans" cxnId="{0AF942BB-B199-48E5-BD03-D6780C99A49E}">
      <dgm:prSet/>
      <dgm:spPr/>
      <dgm:t>
        <a:bodyPr/>
        <a:lstStyle/>
        <a:p>
          <a:endParaRPr lang="en-US"/>
        </a:p>
      </dgm:t>
    </dgm:pt>
    <dgm:pt modelId="{4272DA10-1D89-4B43-8931-1379D3DA0354}" type="sibTrans" cxnId="{0AF942BB-B199-48E5-BD03-D6780C99A49E}">
      <dgm:prSet/>
      <dgm:spPr/>
      <dgm:t>
        <a:bodyPr/>
        <a:lstStyle/>
        <a:p>
          <a:endParaRPr lang="en-US"/>
        </a:p>
      </dgm:t>
    </dgm:pt>
    <dgm:pt modelId="{C3141CE3-8D73-4CA0-B05C-A50DC37DD838}" type="pres">
      <dgm:prSet presAssocID="{9B49B9C3-CC07-4948-9788-5D38D8DF9FDF}" presName="diagram" presStyleCnt="0">
        <dgm:presLayoutVars>
          <dgm:dir/>
          <dgm:resizeHandles val="exact"/>
        </dgm:presLayoutVars>
      </dgm:prSet>
      <dgm:spPr/>
    </dgm:pt>
    <dgm:pt modelId="{1323A551-7223-4677-8DB8-52E4C23C55F0}" type="pres">
      <dgm:prSet presAssocID="{C5BC88D7-E64E-4203-A811-87E573D0313C}" presName="node" presStyleLbl="node1" presStyleIdx="0" presStyleCnt="3">
        <dgm:presLayoutVars>
          <dgm:bulletEnabled val="1"/>
        </dgm:presLayoutVars>
      </dgm:prSet>
      <dgm:spPr/>
    </dgm:pt>
    <dgm:pt modelId="{9D96BC88-F664-4E26-B397-45A82E61DDFC}" type="pres">
      <dgm:prSet presAssocID="{9146292D-B6E9-477D-BB67-B635DB2FBF68}" presName="sibTrans" presStyleCnt="0"/>
      <dgm:spPr/>
    </dgm:pt>
    <dgm:pt modelId="{A88323E4-63F4-47C0-AD24-3BC09D4C81BB}" type="pres">
      <dgm:prSet presAssocID="{C5A51F6F-F4DC-4954-8102-E8F98BC33B2C}" presName="node" presStyleLbl="node1" presStyleIdx="1" presStyleCnt="3">
        <dgm:presLayoutVars>
          <dgm:bulletEnabled val="1"/>
        </dgm:presLayoutVars>
      </dgm:prSet>
      <dgm:spPr/>
    </dgm:pt>
    <dgm:pt modelId="{0F317897-6D76-402A-8778-5AA02F4E8C03}" type="pres">
      <dgm:prSet presAssocID="{965A988C-100C-46C9-A547-CD5616C006D8}" presName="sibTrans" presStyleCnt="0"/>
      <dgm:spPr/>
    </dgm:pt>
    <dgm:pt modelId="{DB7E1E01-E4F0-4FAD-8694-FD19DECCA8B9}" type="pres">
      <dgm:prSet presAssocID="{208B066A-D371-417F-9B86-48D8ED990130}" presName="node" presStyleLbl="node1" presStyleIdx="2" presStyleCnt="3">
        <dgm:presLayoutVars>
          <dgm:bulletEnabled val="1"/>
        </dgm:presLayoutVars>
      </dgm:prSet>
      <dgm:spPr/>
    </dgm:pt>
  </dgm:ptLst>
  <dgm:cxnLst>
    <dgm:cxn modelId="{F0EB0160-E160-4E54-BF39-CB77E1485D8D}" type="presOf" srcId="{C5A51F6F-F4DC-4954-8102-E8F98BC33B2C}" destId="{A88323E4-63F4-47C0-AD24-3BC09D4C81BB}" srcOrd="0" destOrd="0" presId="urn:microsoft.com/office/officeart/2005/8/layout/default"/>
    <dgm:cxn modelId="{E5B8D282-4783-4858-957A-F4F267955AB7}" srcId="{9B49B9C3-CC07-4948-9788-5D38D8DF9FDF}" destId="{C5BC88D7-E64E-4203-A811-87E573D0313C}" srcOrd="0" destOrd="0" parTransId="{6EF532FF-DEDA-464D-B4E0-F8BC20085D24}" sibTransId="{9146292D-B6E9-477D-BB67-B635DB2FBF68}"/>
    <dgm:cxn modelId="{2517B3A8-CF8F-4D74-A73E-4BC878485605}" type="presOf" srcId="{C5BC88D7-E64E-4203-A811-87E573D0313C}" destId="{1323A551-7223-4677-8DB8-52E4C23C55F0}" srcOrd="0" destOrd="0" presId="urn:microsoft.com/office/officeart/2005/8/layout/default"/>
    <dgm:cxn modelId="{0AF942BB-B199-48E5-BD03-D6780C99A49E}" srcId="{9B49B9C3-CC07-4948-9788-5D38D8DF9FDF}" destId="{208B066A-D371-417F-9B86-48D8ED990130}" srcOrd="2" destOrd="0" parTransId="{81C6B742-7334-4682-9351-178B68848054}" sibTransId="{4272DA10-1D89-4B43-8931-1379D3DA0354}"/>
    <dgm:cxn modelId="{78FB45C6-2470-48EE-965E-20AE64180B3C}" type="presOf" srcId="{208B066A-D371-417F-9B86-48D8ED990130}" destId="{DB7E1E01-E4F0-4FAD-8694-FD19DECCA8B9}" srcOrd="0" destOrd="0" presId="urn:microsoft.com/office/officeart/2005/8/layout/default"/>
    <dgm:cxn modelId="{7154BDE4-2838-401B-9D07-EA0D46C5F70A}" type="presOf" srcId="{9B49B9C3-CC07-4948-9788-5D38D8DF9FDF}" destId="{C3141CE3-8D73-4CA0-B05C-A50DC37DD838}" srcOrd="0" destOrd="0" presId="urn:microsoft.com/office/officeart/2005/8/layout/default"/>
    <dgm:cxn modelId="{414B9CF2-6DCD-4000-95EE-51ADED880759}" srcId="{9B49B9C3-CC07-4948-9788-5D38D8DF9FDF}" destId="{C5A51F6F-F4DC-4954-8102-E8F98BC33B2C}" srcOrd="1" destOrd="0" parTransId="{3841CA42-FBE4-40D9-9896-635D89D6AEE0}" sibTransId="{965A988C-100C-46C9-A547-CD5616C006D8}"/>
    <dgm:cxn modelId="{AE52BC78-15AE-42F0-AFF7-478591A045BB}" type="presParOf" srcId="{C3141CE3-8D73-4CA0-B05C-A50DC37DD838}" destId="{1323A551-7223-4677-8DB8-52E4C23C55F0}" srcOrd="0" destOrd="0" presId="urn:microsoft.com/office/officeart/2005/8/layout/default"/>
    <dgm:cxn modelId="{C565C6FD-81BD-4BD2-9E35-6B0661D179F1}" type="presParOf" srcId="{C3141CE3-8D73-4CA0-B05C-A50DC37DD838}" destId="{9D96BC88-F664-4E26-B397-45A82E61DDFC}" srcOrd="1" destOrd="0" presId="urn:microsoft.com/office/officeart/2005/8/layout/default"/>
    <dgm:cxn modelId="{8A2E2E07-8E86-4412-B8CA-184EBEFCC430}" type="presParOf" srcId="{C3141CE3-8D73-4CA0-B05C-A50DC37DD838}" destId="{A88323E4-63F4-47C0-AD24-3BC09D4C81BB}" srcOrd="2" destOrd="0" presId="urn:microsoft.com/office/officeart/2005/8/layout/default"/>
    <dgm:cxn modelId="{08E29E55-5E48-4334-80FD-6592A9445437}" type="presParOf" srcId="{C3141CE3-8D73-4CA0-B05C-A50DC37DD838}" destId="{0F317897-6D76-402A-8778-5AA02F4E8C03}" srcOrd="3" destOrd="0" presId="urn:microsoft.com/office/officeart/2005/8/layout/default"/>
    <dgm:cxn modelId="{84976F4D-3C26-4221-AAF6-45B2F31BF64D}" type="presParOf" srcId="{C3141CE3-8D73-4CA0-B05C-A50DC37DD838}" destId="{DB7E1E01-E4F0-4FAD-8694-FD19DECCA8B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49B9C3-CC07-4948-9788-5D38D8DF9F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BC88D7-E64E-4203-A811-87E573D0313C}">
      <dgm:prSet phldrT="[Text]"/>
      <dgm:spPr/>
      <dgm:t>
        <a:bodyPr/>
        <a:lstStyle/>
        <a:p>
          <a:r>
            <a:rPr lang="en-US" dirty="0"/>
            <a:t>Conformity</a:t>
          </a:r>
        </a:p>
      </dgm:t>
    </dgm:pt>
    <dgm:pt modelId="{6EF532FF-DEDA-464D-B4E0-F8BC20085D24}" type="parTrans" cxnId="{E5B8D282-4783-4858-957A-F4F267955AB7}">
      <dgm:prSet/>
      <dgm:spPr/>
      <dgm:t>
        <a:bodyPr/>
        <a:lstStyle/>
        <a:p>
          <a:endParaRPr lang="en-US"/>
        </a:p>
      </dgm:t>
    </dgm:pt>
    <dgm:pt modelId="{9146292D-B6E9-477D-BB67-B635DB2FBF68}" type="sibTrans" cxnId="{E5B8D282-4783-4858-957A-F4F267955AB7}">
      <dgm:prSet/>
      <dgm:spPr/>
      <dgm:t>
        <a:bodyPr/>
        <a:lstStyle/>
        <a:p>
          <a:endParaRPr lang="en-US"/>
        </a:p>
      </dgm:t>
    </dgm:pt>
    <dgm:pt modelId="{C5A51F6F-F4DC-4954-8102-E8F98BC33B2C}">
      <dgm:prSet phldrT="[Text]"/>
      <dgm:spPr/>
      <dgm:t>
        <a:bodyPr/>
        <a:lstStyle/>
        <a:p>
          <a:r>
            <a:rPr lang="en-US" dirty="0"/>
            <a:t>Suppress dissent</a:t>
          </a:r>
        </a:p>
      </dgm:t>
    </dgm:pt>
    <dgm:pt modelId="{3841CA42-FBE4-40D9-9896-635D89D6AEE0}" type="parTrans" cxnId="{414B9CF2-6DCD-4000-95EE-51ADED880759}">
      <dgm:prSet/>
      <dgm:spPr/>
      <dgm:t>
        <a:bodyPr/>
        <a:lstStyle/>
        <a:p>
          <a:endParaRPr lang="en-US"/>
        </a:p>
      </dgm:t>
    </dgm:pt>
    <dgm:pt modelId="{965A988C-100C-46C9-A547-CD5616C006D8}" type="sibTrans" cxnId="{414B9CF2-6DCD-4000-95EE-51ADED880759}">
      <dgm:prSet/>
      <dgm:spPr/>
      <dgm:t>
        <a:bodyPr/>
        <a:lstStyle/>
        <a:p>
          <a:endParaRPr lang="en-US"/>
        </a:p>
      </dgm:t>
    </dgm:pt>
    <dgm:pt modelId="{208B066A-D371-417F-9B86-48D8ED990130}">
      <dgm:prSet phldrT="[Text]"/>
      <dgm:spPr/>
      <dgm:t>
        <a:bodyPr/>
        <a:lstStyle/>
        <a:p>
          <a:r>
            <a:rPr lang="en-US" dirty="0"/>
            <a:t>Pluralistic ignorance</a:t>
          </a:r>
        </a:p>
      </dgm:t>
    </dgm:pt>
    <dgm:pt modelId="{81C6B742-7334-4682-9351-178B68848054}" type="parTrans" cxnId="{0AF942BB-B199-48E5-BD03-D6780C99A49E}">
      <dgm:prSet/>
      <dgm:spPr/>
      <dgm:t>
        <a:bodyPr/>
        <a:lstStyle/>
        <a:p>
          <a:endParaRPr lang="en-US"/>
        </a:p>
      </dgm:t>
    </dgm:pt>
    <dgm:pt modelId="{4272DA10-1D89-4B43-8931-1379D3DA0354}" type="sibTrans" cxnId="{0AF942BB-B199-48E5-BD03-D6780C99A49E}">
      <dgm:prSet/>
      <dgm:spPr/>
      <dgm:t>
        <a:bodyPr/>
        <a:lstStyle/>
        <a:p>
          <a:endParaRPr lang="en-US"/>
        </a:p>
      </dgm:t>
    </dgm:pt>
    <dgm:pt modelId="{DE5F4AB1-BEFE-461B-96A9-389600C7A21B}">
      <dgm:prSet phldrT="[Text]"/>
      <dgm:spPr/>
      <dgm:t>
        <a:bodyPr/>
        <a:lstStyle/>
        <a:p>
          <a:r>
            <a:rPr lang="en-US" dirty="0"/>
            <a:t>Ingroup favoritism</a:t>
          </a:r>
        </a:p>
      </dgm:t>
    </dgm:pt>
    <dgm:pt modelId="{52245B59-0698-4C10-A56B-B210BE7256A3}" type="parTrans" cxnId="{82F84B06-6BBC-4FFB-AFDE-C230DB649CBB}">
      <dgm:prSet/>
      <dgm:spPr/>
      <dgm:t>
        <a:bodyPr/>
        <a:lstStyle/>
        <a:p>
          <a:endParaRPr lang="en-US"/>
        </a:p>
      </dgm:t>
    </dgm:pt>
    <dgm:pt modelId="{232E7D08-6DD2-41DD-9D5F-7929AF9D42EC}" type="sibTrans" cxnId="{82F84B06-6BBC-4FFB-AFDE-C230DB649CBB}">
      <dgm:prSet/>
      <dgm:spPr/>
      <dgm:t>
        <a:bodyPr/>
        <a:lstStyle/>
        <a:p>
          <a:endParaRPr lang="en-US"/>
        </a:p>
      </dgm:t>
    </dgm:pt>
    <dgm:pt modelId="{C3141CE3-8D73-4CA0-B05C-A50DC37DD838}" type="pres">
      <dgm:prSet presAssocID="{9B49B9C3-CC07-4948-9788-5D38D8DF9FDF}" presName="diagram" presStyleCnt="0">
        <dgm:presLayoutVars>
          <dgm:dir/>
          <dgm:resizeHandles val="exact"/>
        </dgm:presLayoutVars>
      </dgm:prSet>
      <dgm:spPr/>
    </dgm:pt>
    <dgm:pt modelId="{1323A551-7223-4677-8DB8-52E4C23C55F0}" type="pres">
      <dgm:prSet presAssocID="{C5BC88D7-E64E-4203-A811-87E573D0313C}" presName="node" presStyleLbl="node1" presStyleIdx="0" presStyleCnt="4">
        <dgm:presLayoutVars>
          <dgm:bulletEnabled val="1"/>
        </dgm:presLayoutVars>
      </dgm:prSet>
      <dgm:spPr/>
    </dgm:pt>
    <dgm:pt modelId="{9D96BC88-F664-4E26-B397-45A82E61DDFC}" type="pres">
      <dgm:prSet presAssocID="{9146292D-B6E9-477D-BB67-B635DB2FBF68}" presName="sibTrans" presStyleCnt="0"/>
      <dgm:spPr/>
    </dgm:pt>
    <dgm:pt modelId="{A88323E4-63F4-47C0-AD24-3BC09D4C81BB}" type="pres">
      <dgm:prSet presAssocID="{C5A51F6F-F4DC-4954-8102-E8F98BC33B2C}" presName="node" presStyleLbl="node1" presStyleIdx="1" presStyleCnt="4">
        <dgm:presLayoutVars>
          <dgm:bulletEnabled val="1"/>
        </dgm:presLayoutVars>
      </dgm:prSet>
      <dgm:spPr/>
    </dgm:pt>
    <dgm:pt modelId="{0F317897-6D76-402A-8778-5AA02F4E8C03}" type="pres">
      <dgm:prSet presAssocID="{965A988C-100C-46C9-A547-CD5616C006D8}" presName="sibTrans" presStyleCnt="0"/>
      <dgm:spPr/>
    </dgm:pt>
    <dgm:pt modelId="{DB7E1E01-E4F0-4FAD-8694-FD19DECCA8B9}" type="pres">
      <dgm:prSet presAssocID="{208B066A-D371-417F-9B86-48D8ED990130}" presName="node" presStyleLbl="node1" presStyleIdx="2" presStyleCnt="4">
        <dgm:presLayoutVars>
          <dgm:bulletEnabled val="1"/>
        </dgm:presLayoutVars>
      </dgm:prSet>
      <dgm:spPr/>
    </dgm:pt>
    <dgm:pt modelId="{6A1536FD-59D0-49EC-859A-2846E3FBBEF1}" type="pres">
      <dgm:prSet presAssocID="{4272DA10-1D89-4B43-8931-1379D3DA0354}" presName="sibTrans" presStyleCnt="0"/>
      <dgm:spPr/>
    </dgm:pt>
    <dgm:pt modelId="{92D7D93A-7B2C-4D2E-BF4B-C32C93ADA6AA}" type="pres">
      <dgm:prSet presAssocID="{DE5F4AB1-BEFE-461B-96A9-389600C7A21B}" presName="node" presStyleLbl="node1" presStyleIdx="3" presStyleCnt="4">
        <dgm:presLayoutVars>
          <dgm:bulletEnabled val="1"/>
        </dgm:presLayoutVars>
      </dgm:prSet>
      <dgm:spPr/>
    </dgm:pt>
  </dgm:ptLst>
  <dgm:cxnLst>
    <dgm:cxn modelId="{82F84B06-6BBC-4FFB-AFDE-C230DB649CBB}" srcId="{9B49B9C3-CC07-4948-9788-5D38D8DF9FDF}" destId="{DE5F4AB1-BEFE-461B-96A9-389600C7A21B}" srcOrd="3" destOrd="0" parTransId="{52245B59-0698-4C10-A56B-B210BE7256A3}" sibTransId="{232E7D08-6DD2-41DD-9D5F-7929AF9D42EC}"/>
    <dgm:cxn modelId="{98C89015-24BC-4AFD-A232-B2836D314B2B}" type="presOf" srcId="{DE5F4AB1-BEFE-461B-96A9-389600C7A21B}" destId="{92D7D93A-7B2C-4D2E-BF4B-C32C93ADA6AA}" srcOrd="0" destOrd="0" presId="urn:microsoft.com/office/officeart/2005/8/layout/default"/>
    <dgm:cxn modelId="{F0EB0160-E160-4E54-BF39-CB77E1485D8D}" type="presOf" srcId="{C5A51F6F-F4DC-4954-8102-E8F98BC33B2C}" destId="{A88323E4-63F4-47C0-AD24-3BC09D4C81BB}" srcOrd="0" destOrd="0" presId="urn:microsoft.com/office/officeart/2005/8/layout/default"/>
    <dgm:cxn modelId="{E5B8D282-4783-4858-957A-F4F267955AB7}" srcId="{9B49B9C3-CC07-4948-9788-5D38D8DF9FDF}" destId="{C5BC88D7-E64E-4203-A811-87E573D0313C}" srcOrd="0" destOrd="0" parTransId="{6EF532FF-DEDA-464D-B4E0-F8BC20085D24}" sibTransId="{9146292D-B6E9-477D-BB67-B635DB2FBF68}"/>
    <dgm:cxn modelId="{2517B3A8-CF8F-4D74-A73E-4BC878485605}" type="presOf" srcId="{C5BC88D7-E64E-4203-A811-87E573D0313C}" destId="{1323A551-7223-4677-8DB8-52E4C23C55F0}" srcOrd="0" destOrd="0" presId="urn:microsoft.com/office/officeart/2005/8/layout/default"/>
    <dgm:cxn modelId="{0AF942BB-B199-48E5-BD03-D6780C99A49E}" srcId="{9B49B9C3-CC07-4948-9788-5D38D8DF9FDF}" destId="{208B066A-D371-417F-9B86-48D8ED990130}" srcOrd="2" destOrd="0" parTransId="{81C6B742-7334-4682-9351-178B68848054}" sibTransId="{4272DA10-1D89-4B43-8931-1379D3DA0354}"/>
    <dgm:cxn modelId="{78FB45C6-2470-48EE-965E-20AE64180B3C}" type="presOf" srcId="{208B066A-D371-417F-9B86-48D8ED990130}" destId="{DB7E1E01-E4F0-4FAD-8694-FD19DECCA8B9}" srcOrd="0" destOrd="0" presId="urn:microsoft.com/office/officeart/2005/8/layout/default"/>
    <dgm:cxn modelId="{7154BDE4-2838-401B-9D07-EA0D46C5F70A}" type="presOf" srcId="{9B49B9C3-CC07-4948-9788-5D38D8DF9FDF}" destId="{C3141CE3-8D73-4CA0-B05C-A50DC37DD838}" srcOrd="0" destOrd="0" presId="urn:microsoft.com/office/officeart/2005/8/layout/default"/>
    <dgm:cxn modelId="{414B9CF2-6DCD-4000-95EE-51ADED880759}" srcId="{9B49B9C3-CC07-4948-9788-5D38D8DF9FDF}" destId="{C5A51F6F-F4DC-4954-8102-E8F98BC33B2C}" srcOrd="1" destOrd="0" parTransId="{3841CA42-FBE4-40D9-9896-635D89D6AEE0}" sibTransId="{965A988C-100C-46C9-A547-CD5616C006D8}"/>
    <dgm:cxn modelId="{AE52BC78-15AE-42F0-AFF7-478591A045BB}" type="presParOf" srcId="{C3141CE3-8D73-4CA0-B05C-A50DC37DD838}" destId="{1323A551-7223-4677-8DB8-52E4C23C55F0}" srcOrd="0" destOrd="0" presId="urn:microsoft.com/office/officeart/2005/8/layout/default"/>
    <dgm:cxn modelId="{C565C6FD-81BD-4BD2-9E35-6B0661D179F1}" type="presParOf" srcId="{C3141CE3-8D73-4CA0-B05C-A50DC37DD838}" destId="{9D96BC88-F664-4E26-B397-45A82E61DDFC}" srcOrd="1" destOrd="0" presId="urn:microsoft.com/office/officeart/2005/8/layout/default"/>
    <dgm:cxn modelId="{8A2E2E07-8E86-4412-B8CA-184EBEFCC430}" type="presParOf" srcId="{C3141CE3-8D73-4CA0-B05C-A50DC37DD838}" destId="{A88323E4-63F4-47C0-AD24-3BC09D4C81BB}" srcOrd="2" destOrd="0" presId="urn:microsoft.com/office/officeart/2005/8/layout/default"/>
    <dgm:cxn modelId="{08E29E55-5E48-4334-80FD-6592A9445437}" type="presParOf" srcId="{C3141CE3-8D73-4CA0-B05C-A50DC37DD838}" destId="{0F317897-6D76-402A-8778-5AA02F4E8C03}" srcOrd="3" destOrd="0" presId="urn:microsoft.com/office/officeart/2005/8/layout/default"/>
    <dgm:cxn modelId="{84976F4D-3C26-4221-AAF6-45B2F31BF64D}" type="presParOf" srcId="{C3141CE3-8D73-4CA0-B05C-A50DC37DD838}" destId="{DB7E1E01-E4F0-4FAD-8694-FD19DECCA8B9}" srcOrd="4" destOrd="0" presId="urn:microsoft.com/office/officeart/2005/8/layout/default"/>
    <dgm:cxn modelId="{A8C13ACE-7C89-4FA0-AAA0-00FB727A78D6}" type="presParOf" srcId="{C3141CE3-8D73-4CA0-B05C-A50DC37DD838}" destId="{6A1536FD-59D0-49EC-859A-2846E3FBBEF1}" srcOrd="5" destOrd="0" presId="urn:microsoft.com/office/officeart/2005/8/layout/default"/>
    <dgm:cxn modelId="{2E2C2118-2BD1-4C45-A39A-686C8F1B221D}" type="presParOf" srcId="{C3141CE3-8D73-4CA0-B05C-A50DC37DD838}" destId="{92D7D93A-7B2C-4D2E-BF4B-C32C93ADA6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49B9C3-CC07-4948-9788-5D38D8DF9F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BC88D7-E64E-4203-A811-87E573D0313C}">
      <dgm:prSet phldrT="[Text]"/>
      <dgm:spPr/>
      <dgm:t>
        <a:bodyPr/>
        <a:lstStyle/>
        <a:p>
          <a:r>
            <a:rPr lang="en-US" dirty="0"/>
            <a:t>Group polarization</a:t>
          </a:r>
        </a:p>
      </dgm:t>
    </dgm:pt>
    <dgm:pt modelId="{6EF532FF-DEDA-464D-B4E0-F8BC20085D24}" type="parTrans" cxnId="{E5B8D282-4783-4858-957A-F4F267955AB7}">
      <dgm:prSet/>
      <dgm:spPr/>
      <dgm:t>
        <a:bodyPr/>
        <a:lstStyle/>
        <a:p>
          <a:endParaRPr lang="en-US"/>
        </a:p>
      </dgm:t>
    </dgm:pt>
    <dgm:pt modelId="{9146292D-B6E9-477D-BB67-B635DB2FBF68}" type="sibTrans" cxnId="{E5B8D282-4783-4858-957A-F4F267955AB7}">
      <dgm:prSet/>
      <dgm:spPr/>
      <dgm:t>
        <a:bodyPr/>
        <a:lstStyle/>
        <a:p>
          <a:endParaRPr lang="en-US"/>
        </a:p>
      </dgm:t>
    </dgm:pt>
    <dgm:pt modelId="{C5A51F6F-F4DC-4954-8102-E8F98BC33B2C}">
      <dgm:prSet phldrT="[Text]"/>
      <dgm:spPr/>
      <dgm:t>
        <a:bodyPr/>
        <a:lstStyle/>
        <a:p>
          <a:r>
            <a:rPr lang="en-US" dirty="0"/>
            <a:t>Hidden profile effect</a:t>
          </a:r>
        </a:p>
      </dgm:t>
    </dgm:pt>
    <dgm:pt modelId="{3841CA42-FBE4-40D9-9896-635D89D6AEE0}" type="parTrans" cxnId="{414B9CF2-6DCD-4000-95EE-51ADED880759}">
      <dgm:prSet/>
      <dgm:spPr/>
      <dgm:t>
        <a:bodyPr/>
        <a:lstStyle/>
        <a:p>
          <a:endParaRPr lang="en-US"/>
        </a:p>
      </dgm:t>
    </dgm:pt>
    <dgm:pt modelId="{965A988C-100C-46C9-A547-CD5616C006D8}" type="sibTrans" cxnId="{414B9CF2-6DCD-4000-95EE-51ADED880759}">
      <dgm:prSet/>
      <dgm:spPr/>
      <dgm:t>
        <a:bodyPr/>
        <a:lstStyle/>
        <a:p>
          <a:endParaRPr lang="en-US"/>
        </a:p>
      </dgm:t>
    </dgm:pt>
    <dgm:pt modelId="{C3141CE3-8D73-4CA0-B05C-A50DC37DD838}" type="pres">
      <dgm:prSet presAssocID="{9B49B9C3-CC07-4948-9788-5D38D8DF9FDF}" presName="diagram" presStyleCnt="0">
        <dgm:presLayoutVars>
          <dgm:dir/>
          <dgm:resizeHandles val="exact"/>
        </dgm:presLayoutVars>
      </dgm:prSet>
      <dgm:spPr/>
    </dgm:pt>
    <dgm:pt modelId="{1323A551-7223-4677-8DB8-52E4C23C55F0}" type="pres">
      <dgm:prSet presAssocID="{C5BC88D7-E64E-4203-A811-87E573D0313C}" presName="node" presStyleLbl="node1" presStyleIdx="0" presStyleCnt="2">
        <dgm:presLayoutVars>
          <dgm:bulletEnabled val="1"/>
        </dgm:presLayoutVars>
      </dgm:prSet>
      <dgm:spPr/>
    </dgm:pt>
    <dgm:pt modelId="{9D96BC88-F664-4E26-B397-45A82E61DDFC}" type="pres">
      <dgm:prSet presAssocID="{9146292D-B6E9-477D-BB67-B635DB2FBF68}" presName="sibTrans" presStyleCnt="0"/>
      <dgm:spPr/>
    </dgm:pt>
    <dgm:pt modelId="{A88323E4-63F4-47C0-AD24-3BC09D4C81BB}" type="pres">
      <dgm:prSet presAssocID="{C5A51F6F-F4DC-4954-8102-E8F98BC33B2C}" presName="node" presStyleLbl="node1" presStyleIdx="1" presStyleCnt="2">
        <dgm:presLayoutVars>
          <dgm:bulletEnabled val="1"/>
        </dgm:presLayoutVars>
      </dgm:prSet>
      <dgm:spPr/>
    </dgm:pt>
  </dgm:ptLst>
  <dgm:cxnLst>
    <dgm:cxn modelId="{F0EB0160-E160-4E54-BF39-CB77E1485D8D}" type="presOf" srcId="{C5A51F6F-F4DC-4954-8102-E8F98BC33B2C}" destId="{A88323E4-63F4-47C0-AD24-3BC09D4C81BB}" srcOrd="0" destOrd="0" presId="urn:microsoft.com/office/officeart/2005/8/layout/default"/>
    <dgm:cxn modelId="{E5B8D282-4783-4858-957A-F4F267955AB7}" srcId="{9B49B9C3-CC07-4948-9788-5D38D8DF9FDF}" destId="{C5BC88D7-E64E-4203-A811-87E573D0313C}" srcOrd="0" destOrd="0" parTransId="{6EF532FF-DEDA-464D-B4E0-F8BC20085D24}" sibTransId="{9146292D-B6E9-477D-BB67-B635DB2FBF68}"/>
    <dgm:cxn modelId="{2517B3A8-CF8F-4D74-A73E-4BC878485605}" type="presOf" srcId="{C5BC88D7-E64E-4203-A811-87E573D0313C}" destId="{1323A551-7223-4677-8DB8-52E4C23C55F0}" srcOrd="0" destOrd="0" presId="urn:microsoft.com/office/officeart/2005/8/layout/default"/>
    <dgm:cxn modelId="{7154BDE4-2838-401B-9D07-EA0D46C5F70A}" type="presOf" srcId="{9B49B9C3-CC07-4948-9788-5D38D8DF9FDF}" destId="{C3141CE3-8D73-4CA0-B05C-A50DC37DD838}" srcOrd="0" destOrd="0" presId="urn:microsoft.com/office/officeart/2005/8/layout/default"/>
    <dgm:cxn modelId="{414B9CF2-6DCD-4000-95EE-51ADED880759}" srcId="{9B49B9C3-CC07-4948-9788-5D38D8DF9FDF}" destId="{C5A51F6F-F4DC-4954-8102-E8F98BC33B2C}" srcOrd="1" destOrd="0" parTransId="{3841CA42-FBE4-40D9-9896-635D89D6AEE0}" sibTransId="{965A988C-100C-46C9-A547-CD5616C006D8}"/>
    <dgm:cxn modelId="{AE52BC78-15AE-42F0-AFF7-478591A045BB}" type="presParOf" srcId="{C3141CE3-8D73-4CA0-B05C-A50DC37DD838}" destId="{1323A551-7223-4677-8DB8-52E4C23C55F0}" srcOrd="0" destOrd="0" presId="urn:microsoft.com/office/officeart/2005/8/layout/default"/>
    <dgm:cxn modelId="{C565C6FD-81BD-4BD2-9E35-6B0661D179F1}" type="presParOf" srcId="{C3141CE3-8D73-4CA0-B05C-A50DC37DD838}" destId="{9D96BC88-F664-4E26-B397-45A82E61DDFC}" srcOrd="1" destOrd="0" presId="urn:microsoft.com/office/officeart/2005/8/layout/default"/>
    <dgm:cxn modelId="{8A2E2E07-8E86-4412-B8CA-184EBEFCC430}" type="presParOf" srcId="{C3141CE3-8D73-4CA0-B05C-A50DC37DD838}" destId="{A88323E4-63F4-47C0-AD24-3BC09D4C81B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A010E-F3D6-48D4-B66D-4F0B1B11D6F9}">
      <dsp:nvSpPr>
        <dsp:cNvPr id="0" name=""/>
        <dsp:cNvSpPr/>
      </dsp:nvSpPr>
      <dsp:spPr>
        <a:xfrm>
          <a:off x="3491580" y="1542948"/>
          <a:ext cx="1866921" cy="648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11"/>
              </a:lnTo>
              <a:lnTo>
                <a:pt x="1866921" y="324011"/>
              </a:lnTo>
              <a:lnTo>
                <a:pt x="1866921" y="6480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2A95D-1CBD-4FB4-BD79-2DA1A40814CA}">
      <dsp:nvSpPr>
        <dsp:cNvPr id="0" name=""/>
        <dsp:cNvSpPr/>
      </dsp:nvSpPr>
      <dsp:spPr>
        <a:xfrm>
          <a:off x="1624658" y="1542948"/>
          <a:ext cx="1866921" cy="648022"/>
        </a:xfrm>
        <a:custGeom>
          <a:avLst/>
          <a:gdLst/>
          <a:ahLst/>
          <a:cxnLst/>
          <a:rect l="0" t="0" r="0" b="0"/>
          <a:pathLst>
            <a:path>
              <a:moveTo>
                <a:pt x="1866921" y="0"/>
              </a:moveTo>
              <a:lnTo>
                <a:pt x="1866921" y="324011"/>
              </a:lnTo>
              <a:lnTo>
                <a:pt x="0" y="324011"/>
              </a:lnTo>
              <a:lnTo>
                <a:pt x="0" y="6480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EA8C9-1B65-459E-B5FB-6454332ECA53}">
      <dsp:nvSpPr>
        <dsp:cNvPr id="0" name=""/>
        <dsp:cNvSpPr/>
      </dsp:nvSpPr>
      <dsp:spPr>
        <a:xfrm>
          <a:off x="1948669" y="38"/>
          <a:ext cx="3085820" cy="1542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Self-esteem</a:t>
          </a:r>
        </a:p>
      </dsp:txBody>
      <dsp:txXfrm>
        <a:off x="1948669" y="38"/>
        <a:ext cx="3085820" cy="1542910"/>
      </dsp:txXfrm>
    </dsp:sp>
    <dsp:sp modelId="{CF56E113-0A29-4692-8E7F-35F6B40C8FC4}">
      <dsp:nvSpPr>
        <dsp:cNvPr id="0" name=""/>
        <dsp:cNvSpPr/>
      </dsp:nvSpPr>
      <dsp:spPr>
        <a:xfrm>
          <a:off x="81748" y="2190970"/>
          <a:ext cx="3085820" cy="1542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Comparison</a:t>
          </a:r>
        </a:p>
      </dsp:txBody>
      <dsp:txXfrm>
        <a:off x="81748" y="2190970"/>
        <a:ext cx="3085820" cy="1542910"/>
      </dsp:txXfrm>
    </dsp:sp>
    <dsp:sp modelId="{5DD63F42-EE03-45F2-994E-CABBA190B503}">
      <dsp:nvSpPr>
        <dsp:cNvPr id="0" name=""/>
        <dsp:cNvSpPr/>
      </dsp:nvSpPr>
      <dsp:spPr>
        <a:xfrm>
          <a:off x="3815591" y="2190970"/>
          <a:ext cx="3085820" cy="1542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Reflection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(</a:t>
          </a:r>
          <a:r>
            <a:rPr lang="en-US" sz="4000" kern="1200" dirty="0" err="1"/>
            <a:t>BIRGing</a:t>
          </a:r>
          <a:r>
            <a:rPr lang="en-US" sz="4000" kern="1200" dirty="0"/>
            <a:t>)</a:t>
          </a:r>
        </a:p>
      </dsp:txBody>
      <dsp:txXfrm>
        <a:off x="3815591" y="2190970"/>
        <a:ext cx="3085820" cy="1542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C98D8-BAE1-45AB-9BFF-CE00F35D87F1}">
      <dsp:nvSpPr>
        <dsp:cNvPr id="0" name=""/>
        <dsp:cNvSpPr/>
      </dsp:nvSpPr>
      <dsp:spPr>
        <a:xfrm>
          <a:off x="237279" y="441506"/>
          <a:ext cx="3278827" cy="1024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018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Closeness</a:t>
          </a:r>
        </a:p>
      </dsp:txBody>
      <dsp:txXfrm>
        <a:off x="237279" y="441506"/>
        <a:ext cx="3278827" cy="1024633"/>
      </dsp:txXfrm>
    </dsp:sp>
    <dsp:sp modelId="{CB5ABB4B-072C-4B2A-8DDA-5C6F0A78D0A4}">
      <dsp:nvSpPr>
        <dsp:cNvPr id="0" name=""/>
        <dsp:cNvSpPr/>
      </dsp:nvSpPr>
      <dsp:spPr>
        <a:xfrm>
          <a:off x="100662" y="293504"/>
          <a:ext cx="717243" cy="107586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C04D3-BF9A-4C35-9400-99DE6940093B}">
      <dsp:nvSpPr>
        <dsp:cNvPr id="0" name=""/>
        <dsp:cNvSpPr/>
      </dsp:nvSpPr>
      <dsp:spPr>
        <a:xfrm>
          <a:off x="237279" y="1731406"/>
          <a:ext cx="3278827" cy="1024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018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Performance</a:t>
          </a:r>
        </a:p>
      </dsp:txBody>
      <dsp:txXfrm>
        <a:off x="237279" y="1731406"/>
        <a:ext cx="3278827" cy="1024633"/>
      </dsp:txXfrm>
    </dsp:sp>
    <dsp:sp modelId="{677A7A3D-1BC2-4DB8-B4C9-E9A5B838036A}">
      <dsp:nvSpPr>
        <dsp:cNvPr id="0" name=""/>
        <dsp:cNvSpPr/>
      </dsp:nvSpPr>
      <dsp:spPr>
        <a:xfrm>
          <a:off x="100662" y="1583403"/>
          <a:ext cx="717243" cy="107586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C6D05-251A-41C1-AF3F-511C1B718391}">
      <dsp:nvSpPr>
        <dsp:cNvPr id="0" name=""/>
        <dsp:cNvSpPr/>
      </dsp:nvSpPr>
      <dsp:spPr>
        <a:xfrm>
          <a:off x="237279" y="3021306"/>
          <a:ext cx="3278827" cy="1024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018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Importance to self</a:t>
          </a:r>
        </a:p>
      </dsp:txBody>
      <dsp:txXfrm>
        <a:off x="237279" y="3021306"/>
        <a:ext cx="3278827" cy="1024633"/>
      </dsp:txXfrm>
    </dsp:sp>
    <dsp:sp modelId="{8DD52767-C7D8-4774-8442-55F4685BAE95}">
      <dsp:nvSpPr>
        <dsp:cNvPr id="0" name=""/>
        <dsp:cNvSpPr/>
      </dsp:nvSpPr>
      <dsp:spPr>
        <a:xfrm>
          <a:off x="100662" y="2873303"/>
          <a:ext cx="717243" cy="107586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A551-7223-4677-8DB8-52E4C23C55F0}">
      <dsp:nvSpPr>
        <dsp:cNvPr id="0" name=""/>
        <dsp:cNvSpPr/>
      </dsp:nvSpPr>
      <dsp:spPr>
        <a:xfrm>
          <a:off x="244578" y="813"/>
          <a:ext cx="2340772" cy="1404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Social identity</a:t>
          </a:r>
        </a:p>
      </dsp:txBody>
      <dsp:txXfrm>
        <a:off x="244578" y="813"/>
        <a:ext cx="2340772" cy="1404463"/>
      </dsp:txXfrm>
    </dsp:sp>
    <dsp:sp modelId="{A88323E4-63F4-47C0-AD24-3BC09D4C81BB}">
      <dsp:nvSpPr>
        <dsp:cNvPr id="0" name=""/>
        <dsp:cNvSpPr/>
      </dsp:nvSpPr>
      <dsp:spPr>
        <a:xfrm>
          <a:off x="244578" y="1639353"/>
          <a:ext cx="2340772" cy="1404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Salient norms</a:t>
          </a:r>
        </a:p>
      </dsp:txBody>
      <dsp:txXfrm>
        <a:off x="244578" y="1639353"/>
        <a:ext cx="2340772" cy="1404463"/>
      </dsp:txXfrm>
    </dsp:sp>
    <dsp:sp modelId="{DB7E1E01-E4F0-4FAD-8694-FD19DECCA8B9}">
      <dsp:nvSpPr>
        <dsp:cNvPr id="0" name=""/>
        <dsp:cNvSpPr/>
      </dsp:nvSpPr>
      <dsp:spPr>
        <a:xfrm>
          <a:off x="244578" y="3277894"/>
          <a:ext cx="2340772" cy="1404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Low situational self-efficacy</a:t>
          </a:r>
        </a:p>
      </dsp:txBody>
      <dsp:txXfrm>
        <a:off x="244578" y="3277894"/>
        <a:ext cx="2340772" cy="1404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A551-7223-4677-8DB8-52E4C23C55F0}">
      <dsp:nvSpPr>
        <dsp:cNvPr id="0" name=""/>
        <dsp:cNvSpPr/>
      </dsp:nvSpPr>
      <dsp:spPr>
        <a:xfrm>
          <a:off x="360921" y="1076"/>
          <a:ext cx="1835828" cy="110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Conformity</a:t>
          </a:r>
        </a:p>
      </dsp:txBody>
      <dsp:txXfrm>
        <a:off x="360921" y="1076"/>
        <a:ext cx="1835828" cy="1101496"/>
      </dsp:txXfrm>
    </dsp:sp>
    <dsp:sp modelId="{A88323E4-63F4-47C0-AD24-3BC09D4C81BB}">
      <dsp:nvSpPr>
        <dsp:cNvPr id="0" name=""/>
        <dsp:cNvSpPr/>
      </dsp:nvSpPr>
      <dsp:spPr>
        <a:xfrm>
          <a:off x="360921" y="1286156"/>
          <a:ext cx="1835828" cy="110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Suppress dissent</a:t>
          </a:r>
        </a:p>
      </dsp:txBody>
      <dsp:txXfrm>
        <a:off x="360921" y="1286156"/>
        <a:ext cx="1835828" cy="1101496"/>
      </dsp:txXfrm>
    </dsp:sp>
    <dsp:sp modelId="{DB7E1E01-E4F0-4FAD-8694-FD19DECCA8B9}">
      <dsp:nvSpPr>
        <dsp:cNvPr id="0" name=""/>
        <dsp:cNvSpPr/>
      </dsp:nvSpPr>
      <dsp:spPr>
        <a:xfrm>
          <a:off x="360921" y="2571236"/>
          <a:ext cx="1835828" cy="110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Pluralistic ignorance</a:t>
          </a:r>
        </a:p>
      </dsp:txBody>
      <dsp:txXfrm>
        <a:off x="360921" y="2571236"/>
        <a:ext cx="1835828" cy="1101496"/>
      </dsp:txXfrm>
    </dsp:sp>
    <dsp:sp modelId="{92D7D93A-7B2C-4D2E-BF4B-C32C93ADA6AA}">
      <dsp:nvSpPr>
        <dsp:cNvPr id="0" name=""/>
        <dsp:cNvSpPr/>
      </dsp:nvSpPr>
      <dsp:spPr>
        <a:xfrm>
          <a:off x="360921" y="3856316"/>
          <a:ext cx="1835828" cy="110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Ingroup favoritism</a:t>
          </a:r>
        </a:p>
      </dsp:txBody>
      <dsp:txXfrm>
        <a:off x="360921" y="3856316"/>
        <a:ext cx="1835828" cy="1101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A551-7223-4677-8DB8-52E4C23C55F0}">
      <dsp:nvSpPr>
        <dsp:cNvPr id="0" name=""/>
        <dsp:cNvSpPr/>
      </dsp:nvSpPr>
      <dsp:spPr>
        <a:xfrm>
          <a:off x="134215" y="277"/>
          <a:ext cx="1862370" cy="1117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Group polarization</a:t>
          </a:r>
        </a:p>
      </dsp:txBody>
      <dsp:txXfrm>
        <a:off x="134215" y="277"/>
        <a:ext cx="1862370" cy="1117422"/>
      </dsp:txXfrm>
    </dsp:sp>
    <dsp:sp modelId="{A88323E4-63F4-47C0-AD24-3BC09D4C81BB}">
      <dsp:nvSpPr>
        <dsp:cNvPr id="0" name=""/>
        <dsp:cNvSpPr/>
      </dsp:nvSpPr>
      <dsp:spPr>
        <a:xfrm>
          <a:off x="134215" y="1303937"/>
          <a:ext cx="1862370" cy="1117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Hidden profile effect</a:t>
          </a:r>
        </a:p>
      </dsp:txBody>
      <dsp:txXfrm>
        <a:off x="134215" y="1303937"/>
        <a:ext cx="1862370" cy="111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2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48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3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21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5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21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79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09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D81-BC5E-4BA5-8D9B-6C3E76EFC2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53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6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55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28C0-A122-460B-86E2-57C17645EA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7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28C0-A122-460B-86E2-57C17645EA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1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89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45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15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5BFCC-4B6C-4D7B-B172-1180890BA5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4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4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4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7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0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7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2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8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907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008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883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9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2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2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4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5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7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096B060-2D6F-430E-A017-FCCC5AF2AC19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211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096B060-2D6F-430E-A017-FCCC5AF2AC19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90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SE_TgeVg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wY8uajAm9N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uidoEnLaRed/status/157332629043803340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NyDDyT1lDh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871" y="591671"/>
            <a:ext cx="10304929" cy="5513847"/>
          </a:xfrm>
        </p:spPr>
        <p:txBody>
          <a:bodyPr>
            <a:normAutofit/>
          </a:bodyPr>
          <a:lstStyle/>
          <a:p>
            <a:r>
              <a:rPr lang="en-US" sz="8000" dirty="0"/>
              <a:t>The Power of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1811506"/>
            <a:ext cx="10572000" cy="434974"/>
          </a:xfrm>
        </p:spPr>
        <p:txBody>
          <a:bodyPr>
            <a:normAutofit/>
          </a:bodyPr>
          <a:lstStyle/>
          <a:p>
            <a:r>
              <a:rPr lang="en-US" dirty="0"/>
              <a:t>Jay Van </a:t>
            </a:r>
            <a:r>
              <a:rPr lang="en-US" dirty="0" err="1"/>
              <a:t>Bavel</a:t>
            </a:r>
            <a:r>
              <a:rPr lang="en-US" dirty="0"/>
              <a:t> and Dominic Packer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C620-06D1-4222-A27B-513C363E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fans and the smell of chocolate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61EB-0EAA-476A-B986-C67B2122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1" y="1143812"/>
            <a:ext cx="10554574" cy="3636511"/>
          </a:xfrm>
        </p:spPr>
        <p:txBody>
          <a:bodyPr/>
          <a:lstStyle/>
          <a:p>
            <a:r>
              <a:rPr lang="en-US" dirty="0"/>
              <a:t>What have studies shown about rival fans’ perceptions of games? </a:t>
            </a:r>
          </a:p>
          <a:p>
            <a:r>
              <a:rPr lang="en-US" dirty="0"/>
              <a:t>Does this happen in other areas of life? </a:t>
            </a:r>
          </a:p>
          <a:p>
            <a:r>
              <a:rPr lang="en-US" dirty="0"/>
              <a:t>How do these commercials prime IDs? </a:t>
            </a:r>
          </a:p>
          <a:p>
            <a:pPr lvl="1"/>
            <a:r>
              <a:rPr lang="en-US" dirty="0">
                <a:hlinkClick r:id="rId3"/>
              </a:rPr>
              <a:t>https://www.youtube.com/watch?v=pASE_TgeVg8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https://www.youtube.com/watch?v=wY8uajAm9N8</a:t>
            </a:r>
            <a:endParaRPr lang="en-US" dirty="0"/>
          </a:p>
        </p:txBody>
      </p:sp>
      <p:pic>
        <p:nvPicPr>
          <p:cNvPr id="9218" name="Picture 2" descr="Flames Football will reignite rivalry with Coastal Carolina in Saturday's  regular season finale | Liberty News">
            <a:extLst>
              <a:ext uri="{FF2B5EF4-FFF2-40B4-BE49-F238E27FC236}">
                <a16:creationId xmlns:a16="http://schemas.microsoft.com/office/drawing/2014/main" id="{3B2E5C8D-8335-419D-96DD-C269E625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48" y="3895932"/>
            <a:ext cx="4123219" cy="27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6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0075-3E3E-4699-8B0D-D047F632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252050"/>
            <a:ext cx="10571998" cy="970450"/>
          </a:xfrm>
        </p:spPr>
        <p:txBody>
          <a:bodyPr/>
          <a:lstStyle/>
          <a:p>
            <a:r>
              <a:rPr lang="en-US" dirty="0"/>
              <a:t>Optimal distinctiveness theory (Brewer, 1991)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DDBB4B-DC9B-4579-8D74-4123CE4A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2222500"/>
            <a:ext cx="10553700" cy="3636963"/>
          </a:xfrm>
        </p:spPr>
        <p:txBody>
          <a:bodyPr/>
          <a:lstStyle/>
          <a:p>
            <a:r>
              <a:rPr lang="en-US" dirty="0"/>
              <a:t>2 needs:</a:t>
            </a:r>
          </a:p>
          <a:p>
            <a:pPr lvl="1"/>
            <a:r>
              <a:rPr lang="en-US" dirty="0"/>
              <a:t>Belonging</a:t>
            </a:r>
          </a:p>
          <a:p>
            <a:pPr lvl="1"/>
            <a:r>
              <a:rPr lang="en-US" dirty="0"/>
              <a:t>Distinctiveness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A9500-F9E4-40DB-A6CB-5F3CB7F7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74" y="2422114"/>
            <a:ext cx="4481257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FDC4-D79C-40D9-B276-BBAA8EB0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comparison theory (Festinger, 1954)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DA95-E892-4022-BE93-94F343FBE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When/why do we compare to others? </a:t>
            </a:r>
          </a:p>
          <a:p>
            <a:r>
              <a:rPr lang="en-US" dirty="0"/>
              <a:t>To whom do we compare?</a:t>
            </a:r>
          </a:p>
          <a:p>
            <a:pPr lvl="1"/>
            <a:r>
              <a:rPr lang="en-US" dirty="0"/>
              <a:t>Upward</a:t>
            </a:r>
          </a:p>
          <a:p>
            <a:pPr lvl="1"/>
            <a:r>
              <a:rPr lang="en-US" dirty="0"/>
              <a:t>Downward</a:t>
            </a:r>
          </a:p>
          <a:p>
            <a:pPr lvl="1"/>
            <a:r>
              <a:rPr lang="en-US" dirty="0"/>
              <a:t>Lateral</a:t>
            </a:r>
          </a:p>
        </p:txBody>
      </p:sp>
      <p:pic>
        <p:nvPicPr>
          <p:cNvPr id="5122" name="Picture 2" descr="Comparison culture: impact of Instagram on our self-esteem">
            <a:extLst>
              <a:ext uri="{FF2B5EF4-FFF2-40B4-BE49-F238E27FC236}">
                <a16:creationId xmlns:a16="http://schemas.microsoft.com/office/drawing/2014/main" id="{285D6CC4-D29C-4943-A1E0-E55E1F70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47" y="2305050"/>
            <a:ext cx="3523836" cy="38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5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2E10-409B-4256-88E2-DA136533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Self-evaluation maintenance model (</a:t>
            </a:r>
            <a:r>
              <a:rPr lang="en-US" dirty="0" err="1"/>
              <a:t>Tesser</a:t>
            </a:r>
            <a:r>
              <a:rPr lang="en-US" dirty="0"/>
              <a:t>, 1988)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04D000-4B87-4487-A426-04FEA8F17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318866"/>
              </p:ext>
            </p:extLst>
          </p:nvPr>
        </p:nvGraphicFramePr>
        <p:xfrm>
          <a:off x="819151" y="2222500"/>
          <a:ext cx="6983160" cy="373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BAE9D25-5B18-4DB8-AB9A-144CB48B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830879"/>
              </p:ext>
            </p:extLst>
          </p:nvPr>
        </p:nvGraphicFramePr>
        <p:xfrm>
          <a:off x="7945691" y="1813529"/>
          <a:ext cx="3616769" cy="433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848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dissonance theory (Festinger, 1957)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 between our view of ourselves and a thought or behavior</a:t>
            </a:r>
          </a:p>
          <a:p>
            <a:r>
              <a:rPr lang="en-US" dirty="0"/>
              <a:t>When we surprise ourselves, feel stupid, or feel guilty</a:t>
            </a:r>
          </a:p>
          <a:p>
            <a:r>
              <a:rPr lang="en-US" dirty="0"/>
              <a:t>Motivated to</a:t>
            </a:r>
          </a:p>
          <a:p>
            <a:pPr lvl="1"/>
            <a:r>
              <a:rPr lang="en-US" dirty="0"/>
              <a:t>Change behavior</a:t>
            </a:r>
          </a:p>
          <a:p>
            <a:pPr lvl="1"/>
            <a:r>
              <a:rPr lang="en-US" dirty="0"/>
              <a:t>Change thoughts</a:t>
            </a:r>
          </a:p>
          <a:p>
            <a:pPr lvl="1"/>
            <a:r>
              <a:rPr lang="en-US" dirty="0"/>
              <a:t>Justify the behavior (add other thoughts)</a:t>
            </a:r>
          </a:p>
          <a:p>
            <a:pPr lvl="1"/>
            <a:r>
              <a:rPr lang="en-US" dirty="0"/>
              <a:t>Decrease how important the discrepancy is</a:t>
            </a:r>
          </a:p>
          <a:p>
            <a:pPr lvl="1"/>
            <a:endParaRPr lang="en-US" dirty="0"/>
          </a:p>
        </p:txBody>
      </p:sp>
      <p:pic>
        <p:nvPicPr>
          <p:cNvPr id="6146" name="Picture 2" descr="Festinger's Law: You Can Take Charge of Your Life - Nspirement">
            <a:extLst>
              <a:ext uri="{FF2B5EF4-FFF2-40B4-BE49-F238E27FC236}">
                <a16:creationId xmlns:a16="http://schemas.microsoft.com/office/drawing/2014/main" id="{7C4382D9-7B99-40C7-B821-01123245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87" y="3429000"/>
            <a:ext cx="3034225" cy="24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9F60-C333-4070-92E9-D9080D72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each theory predict?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584D-B9EF-4085-9E3C-F878849C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932608" cy="3636511"/>
          </a:xfrm>
        </p:spPr>
        <p:txBody>
          <a:bodyPr/>
          <a:lstStyle/>
          <a:p>
            <a:r>
              <a:rPr lang="en-US" dirty="0"/>
              <a:t>Social identity theory</a:t>
            </a:r>
          </a:p>
          <a:p>
            <a:r>
              <a:rPr lang="en-US" dirty="0"/>
              <a:t>Optimal distinctiveness theory</a:t>
            </a:r>
          </a:p>
          <a:p>
            <a:r>
              <a:rPr lang="en-US" dirty="0"/>
              <a:t>Social comparison theory</a:t>
            </a:r>
          </a:p>
          <a:p>
            <a:r>
              <a:rPr lang="en-US" dirty="0"/>
              <a:t>Self-evaluation maintenance theory</a:t>
            </a:r>
          </a:p>
          <a:p>
            <a:r>
              <a:rPr lang="en-US" dirty="0"/>
              <a:t>Cognitive dissonance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D2E60-258A-4523-8FAD-DC5EE193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07" y="2992792"/>
            <a:ext cx="38004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7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2E73-E4F4-4E1A-9E6B-831758A5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 Clarion (Festinger, </a:t>
            </a:r>
            <a:r>
              <a:rPr lang="en-US" dirty="0" err="1"/>
              <a:t>Riecken</a:t>
            </a:r>
            <a:r>
              <a:rPr lang="en-US" dirty="0"/>
              <a:t>, &amp; Schachter, 1964)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10681-1C03-4051-99F9-96246D7E1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702241" cy="3636511"/>
          </a:xfrm>
        </p:spPr>
        <p:txBody>
          <a:bodyPr/>
          <a:lstStyle/>
          <a:p>
            <a:r>
              <a:rPr lang="en-US" dirty="0"/>
              <a:t>What happened in this study? </a:t>
            </a:r>
          </a:p>
          <a:p>
            <a:r>
              <a:rPr lang="en-US" dirty="0"/>
              <a:t>How are identities implicated in it? </a:t>
            </a:r>
          </a:p>
          <a:p>
            <a:r>
              <a:rPr lang="en-US" dirty="0"/>
              <a:t>How would you explain the findings of this study with cognitive dissonance theory vs. social identity theory? Are there differences? </a:t>
            </a:r>
          </a:p>
          <a:p>
            <a:pPr lvl="1"/>
            <a:endParaRPr lang="en-US" dirty="0"/>
          </a:p>
        </p:txBody>
      </p:sp>
      <p:pic>
        <p:nvPicPr>
          <p:cNvPr id="7170" name="Picture 2" descr="When Prophecy Fails: Leon Festinger, Henry W. Riecken, Stanley Schachter,  Elliot Aronson: 9781905177196: Amazon.com: Books">
            <a:extLst>
              <a:ext uri="{FF2B5EF4-FFF2-40B4-BE49-F238E27FC236}">
                <a16:creationId xmlns:a16="http://schemas.microsoft.com/office/drawing/2014/main" id="{66BCACDD-60AB-4E33-83E9-E0DEFCFD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83" y="1010478"/>
            <a:ext cx="3332185" cy="48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1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12E8-EC5F-4C1B-A95C-C6BD4A67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C54F-BE41-46CF-BB9B-C809CD1AA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falls prey to cults? </a:t>
            </a:r>
          </a:p>
          <a:p>
            <a:r>
              <a:rPr lang="en-US" dirty="0"/>
              <a:t>What defines a cult?</a:t>
            </a:r>
          </a:p>
          <a:p>
            <a:r>
              <a:rPr lang="en-US" dirty="0"/>
              <a:t>Are there other groups with “cult-like” aspects? </a:t>
            </a:r>
          </a:p>
          <a:p>
            <a:r>
              <a:rPr lang="en-US" dirty="0"/>
              <a:t>Is it a category or a continuum? </a:t>
            </a:r>
          </a:p>
          <a:p>
            <a:endParaRPr lang="en-US" dirty="0"/>
          </a:p>
        </p:txBody>
      </p:sp>
      <p:pic>
        <p:nvPicPr>
          <p:cNvPr id="8194" name="Picture 2" descr="Cults | Photo by: A Horse With No Name Photography | Incase | Flickr">
            <a:extLst>
              <a:ext uri="{FF2B5EF4-FFF2-40B4-BE49-F238E27FC236}">
                <a16:creationId xmlns:a16="http://schemas.microsoft.com/office/drawing/2014/main" id="{6B933F27-E81B-41E0-B21F-A3132926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39" y="2556195"/>
            <a:ext cx="4461152" cy="29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4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9514-0464-4ED7-939D-23F77671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Gibson &amp; Haritos-</a:t>
            </a:r>
            <a:r>
              <a:rPr lang="en-US" dirty="0" err="1"/>
              <a:t>Fatouros</a:t>
            </a:r>
            <a:r>
              <a:rPr lang="en-US" dirty="0"/>
              <a:t>, 1986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28091-18E9-461C-AF59-1D941A3479FF}"/>
              </a:ext>
            </a:extLst>
          </p:cNvPr>
          <p:cNvSpPr/>
          <p:nvPr/>
        </p:nvSpPr>
        <p:spPr>
          <a:xfrm>
            <a:off x="1797958" y="2720181"/>
            <a:ext cx="2041071" cy="1812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factors (normal, intelligent, not sadistic, believers)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A10306-E84F-443D-8361-190512BF683D}"/>
              </a:ext>
            </a:extLst>
          </p:cNvPr>
          <p:cNvSpPr/>
          <p:nvPr/>
        </p:nvSpPr>
        <p:spPr>
          <a:xfrm>
            <a:off x="4466772" y="1715180"/>
            <a:ext cx="1828800" cy="141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Binding (initiation, segregation, in-group language)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CA2525-A247-4127-8C9B-64E6AF28EBD6}"/>
              </a:ext>
            </a:extLst>
          </p:cNvPr>
          <p:cNvSpPr/>
          <p:nvPr/>
        </p:nvSpPr>
        <p:spPr>
          <a:xfrm>
            <a:off x="4700815" y="4686300"/>
            <a:ext cx="2596244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Strain reduction (dehumanize victim, modeling, desensitization, reward/punishment, harassment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FDE379-C479-42D4-B549-3D5485AE1E19}"/>
              </a:ext>
            </a:extLst>
          </p:cNvPr>
          <p:cNvSpPr/>
          <p:nvPr/>
        </p:nvSpPr>
        <p:spPr>
          <a:xfrm>
            <a:off x="7391400" y="3132819"/>
            <a:ext cx="2362200" cy="1591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Torture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A91680-4E23-4179-9C3C-E4696077CCFE}"/>
              </a:ext>
            </a:extLst>
          </p:cNvPr>
          <p:cNvCxnSpPr/>
          <p:nvPr/>
        </p:nvCxnSpPr>
        <p:spPr>
          <a:xfrm flipV="1">
            <a:off x="3987801" y="2926500"/>
            <a:ext cx="351972" cy="412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E5FE49-510B-4DEB-9165-2DEB0D0956A5}"/>
              </a:ext>
            </a:extLst>
          </p:cNvPr>
          <p:cNvCxnSpPr/>
          <p:nvPr/>
        </p:nvCxnSpPr>
        <p:spPr>
          <a:xfrm>
            <a:off x="3976914" y="4343401"/>
            <a:ext cx="45720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8F4FB5-3945-40A0-BB7E-0E130A4EE7F0}"/>
              </a:ext>
            </a:extLst>
          </p:cNvPr>
          <p:cNvCxnSpPr/>
          <p:nvPr/>
        </p:nvCxnSpPr>
        <p:spPr>
          <a:xfrm>
            <a:off x="6529616" y="2926500"/>
            <a:ext cx="556985" cy="671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9AE851-B4D4-4CB4-B545-D9AECB03EAFE}"/>
              </a:ext>
            </a:extLst>
          </p:cNvPr>
          <p:cNvCxnSpPr/>
          <p:nvPr/>
        </p:nvCxnSpPr>
        <p:spPr>
          <a:xfrm flipV="1">
            <a:off x="6796315" y="4343400"/>
            <a:ext cx="500744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250F-FC05-4578-A50C-CB212B4F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believes in conspiracy theories? </a:t>
            </a:r>
          </a:p>
        </p:txBody>
      </p:sp>
      <p:pic>
        <p:nvPicPr>
          <p:cNvPr id="10242" name="Picture 2" descr="Truth Relativism and its Ties to Conspiracy Theory Beliefs - Neuroscience  News">
            <a:extLst>
              <a:ext uri="{FF2B5EF4-FFF2-40B4-BE49-F238E27FC236}">
                <a16:creationId xmlns:a16="http://schemas.microsoft.com/office/drawing/2014/main" id="{AD9311B5-6ABD-4856-93DC-6FC88774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43" y="2179217"/>
            <a:ext cx="5815426" cy="386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9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28630-BB18-4E1E-8172-6D9B1D5B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A1986-40E0-4B9E-B5EA-39654A41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754366" cy="3636511"/>
          </a:xfrm>
        </p:spPr>
        <p:txBody>
          <a:bodyPr/>
          <a:lstStyle/>
          <a:p>
            <a:r>
              <a:rPr lang="en-US" dirty="0"/>
              <a:t>What do you think of this book? </a:t>
            </a:r>
          </a:p>
          <a:p>
            <a:r>
              <a:rPr lang="en-US" dirty="0"/>
              <a:t>How is it similar to and different from Grant’s book?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DF697-A1FD-46A5-98C5-42C51628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67" y="1657350"/>
            <a:ext cx="4332633" cy="43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45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Groupthink (Janis, 1952)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 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8617" y="2088910"/>
            <a:ext cx="3335383" cy="257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/>
              <a:t>strong group cohesion</a:t>
            </a:r>
          </a:p>
          <a:p>
            <a:pPr>
              <a:buNone/>
            </a:pPr>
            <a:r>
              <a:rPr lang="en-US" dirty="0"/>
              <a:t>insulation from outside </a:t>
            </a:r>
            <a:r>
              <a:rPr lang="en-US" dirty="0" err="1"/>
              <a:t>infl</a:t>
            </a:r>
            <a:r>
              <a:rPr lang="en-US" dirty="0"/>
              <a:t> homogeneity of attitudes </a:t>
            </a:r>
          </a:p>
          <a:p>
            <a:pPr>
              <a:buNone/>
            </a:pPr>
            <a:r>
              <a:rPr lang="en-US" dirty="0"/>
              <a:t>a directive leader</a:t>
            </a:r>
          </a:p>
          <a:p>
            <a:pPr>
              <a:buNone/>
            </a:pPr>
            <a:r>
              <a:rPr lang="en-US" dirty="0"/>
              <a:t>high stress</a:t>
            </a:r>
          </a:p>
          <a:p>
            <a:pPr>
              <a:buNone/>
            </a:pPr>
            <a:r>
              <a:rPr lang="en-US" dirty="0"/>
              <a:t>poor decision-making procedures</a:t>
            </a:r>
          </a:p>
          <a:p>
            <a:pPr>
              <a:buNone/>
            </a:pPr>
            <a:r>
              <a:rPr lang="en-US" dirty="0"/>
              <a:t>low situational member 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6693" y="2142250"/>
            <a:ext cx="4599535" cy="2272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illusion of invulnerability</a:t>
            </a:r>
          </a:p>
          <a:p>
            <a:r>
              <a:rPr lang="en-US" dirty="0"/>
              <a:t>belief in the moral correctness of group</a:t>
            </a:r>
          </a:p>
          <a:p>
            <a:r>
              <a:rPr lang="en-US" dirty="0"/>
              <a:t>stereotyped views of out-group</a:t>
            </a:r>
          </a:p>
          <a:p>
            <a:r>
              <a:rPr lang="en-US" dirty="0"/>
              <a:t>self-censorship</a:t>
            </a:r>
          </a:p>
          <a:p>
            <a:r>
              <a:rPr lang="en-US" dirty="0"/>
              <a:t>direct pressure on dissenters to conform</a:t>
            </a:r>
          </a:p>
          <a:p>
            <a:r>
              <a:rPr lang="en-US" dirty="0"/>
              <a:t>illusion of unanimity</a:t>
            </a:r>
          </a:p>
          <a:p>
            <a:r>
              <a:rPr lang="en-US" dirty="0" err="1"/>
              <a:t>mindguards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199" y="4872403"/>
            <a:ext cx="6840584" cy="1791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incomplete survey of alts</a:t>
            </a:r>
          </a:p>
          <a:p>
            <a:r>
              <a:rPr lang="en-US" dirty="0"/>
              <a:t>failure to examine risks of the favored alternative</a:t>
            </a:r>
          </a:p>
          <a:p>
            <a:r>
              <a:rPr lang="en-US" dirty="0"/>
              <a:t>poor info search</a:t>
            </a:r>
          </a:p>
          <a:p>
            <a:r>
              <a:rPr lang="en-US" dirty="0"/>
              <a:t>failure to develop contingency plan</a:t>
            </a:r>
          </a:p>
          <a:p>
            <a:r>
              <a:rPr lang="en-US" dirty="0"/>
              <a:t>biased assessment of risks, costs, benefits, and moral implications</a:t>
            </a:r>
          </a:p>
          <a:p>
            <a:r>
              <a:rPr lang="en-US" dirty="0"/>
              <a:t>failure to reconsider later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455897" y="2916307"/>
            <a:ext cx="521208" cy="27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5400000">
            <a:off x="9716362" y="4416043"/>
            <a:ext cx="344442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3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Baron’s (2005) ubiquity approach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8A2CA4-09B9-48A1-A38A-FCE076AEB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240512"/>
              </p:ext>
            </p:extLst>
          </p:nvPr>
        </p:nvGraphicFramePr>
        <p:xfrm>
          <a:off x="708402" y="2174829"/>
          <a:ext cx="2829930" cy="468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9F8071-6F71-4E44-82F3-1ED305A90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264043"/>
              </p:ext>
            </p:extLst>
          </p:nvPr>
        </p:nvGraphicFramePr>
        <p:xfrm>
          <a:off x="4227442" y="1796233"/>
          <a:ext cx="2557671" cy="495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EA5B5F-FCD6-4302-88BC-B22968D2E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267806"/>
              </p:ext>
            </p:extLst>
          </p:nvPr>
        </p:nvGraphicFramePr>
        <p:xfrm>
          <a:off x="8417929" y="2852729"/>
          <a:ext cx="2130802" cy="242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951DF2-5205-4EEA-9427-43F9D932A669}"/>
              </a:ext>
            </a:extLst>
          </p:cNvPr>
          <p:cNvSpPr txBox="1"/>
          <p:nvPr/>
        </p:nvSpPr>
        <p:spPr>
          <a:xfrm>
            <a:off x="1376207" y="1611567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Antecedents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BF587-BA21-4E52-B7FC-23D42B39A5A1}"/>
              </a:ext>
            </a:extLst>
          </p:cNvPr>
          <p:cNvSpPr txBox="1"/>
          <p:nvPr/>
        </p:nvSpPr>
        <p:spPr>
          <a:xfrm>
            <a:off x="4683776" y="1329937"/>
            <a:ext cx="164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4009846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1A31-D75C-48F5-B830-C4A44198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A066F-7A10-401E-B292-CC6EAF975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conform?</a:t>
            </a:r>
          </a:p>
          <a:p>
            <a:pPr lvl="1"/>
            <a:r>
              <a:rPr lang="en-US" dirty="0"/>
              <a:t>Normative influence</a:t>
            </a:r>
          </a:p>
          <a:p>
            <a:pPr lvl="1"/>
            <a:r>
              <a:rPr lang="en-US" dirty="0"/>
              <a:t>Informational influence</a:t>
            </a:r>
          </a:p>
          <a:p>
            <a:pPr lvl="1"/>
            <a:r>
              <a:rPr lang="en-US" dirty="0"/>
              <a:t>Express valued identities</a:t>
            </a:r>
          </a:p>
          <a:p>
            <a:pPr lvl="1"/>
            <a:r>
              <a:rPr lang="en-US" dirty="0">
                <a:hlinkClick r:id="rId3"/>
              </a:rPr>
              <a:t>https://twitter.com/RuidoEnLaRed/status/1573326290438033408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FDD39-B9B1-48F2-A75C-C41BFC8BEBD9}"/>
              </a:ext>
            </a:extLst>
          </p:cNvPr>
          <p:cNvSpPr txBox="1"/>
          <p:nvPr/>
        </p:nvSpPr>
        <p:spPr>
          <a:xfrm>
            <a:off x="5255737" y="3105834"/>
            <a:ext cx="590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https://www.youtube.com/watch?v=NyDDyT1lDhA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Conformity to Group Norms. Definition | by Wesley Chang | Psychology  Secrets for Marketing | Medium">
            <a:extLst>
              <a:ext uri="{FF2B5EF4-FFF2-40B4-BE49-F238E27FC236}">
                <a16:creationId xmlns:a16="http://schemas.microsoft.com/office/drawing/2014/main" id="{01A2BC13-F43C-44FA-889F-15C858BE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98" y="481061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5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901C-07D7-4469-B57E-6472FE30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F9230-2909-4AF8-97F3-BFAC58CDB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132111" cy="3636511"/>
          </a:xfrm>
        </p:spPr>
        <p:txBody>
          <a:bodyPr/>
          <a:lstStyle/>
          <a:p>
            <a:r>
              <a:rPr lang="en-US" dirty="0"/>
              <a:t>What evidence is there for a genetic component to attitudes/identities?</a:t>
            </a:r>
          </a:p>
          <a:p>
            <a:r>
              <a:rPr lang="en-US" dirty="0"/>
              <a:t>What are some critiques of this area of research? </a:t>
            </a:r>
          </a:p>
          <a:p>
            <a:r>
              <a:rPr lang="en-US" dirty="0"/>
              <a:t>Olson et al., 2001 potential mediators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204F5-56A3-46C3-8618-A17ACE27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823" y="1417638"/>
            <a:ext cx="69532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5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31F1-D019-4FC3-AD82-07149DED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3A476-DF7C-49E5-8BDF-4064608DE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theories (social identity, social comparison, and optimal distinctiveness) and ideas (groupthink) relate to the replication crisis? </a:t>
            </a:r>
          </a:p>
          <a:p>
            <a:r>
              <a:rPr lang="en-US" dirty="0"/>
              <a:t>What do they suggest about how we should fix it? </a:t>
            </a:r>
          </a:p>
          <a:p>
            <a:r>
              <a:rPr lang="en-US" dirty="0"/>
              <a:t>What does this research suggest about what we study and how we interact with other scientists? </a:t>
            </a:r>
          </a:p>
        </p:txBody>
      </p:sp>
      <p:pic>
        <p:nvPicPr>
          <p:cNvPr id="12290" name="Picture 2" descr="Want to Fix Science's Replication Crisis? Then Replicate | WIRED">
            <a:extLst>
              <a:ext uri="{FF2B5EF4-FFF2-40B4-BE49-F238E27FC236}">
                <a16:creationId xmlns:a16="http://schemas.microsoft.com/office/drawing/2014/main" id="{0107AF18-A447-45A6-B41F-82DF1EAD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1" y="481559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3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1" y="3122021"/>
            <a:ext cx="1920240" cy="25211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Demographic factors:</a:t>
            </a:r>
          </a:p>
          <a:p>
            <a:pPr marL="0" indent="0">
              <a:buNone/>
            </a:pPr>
            <a:r>
              <a:rPr lang="en-US" sz="1400" dirty="0"/>
              <a:t>Gender</a:t>
            </a:r>
          </a:p>
          <a:p>
            <a:pPr marL="0" indent="0">
              <a:buNone/>
            </a:pPr>
            <a:r>
              <a:rPr lang="en-US" sz="1400" dirty="0"/>
              <a:t>Year of PhD</a:t>
            </a:r>
          </a:p>
          <a:p>
            <a:pPr marL="0" indent="0">
              <a:buNone/>
            </a:pPr>
            <a:r>
              <a:rPr lang="en-US" sz="1400" dirty="0"/>
              <a:t>Age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249090" y="1428750"/>
            <a:ext cx="2050869" cy="9405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Likelihood of QRPs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30731" y="3122021"/>
            <a:ext cx="1920240" cy="2521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900" b="1" dirty="0"/>
              <a:t>Institutional factors: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1400" dirty="0"/>
              <a:t>Type of school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1400" dirty="0"/>
              <a:t>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79719" y="3122021"/>
            <a:ext cx="1920240" cy="2521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900" b="1" dirty="0"/>
              <a:t>Experience factors: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1400" dirty="0"/>
              <a:t>IRB experience (# protocols)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8707" y="3128551"/>
            <a:ext cx="1920240" cy="25146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2100" b="1" dirty="0"/>
              <a:t>Internal factors: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Anticipated shame 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Perceived harm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Moral judgment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Acceptability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Peer behavior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92787" y="3128551"/>
            <a:ext cx="1920240" cy="25146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900" b="1" dirty="0"/>
              <a:t>External factors: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1400" dirty="0"/>
              <a:t>Moral judgment matters more when sanctions are low (sometimes)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94560" y="2369276"/>
            <a:ext cx="2129246" cy="49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54434" y="2560320"/>
            <a:ext cx="925285" cy="404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2543174"/>
            <a:ext cx="0" cy="37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628707" y="2468880"/>
            <a:ext cx="960120" cy="49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020595" y="2171700"/>
            <a:ext cx="2732312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54955" y="690464"/>
            <a:ext cx="259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Harton &amp; Gordon, 2019</a:t>
            </a:r>
          </a:p>
        </p:txBody>
      </p:sp>
    </p:spTree>
    <p:extLst>
      <p:ext uri="{BB962C8B-B14F-4D97-AF65-F5344CB8AC3E}">
        <p14:creationId xmlns:p14="http://schemas.microsoft.com/office/powerpoint/2010/main" val="316249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8432-682F-41CB-A340-E216FFB4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A3057-2B23-40AA-8634-858B8223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675808" cy="3636511"/>
          </a:xfrm>
        </p:spPr>
        <p:txBody>
          <a:bodyPr/>
          <a:lstStyle/>
          <a:p>
            <a:r>
              <a:rPr lang="en-US" dirty="0"/>
              <a:t>How can we use identities for good and decrease their use for bad? </a:t>
            </a:r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Create a viral tweet for UNI</a:t>
            </a:r>
          </a:p>
          <a:p>
            <a:pPr lvl="1"/>
            <a:r>
              <a:rPr lang="en-US" dirty="0"/>
              <a:t>Design a video that would encourage UNI ID</a:t>
            </a:r>
          </a:p>
          <a:p>
            <a:pPr lvl="1"/>
            <a:r>
              <a:rPr lang="en-US" dirty="0"/>
              <a:t>Design a plan to increase UNI students’ identification with the university </a:t>
            </a:r>
          </a:p>
        </p:txBody>
      </p:sp>
      <p:pic>
        <p:nvPicPr>
          <p:cNvPr id="13314" name="Picture 2" descr="Northern Iowa Panthers - UNI Panthers Single Layer Dimensional ...">
            <a:extLst>
              <a:ext uri="{FF2B5EF4-FFF2-40B4-BE49-F238E27FC236}">
                <a16:creationId xmlns:a16="http://schemas.microsoft.com/office/drawing/2014/main" id="{ABC52F79-403B-4F8D-BB1F-2D9928F0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76" y="3564292"/>
            <a:ext cx="2400672" cy="2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25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B2A5-5FE1-45DB-A960-EB03206C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A264-E33F-4D0A-AC54-020944678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Power of Us</a:t>
            </a:r>
          </a:p>
          <a:p>
            <a:r>
              <a:rPr lang="en-US" dirty="0"/>
              <a:t>Two weeks—Sections 1 through 3 of paper due</a:t>
            </a:r>
          </a:p>
          <a:p>
            <a:r>
              <a:rPr lang="en-US" dirty="0"/>
              <a:t>Define problem, apply theories, review research, THEN start thinking about your plan </a:t>
            </a:r>
          </a:p>
        </p:txBody>
      </p:sp>
    </p:spTree>
    <p:extLst>
      <p:ext uri="{BB962C8B-B14F-4D97-AF65-F5344CB8AC3E}">
        <p14:creationId xmlns:p14="http://schemas.microsoft.com/office/powerpoint/2010/main" val="14707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DD68-422A-4033-8FAA-56E33B3E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statements test (Kuhn &amp; McPartland, 1954)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9B36-5A92-408B-9FCE-2F122465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am I? </a:t>
            </a:r>
          </a:p>
          <a:p>
            <a:pPr lvl="1"/>
            <a:r>
              <a:rPr lang="en-US" dirty="0"/>
              <a:t>20 times “I am…”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E2B98-EED2-4945-9EC8-78C05246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622" y="2082041"/>
            <a:ext cx="4476543" cy="57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3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A7B7-EE31-4B0F-A67F-98ED7787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3FCE-978E-4A6F-8ABE-C57BA480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A-mode responses are physical characteristics or attributes. Examples: “I am short”; “I am a Wisconsin resident”; “I am strong”; “I am tired.” </a:t>
            </a:r>
          </a:p>
          <a:p>
            <a:r>
              <a:rPr lang="en-US" dirty="0"/>
              <a:t>• B-mode responses describe socially defined relationships, roles and statuses usually associated with group membership of some sort. Examples: “I am a college student”; “I am a Catholic”; “I am an African American”; “I am a gamer”; “I am a daughter”; “I am a sales clerk.” </a:t>
            </a:r>
          </a:p>
          <a:p>
            <a:r>
              <a:rPr lang="en-US" dirty="0"/>
              <a:t>• C-mode responses reflect personal traits, styles of behavior, or emotional states. Examples: “I am a happy person”; “I am a country music fan”; “I am competitive”; “I am laid-back”; “I am a fashionable dresser.” </a:t>
            </a:r>
          </a:p>
          <a:p>
            <a:r>
              <a:rPr lang="en-US" dirty="0"/>
              <a:t>• D-mode responses are more general than specific; they may express an abstract or existential quality: “I am me”; “I am part of the universe”; “I am a human being ”; “I am alive.”</a:t>
            </a:r>
          </a:p>
        </p:txBody>
      </p:sp>
    </p:spTree>
    <p:extLst>
      <p:ext uri="{BB962C8B-B14F-4D97-AF65-F5344CB8AC3E}">
        <p14:creationId xmlns:p14="http://schemas.microsoft.com/office/powerpoint/2010/main" val="136447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Percentage of responses of each type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7A3971-8960-4EE7-A16D-B480CAE208F6}"/>
              </a:ext>
            </a:extLst>
          </p:cNvPr>
          <p:cNvSpPr txBox="1"/>
          <p:nvPr/>
        </p:nvSpPr>
        <p:spPr>
          <a:xfrm>
            <a:off x="8706678" y="5314122"/>
            <a:ext cx="32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 and </a:t>
            </a:r>
            <a:r>
              <a:rPr lang="en-US" dirty="0" err="1"/>
              <a:t>Schoeneman</a:t>
            </a:r>
            <a:r>
              <a:rPr lang="en-US" dirty="0"/>
              <a:t>, 2010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Independent vs. interdependent self-construal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happiness depends on the happiness of those around me. </a:t>
            </a:r>
          </a:p>
          <a:p>
            <a:r>
              <a:rPr lang="en-US" dirty="0"/>
              <a:t>I will sacrifice my self-interest for the benefit of the group.</a:t>
            </a:r>
          </a:p>
          <a:p>
            <a:r>
              <a:rPr lang="en-US" dirty="0"/>
              <a:t>If my brother or sister fails, I feel responsible.</a:t>
            </a:r>
          </a:p>
          <a:p>
            <a:r>
              <a:rPr lang="en-US" dirty="0"/>
              <a:t>I am comfortable with being singled out for praise or rewards.</a:t>
            </a:r>
          </a:p>
          <a:p>
            <a:r>
              <a:rPr lang="en-US" dirty="0"/>
              <a:t>I enjoy being unique and different from others.</a:t>
            </a:r>
          </a:p>
          <a:p>
            <a:r>
              <a:rPr lang="en-US" dirty="0"/>
              <a:t>Being able to take care of myself is a primary concern for 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58790-250C-4D0F-B4C9-FB15A4659312}"/>
              </a:ext>
            </a:extLst>
          </p:cNvPr>
          <p:cNvSpPr txBox="1"/>
          <p:nvPr/>
        </p:nvSpPr>
        <p:spPr>
          <a:xfrm>
            <a:off x="9037983" y="5367130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Singelis</a:t>
            </a:r>
            <a:r>
              <a:rPr lang="en-US" dirty="0"/>
              <a:t>, 1994</a:t>
            </a:r>
          </a:p>
        </p:txBody>
      </p:sp>
      <p:pic>
        <p:nvPicPr>
          <p:cNvPr id="1026" name="Picture 2" descr="File:Cosmania - Arm Wrestling Challenge.jpg - Wikimedia Commons">
            <a:extLst>
              <a:ext uri="{FF2B5EF4-FFF2-40B4-BE49-F238E27FC236}">
                <a16:creationId xmlns:a16="http://schemas.microsoft.com/office/drawing/2014/main" id="{88D34025-36DC-4EB9-A33D-31EBCA61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83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1ECC-4FCB-4AE6-A80B-84775490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vs.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E514F-E667-4792-BA25-453B8B3F3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939897" cy="3636511"/>
          </a:xfrm>
        </p:spPr>
        <p:txBody>
          <a:bodyPr/>
          <a:lstStyle/>
          <a:p>
            <a:r>
              <a:rPr lang="en-US" dirty="0"/>
              <a:t>What is a group? </a:t>
            </a:r>
          </a:p>
          <a:p>
            <a:r>
              <a:rPr lang="en-US" dirty="0"/>
              <a:t>What do you need to have a group? </a:t>
            </a:r>
          </a:p>
          <a:p>
            <a:r>
              <a:rPr lang="en-US" dirty="0"/>
              <a:t>What makes a group more </a:t>
            </a:r>
            <a:r>
              <a:rPr lang="en-US" dirty="0" err="1"/>
              <a:t>groupy</a:t>
            </a:r>
            <a:r>
              <a:rPr lang="en-US" dirty="0"/>
              <a:t> (entitativity)?</a:t>
            </a:r>
          </a:p>
          <a:p>
            <a:r>
              <a:rPr lang="en-US" dirty="0"/>
              <a:t>They start out talking about how our groups affect us, but they also talk about our social identities. Are groups=social identities? </a:t>
            </a:r>
          </a:p>
        </p:txBody>
      </p:sp>
      <p:pic>
        <p:nvPicPr>
          <p:cNvPr id="2050" name="Picture 2" descr="People Taking Group Picture · Free Stock Photo">
            <a:extLst>
              <a:ext uri="{FF2B5EF4-FFF2-40B4-BE49-F238E27FC236}">
                <a16:creationId xmlns:a16="http://schemas.microsoft.com/office/drawing/2014/main" id="{F3CAEB81-05D1-4F0D-99BB-716F5FA7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9" y="2222287"/>
            <a:ext cx="4622876" cy="29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6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CF4F-0E1E-48B5-BEDD-6B51099B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identity theory (Tajfel &amp; Turner, 1978)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55AC-29A7-41AB-A4C1-2B2B281F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444356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Psychological processes</a:t>
            </a:r>
          </a:p>
          <a:p>
            <a:pPr lvl="1"/>
            <a:r>
              <a:rPr lang="en-US" dirty="0"/>
              <a:t>Social categorization</a:t>
            </a:r>
          </a:p>
          <a:p>
            <a:pPr lvl="1"/>
            <a:r>
              <a:rPr lang="en-US" dirty="0"/>
              <a:t>Social comparison</a:t>
            </a:r>
          </a:p>
          <a:p>
            <a:pPr lvl="1"/>
            <a:r>
              <a:rPr lang="en-US" dirty="0"/>
              <a:t>Social identification</a:t>
            </a:r>
          </a:p>
          <a:p>
            <a:pPr lvl="1"/>
            <a:r>
              <a:rPr lang="en-US" dirty="0"/>
              <a:t>Group distinctiveness</a:t>
            </a:r>
          </a:p>
          <a:p>
            <a:r>
              <a:rPr lang="en-US" dirty="0"/>
              <a:t>How do people deal with devalued identity? </a:t>
            </a:r>
          </a:p>
          <a:p>
            <a:r>
              <a:rPr lang="en-US" dirty="0"/>
              <a:t>Depends on </a:t>
            </a:r>
          </a:p>
          <a:p>
            <a:pPr lvl="1"/>
            <a:r>
              <a:rPr lang="en-US" dirty="0"/>
              <a:t>Permeability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Legitimacy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Social Identity Theory In Psychology (Tajfel &amp; Turner, 1979)">
            <a:extLst>
              <a:ext uri="{FF2B5EF4-FFF2-40B4-BE49-F238E27FC236}">
                <a16:creationId xmlns:a16="http://schemas.microsoft.com/office/drawing/2014/main" id="{BC193C99-DD0A-4D67-9CA5-ECD690AC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87" y="3080096"/>
            <a:ext cx="4939213" cy="31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2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9737-BA69-4436-9D9F-8F14AF3B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social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5748-653A-4A78-BDC2-22EADBBBC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our social identities affect us? </a:t>
            </a:r>
          </a:p>
          <a:p>
            <a:r>
              <a:rPr lang="en-US" dirty="0"/>
              <a:t>What determines which identities we will take on?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are the norms of UNI?  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are our strongest IDs, and why? 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How do we signal our IDs?</a:t>
            </a:r>
          </a:p>
          <a:p>
            <a:r>
              <a:rPr lang="en-US" dirty="0"/>
              <a:t>Are there individual differences or situations that affect who we identify with or how strongly we identify? </a:t>
            </a:r>
          </a:p>
          <a:p>
            <a:r>
              <a:rPr lang="en-US" dirty="0"/>
              <a:t>What are the implications of minimal groups research? </a:t>
            </a:r>
          </a:p>
          <a:p>
            <a:endParaRPr lang="en-US" dirty="0"/>
          </a:p>
        </p:txBody>
      </p:sp>
      <p:pic>
        <p:nvPicPr>
          <p:cNvPr id="4098" name="Picture 2" descr="SOCIAL IDENTITY THEORY">
            <a:extLst>
              <a:ext uri="{FF2B5EF4-FFF2-40B4-BE49-F238E27FC236}">
                <a16:creationId xmlns:a16="http://schemas.microsoft.com/office/drawing/2014/main" id="{DB46BB53-BD12-433B-8C08-043CF28D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68" y="999201"/>
            <a:ext cx="3986353" cy="29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0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1204</Words>
  <Application>Microsoft Office PowerPoint</Application>
  <PresentationFormat>Widescreen</PresentationFormat>
  <Paragraphs>203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Franklin Gothic Book</vt:lpstr>
      <vt:lpstr>Wingdings 2</vt:lpstr>
      <vt:lpstr>Quotable</vt:lpstr>
      <vt:lpstr>The Power of Us</vt:lpstr>
      <vt:lpstr>General impressions</vt:lpstr>
      <vt:lpstr>20 statements test (Kuhn &amp; McPartland, 1954) </vt:lpstr>
      <vt:lpstr>Coding</vt:lpstr>
      <vt:lpstr>Percentage of responses of each type</vt:lpstr>
      <vt:lpstr>Independent vs. interdependent self-construal</vt:lpstr>
      <vt:lpstr>Groups vs. identities</vt:lpstr>
      <vt:lpstr>Social identity theory (Tajfel &amp; Turner, 1978)</vt:lpstr>
      <vt:lpstr>More social identity</vt:lpstr>
      <vt:lpstr>Biased fans and the smell of chocolate </vt:lpstr>
      <vt:lpstr>Optimal distinctiveness theory (Brewer, 1991) </vt:lpstr>
      <vt:lpstr>Social comparison theory (Festinger, 1954)</vt:lpstr>
      <vt:lpstr>Self-evaluation maintenance model (Tesser, 1988)</vt:lpstr>
      <vt:lpstr>Cognitive dissonance theory (Festinger, 1957)</vt:lpstr>
      <vt:lpstr>What would each theory predict? </vt:lpstr>
      <vt:lpstr>Planet Clarion (Festinger, Riecken, &amp; Schachter, 1964)</vt:lpstr>
      <vt:lpstr>Cults</vt:lpstr>
      <vt:lpstr>Gibson &amp; Haritos-Fatouros, 1986</vt:lpstr>
      <vt:lpstr>Who believes in conspiracy theories? </vt:lpstr>
      <vt:lpstr>Groupthink (Janis, 1952)</vt:lpstr>
      <vt:lpstr>Baron’s (2005) ubiquity approach</vt:lpstr>
      <vt:lpstr>Conformity</vt:lpstr>
      <vt:lpstr>Biological factors</vt:lpstr>
      <vt:lpstr>Replication crisis</vt:lpstr>
      <vt:lpstr>PowerPoint Presentation</vt:lpstr>
      <vt:lpstr>Solutions? 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2024-02-21T16:16:26Z</dcterms:created>
  <dcterms:modified xsi:type="dcterms:W3CDTF">2024-02-21T16:16:38Z</dcterms:modified>
</cp:coreProperties>
</file>