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4" r:id="rId4"/>
    <p:sldId id="274" r:id="rId5"/>
    <p:sldId id="258" r:id="rId6"/>
    <p:sldId id="266" r:id="rId7"/>
    <p:sldId id="290" r:id="rId8"/>
    <p:sldId id="275" r:id="rId9"/>
    <p:sldId id="260" r:id="rId10"/>
    <p:sldId id="265" r:id="rId11"/>
    <p:sldId id="277" r:id="rId12"/>
    <p:sldId id="269" r:id="rId13"/>
    <p:sldId id="259" r:id="rId14"/>
    <p:sldId id="261" r:id="rId15"/>
    <p:sldId id="263" r:id="rId16"/>
    <p:sldId id="283" r:id="rId17"/>
    <p:sldId id="267" r:id="rId18"/>
    <p:sldId id="268" r:id="rId19"/>
    <p:sldId id="278" r:id="rId20"/>
    <p:sldId id="287" r:id="rId21"/>
    <p:sldId id="271" r:id="rId22"/>
    <p:sldId id="272" r:id="rId23"/>
    <p:sldId id="288" r:id="rId24"/>
    <p:sldId id="279" r:id="rId25"/>
    <p:sldId id="285" r:id="rId26"/>
    <p:sldId id="276" r:id="rId27"/>
    <p:sldId id="273" r:id="rId28"/>
    <p:sldId id="289" r:id="rId29"/>
    <p:sldId id="270" r:id="rId30"/>
    <p:sldId id="280" r:id="rId31"/>
    <p:sldId id="264" r:id="rId32"/>
    <p:sldId id="282" r:id="rId33"/>
    <p:sldId id="281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0874" autoAdjust="0"/>
  </p:normalViewPr>
  <p:slideViewPr>
    <p:cSldViewPr snapToGrid="0">
      <p:cViewPr varScale="1">
        <p:scale>
          <a:sx n="92" d="100"/>
          <a:sy n="92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B9C0F-BF21-4215-A9D6-851057509D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0465583-A7C8-417D-9872-04E9EB37FEBF}">
      <dgm:prSet phldrT="[Text]"/>
      <dgm:spPr/>
      <dgm:t>
        <a:bodyPr/>
        <a:lstStyle/>
        <a:p>
          <a:r>
            <a:rPr lang="en-US" dirty="0"/>
            <a:t>Social categorization</a:t>
          </a:r>
        </a:p>
      </dgm:t>
    </dgm:pt>
    <dgm:pt modelId="{C1251EE2-D8D6-453E-9C9A-BCF16E49089E}" type="parTrans" cxnId="{B855479F-2A9C-47EC-83D0-B4212F956DAA}">
      <dgm:prSet/>
      <dgm:spPr/>
      <dgm:t>
        <a:bodyPr/>
        <a:lstStyle/>
        <a:p>
          <a:endParaRPr lang="en-US"/>
        </a:p>
      </dgm:t>
    </dgm:pt>
    <dgm:pt modelId="{6B8DEFA6-5F75-44CA-A2D2-374584AB8E48}" type="sibTrans" cxnId="{B855479F-2A9C-47EC-83D0-B4212F956DAA}">
      <dgm:prSet/>
      <dgm:spPr/>
      <dgm:t>
        <a:bodyPr/>
        <a:lstStyle/>
        <a:p>
          <a:endParaRPr lang="en-US"/>
        </a:p>
      </dgm:t>
    </dgm:pt>
    <dgm:pt modelId="{FBDBBB1B-2EFC-4FC5-A4CB-32052F7FCFD3}">
      <dgm:prSet phldrT="[Text]"/>
      <dgm:spPr/>
      <dgm:t>
        <a:bodyPr/>
        <a:lstStyle/>
        <a:p>
          <a:r>
            <a:rPr lang="en-US" dirty="0"/>
            <a:t>Social identification</a:t>
          </a:r>
        </a:p>
      </dgm:t>
    </dgm:pt>
    <dgm:pt modelId="{3BB0657F-2C6E-4D99-9A16-435FD2683C78}" type="parTrans" cxnId="{2DC31B29-0BB8-47E4-A903-0C8CF8BE04AF}">
      <dgm:prSet/>
      <dgm:spPr/>
      <dgm:t>
        <a:bodyPr/>
        <a:lstStyle/>
        <a:p>
          <a:endParaRPr lang="en-US"/>
        </a:p>
      </dgm:t>
    </dgm:pt>
    <dgm:pt modelId="{B4748F60-5B37-47C9-AEC0-7422FB08D7B1}" type="sibTrans" cxnId="{2DC31B29-0BB8-47E4-A903-0C8CF8BE04AF}">
      <dgm:prSet/>
      <dgm:spPr/>
      <dgm:t>
        <a:bodyPr/>
        <a:lstStyle/>
        <a:p>
          <a:endParaRPr lang="en-US"/>
        </a:p>
      </dgm:t>
    </dgm:pt>
    <dgm:pt modelId="{F1057D5D-76CC-45C1-8F7B-2350BCE5B127}">
      <dgm:prSet phldrT="[Text]"/>
      <dgm:spPr/>
      <dgm:t>
        <a:bodyPr/>
        <a:lstStyle/>
        <a:p>
          <a:r>
            <a:rPr lang="en-US" dirty="0"/>
            <a:t>Social comparison</a:t>
          </a:r>
        </a:p>
      </dgm:t>
    </dgm:pt>
    <dgm:pt modelId="{B694F5C4-6784-4033-8390-6F5BA32386BF}" type="parTrans" cxnId="{7323325E-77E7-4D4A-8AD0-70A975B38355}">
      <dgm:prSet/>
      <dgm:spPr/>
      <dgm:t>
        <a:bodyPr/>
        <a:lstStyle/>
        <a:p>
          <a:endParaRPr lang="en-US"/>
        </a:p>
      </dgm:t>
    </dgm:pt>
    <dgm:pt modelId="{0A27FE90-5557-4AD1-90A4-C0FC1156C071}" type="sibTrans" cxnId="{7323325E-77E7-4D4A-8AD0-70A975B38355}">
      <dgm:prSet/>
      <dgm:spPr/>
      <dgm:t>
        <a:bodyPr/>
        <a:lstStyle/>
        <a:p>
          <a:endParaRPr lang="en-US"/>
        </a:p>
      </dgm:t>
    </dgm:pt>
    <dgm:pt modelId="{B0F68A01-18F0-42FF-A14E-4B1D08E6C030}" type="pres">
      <dgm:prSet presAssocID="{EE6B9C0F-BF21-4215-A9D6-851057509D69}" presName="Name0" presStyleCnt="0">
        <dgm:presLayoutVars>
          <dgm:dir/>
          <dgm:resizeHandles val="exact"/>
        </dgm:presLayoutVars>
      </dgm:prSet>
      <dgm:spPr/>
    </dgm:pt>
    <dgm:pt modelId="{5CD627E3-AE69-439C-B8AC-66EE3CE46E3B}" type="pres">
      <dgm:prSet presAssocID="{80465583-A7C8-417D-9872-04E9EB37FEBF}" presName="node" presStyleLbl="node1" presStyleIdx="0" presStyleCnt="3">
        <dgm:presLayoutVars>
          <dgm:bulletEnabled val="1"/>
        </dgm:presLayoutVars>
      </dgm:prSet>
      <dgm:spPr/>
    </dgm:pt>
    <dgm:pt modelId="{14C9D7D5-06A6-4FB0-B323-BBDEEC745C48}" type="pres">
      <dgm:prSet presAssocID="{6B8DEFA6-5F75-44CA-A2D2-374584AB8E48}" presName="sibTrans" presStyleLbl="sibTrans2D1" presStyleIdx="0" presStyleCnt="2"/>
      <dgm:spPr/>
    </dgm:pt>
    <dgm:pt modelId="{E7C1EE39-D258-41E3-A87D-F874C7A6351B}" type="pres">
      <dgm:prSet presAssocID="{6B8DEFA6-5F75-44CA-A2D2-374584AB8E48}" presName="connectorText" presStyleLbl="sibTrans2D1" presStyleIdx="0" presStyleCnt="2"/>
      <dgm:spPr/>
    </dgm:pt>
    <dgm:pt modelId="{3A3AF7AC-8574-443D-9678-2E0B3EDD14F0}" type="pres">
      <dgm:prSet presAssocID="{FBDBBB1B-2EFC-4FC5-A4CB-32052F7FCFD3}" presName="node" presStyleLbl="node1" presStyleIdx="1" presStyleCnt="3">
        <dgm:presLayoutVars>
          <dgm:bulletEnabled val="1"/>
        </dgm:presLayoutVars>
      </dgm:prSet>
      <dgm:spPr/>
    </dgm:pt>
    <dgm:pt modelId="{9C172D7F-3141-462D-8AD0-95D0F84BD110}" type="pres">
      <dgm:prSet presAssocID="{B4748F60-5B37-47C9-AEC0-7422FB08D7B1}" presName="sibTrans" presStyleLbl="sibTrans2D1" presStyleIdx="1" presStyleCnt="2"/>
      <dgm:spPr/>
    </dgm:pt>
    <dgm:pt modelId="{01B81229-8202-4483-9A90-B3EB2E966372}" type="pres">
      <dgm:prSet presAssocID="{B4748F60-5B37-47C9-AEC0-7422FB08D7B1}" presName="connectorText" presStyleLbl="sibTrans2D1" presStyleIdx="1" presStyleCnt="2"/>
      <dgm:spPr/>
    </dgm:pt>
    <dgm:pt modelId="{F70DBBB1-B33A-4C9E-AD3D-74A964AB201A}" type="pres">
      <dgm:prSet presAssocID="{F1057D5D-76CC-45C1-8F7B-2350BCE5B127}" presName="node" presStyleLbl="node1" presStyleIdx="2" presStyleCnt="3">
        <dgm:presLayoutVars>
          <dgm:bulletEnabled val="1"/>
        </dgm:presLayoutVars>
      </dgm:prSet>
      <dgm:spPr/>
    </dgm:pt>
  </dgm:ptLst>
  <dgm:cxnLst>
    <dgm:cxn modelId="{9176270B-442A-46F9-82ED-11830CE726B9}" type="presOf" srcId="{6B8DEFA6-5F75-44CA-A2D2-374584AB8E48}" destId="{14C9D7D5-06A6-4FB0-B323-BBDEEC745C48}" srcOrd="0" destOrd="0" presId="urn:microsoft.com/office/officeart/2005/8/layout/process1"/>
    <dgm:cxn modelId="{2DC31B29-0BB8-47E4-A903-0C8CF8BE04AF}" srcId="{EE6B9C0F-BF21-4215-A9D6-851057509D69}" destId="{FBDBBB1B-2EFC-4FC5-A4CB-32052F7FCFD3}" srcOrd="1" destOrd="0" parTransId="{3BB0657F-2C6E-4D99-9A16-435FD2683C78}" sibTransId="{B4748F60-5B37-47C9-AEC0-7422FB08D7B1}"/>
    <dgm:cxn modelId="{A9EB982E-D5D6-4F8C-A8A5-3D250CD74781}" type="presOf" srcId="{B4748F60-5B37-47C9-AEC0-7422FB08D7B1}" destId="{01B81229-8202-4483-9A90-B3EB2E966372}" srcOrd="1" destOrd="0" presId="urn:microsoft.com/office/officeart/2005/8/layout/process1"/>
    <dgm:cxn modelId="{7323325E-77E7-4D4A-8AD0-70A975B38355}" srcId="{EE6B9C0F-BF21-4215-A9D6-851057509D69}" destId="{F1057D5D-76CC-45C1-8F7B-2350BCE5B127}" srcOrd="2" destOrd="0" parTransId="{B694F5C4-6784-4033-8390-6F5BA32386BF}" sibTransId="{0A27FE90-5557-4AD1-90A4-C0FC1156C071}"/>
    <dgm:cxn modelId="{726D4452-D3F9-41E5-8B28-0F088EBE64EF}" type="presOf" srcId="{FBDBBB1B-2EFC-4FC5-A4CB-32052F7FCFD3}" destId="{3A3AF7AC-8574-443D-9678-2E0B3EDD14F0}" srcOrd="0" destOrd="0" presId="urn:microsoft.com/office/officeart/2005/8/layout/process1"/>
    <dgm:cxn modelId="{5CFD497E-31E2-4FD9-9DE1-1C68CFF1B1C4}" type="presOf" srcId="{EE6B9C0F-BF21-4215-A9D6-851057509D69}" destId="{B0F68A01-18F0-42FF-A14E-4B1D08E6C030}" srcOrd="0" destOrd="0" presId="urn:microsoft.com/office/officeart/2005/8/layout/process1"/>
    <dgm:cxn modelId="{6C4C428D-D7DF-40BE-8AE9-95BA051E9EFB}" type="presOf" srcId="{F1057D5D-76CC-45C1-8F7B-2350BCE5B127}" destId="{F70DBBB1-B33A-4C9E-AD3D-74A964AB201A}" srcOrd="0" destOrd="0" presId="urn:microsoft.com/office/officeart/2005/8/layout/process1"/>
    <dgm:cxn modelId="{B855479F-2A9C-47EC-83D0-B4212F956DAA}" srcId="{EE6B9C0F-BF21-4215-A9D6-851057509D69}" destId="{80465583-A7C8-417D-9872-04E9EB37FEBF}" srcOrd="0" destOrd="0" parTransId="{C1251EE2-D8D6-453E-9C9A-BCF16E49089E}" sibTransId="{6B8DEFA6-5F75-44CA-A2D2-374584AB8E48}"/>
    <dgm:cxn modelId="{5E3C8BA2-260B-49EB-A91B-28E6247AA535}" type="presOf" srcId="{B4748F60-5B37-47C9-AEC0-7422FB08D7B1}" destId="{9C172D7F-3141-462D-8AD0-95D0F84BD110}" srcOrd="0" destOrd="0" presId="urn:microsoft.com/office/officeart/2005/8/layout/process1"/>
    <dgm:cxn modelId="{0F7F53D0-2798-4124-AEDE-81E78BF8E6BD}" type="presOf" srcId="{80465583-A7C8-417D-9872-04E9EB37FEBF}" destId="{5CD627E3-AE69-439C-B8AC-66EE3CE46E3B}" srcOrd="0" destOrd="0" presId="urn:microsoft.com/office/officeart/2005/8/layout/process1"/>
    <dgm:cxn modelId="{9F11F6EC-AB12-4C48-9F6C-8D4E1F4B81CF}" type="presOf" srcId="{6B8DEFA6-5F75-44CA-A2D2-374584AB8E48}" destId="{E7C1EE39-D258-41E3-A87D-F874C7A6351B}" srcOrd="1" destOrd="0" presId="urn:microsoft.com/office/officeart/2005/8/layout/process1"/>
    <dgm:cxn modelId="{9C774A88-D396-4C45-8D36-C0766B230C8C}" type="presParOf" srcId="{B0F68A01-18F0-42FF-A14E-4B1D08E6C030}" destId="{5CD627E3-AE69-439C-B8AC-66EE3CE46E3B}" srcOrd="0" destOrd="0" presId="urn:microsoft.com/office/officeart/2005/8/layout/process1"/>
    <dgm:cxn modelId="{BA57A948-AB2D-4B78-975C-CDF811B10A4B}" type="presParOf" srcId="{B0F68A01-18F0-42FF-A14E-4B1D08E6C030}" destId="{14C9D7D5-06A6-4FB0-B323-BBDEEC745C48}" srcOrd="1" destOrd="0" presId="urn:microsoft.com/office/officeart/2005/8/layout/process1"/>
    <dgm:cxn modelId="{5BB420BD-98C8-4C41-9747-0DC647C2E9E4}" type="presParOf" srcId="{14C9D7D5-06A6-4FB0-B323-BBDEEC745C48}" destId="{E7C1EE39-D258-41E3-A87D-F874C7A6351B}" srcOrd="0" destOrd="0" presId="urn:microsoft.com/office/officeart/2005/8/layout/process1"/>
    <dgm:cxn modelId="{C1231F78-DD7B-4CE0-A5BA-01A81F15D0A8}" type="presParOf" srcId="{B0F68A01-18F0-42FF-A14E-4B1D08E6C030}" destId="{3A3AF7AC-8574-443D-9678-2E0B3EDD14F0}" srcOrd="2" destOrd="0" presId="urn:microsoft.com/office/officeart/2005/8/layout/process1"/>
    <dgm:cxn modelId="{7AAF7C56-E1B0-4D8C-A716-FB7DE6849ED0}" type="presParOf" srcId="{B0F68A01-18F0-42FF-A14E-4B1D08E6C030}" destId="{9C172D7F-3141-462D-8AD0-95D0F84BD110}" srcOrd="3" destOrd="0" presId="urn:microsoft.com/office/officeart/2005/8/layout/process1"/>
    <dgm:cxn modelId="{A957B112-A012-46DA-A8CA-3B055920332B}" type="presParOf" srcId="{9C172D7F-3141-462D-8AD0-95D0F84BD110}" destId="{01B81229-8202-4483-9A90-B3EB2E966372}" srcOrd="0" destOrd="0" presId="urn:microsoft.com/office/officeart/2005/8/layout/process1"/>
    <dgm:cxn modelId="{959900FD-0D58-40CD-AE62-AABB2C34C3F5}" type="presParOf" srcId="{B0F68A01-18F0-42FF-A14E-4B1D08E6C030}" destId="{F70DBBB1-B33A-4C9E-AD3D-74A964AB201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627E3-AE69-439C-B8AC-66EE3CE46E3B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Social categorization</a:t>
          </a:r>
        </a:p>
      </dsp:txBody>
      <dsp:txXfrm>
        <a:off x="44665" y="2106299"/>
        <a:ext cx="2060143" cy="1206068"/>
      </dsp:txXfrm>
    </dsp:sp>
    <dsp:sp modelId="{14C9D7D5-06A6-4FB0-B323-BBDEEC745C48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355850" y="2550475"/>
        <a:ext cx="316861" cy="317716"/>
      </dsp:txXfrm>
    </dsp:sp>
    <dsp:sp modelId="{3A3AF7AC-8574-443D-9678-2E0B3EDD14F0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Social identification</a:t>
          </a:r>
        </a:p>
      </dsp:txBody>
      <dsp:txXfrm>
        <a:off x="3033928" y="2106299"/>
        <a:ext cx="2060143" cy="1206068"/>
      </dsp:txXfrm>
    </dsp:sp>
    <dsp:sp modelId="{9C172D7F-3141-462D-8AD0-95D0F84BD110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345112" y="2550475"/>
        <a:ext cx="316861" cy="317716"/>
      </dsp:txXfrm>
    </dsp:sp>
    <dsp:sp modelId="{F70DBBB1-B33A-4C9E-AD3D-74A964AB201A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Social comparison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8CD03E-B680-4E46-9A76-EA5C5B61213C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9FF235-70B2-4D05-9BB5-349AB40D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9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04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3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07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9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82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4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93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2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2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55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5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7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52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3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21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0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9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0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5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4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78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09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1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FF235-70B2-4D05-9BB5-349AB40DF1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ber.org/system/files/working_papers/w26669/w26669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erceptiongap.us/the-perception-gap-qui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\\fs2.ad.uni.edu\users\harton\old%20files\Documents\files\class\Special%20topics%2022f\Renewing-American-Democracy-Navigating-A-Changing-Nation-Beyond-Conflict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E44C-8DBD-489C-9B5C-10AE48741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Misinformation and misperceptions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68C8B-779D-4BC3-B0E4-00667DFEE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3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7F15-112B-4378-9428-47A4BF0D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Jaeger &amp; Wilks, 2022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57A984-24B6-4D14-91C7-DF6130A97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9996" y="1632085"/>
            <a:ext cx="7973196" cy="50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51E9-964E-4458-9D83-5B2A9359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Identity theory (Tajfel)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19D9-9116-4BAF-A3BD-64C2949F4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4433"/>
            <a:ext cx="10131425" cy="3649133"/>
          </a:xfrm>
        </p:spPr>
        <p:txBody>
          <a:bodyPr/>
          <a:lstStyle/>
          <a:p>
            <a:r>
              <a:rPr lang="en-US" dirty="0"/>
              <a:t>What does social identity theory predict?</a:t>
            </a:r>
          </a:p>
          <a:p>
            <a:pPr lvl="1"/>
            <a:r>
              <a:rPr lang="en-US" dirty="0"/>
              <a:t>Why we categorize</a:t>
            </a:r>
          </a:p>
          <a:p>
            <a:pPr lvl="1"/>
            <a:r>
              <a:rPr lang="en-US" dirty="0"/>
              <a:t>Which identities we take on</a:t>
            </a:r>
          </a:p>
          <a:p>
            <a:pPr lvl="1"/>
            <a:r>
              <a:rPr lang="en-US" dirty="0"/>
              <a:t>How it affects perceptions of the in and out group</a:t>
            </a:r>
          </a:p>
          <a:p>
            <a:r>
              <a:rPr lang="en-US" dirty="0"/>
              <a:t>How does social identity theory explain affective polarization? 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083A7C-5FD5-4440-BF78-BDE762BDD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983466"/>
              </p:ext>
            </p:extLst>
          </p:nvPr>
        </p:nvGraphicFramePr>
        <p:xfrm>
          <a:off x="1374774" y="30818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656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F676-6321-4EA8-9FF6-C8862606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has affective polarization increased?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B8EA6-FB7F-4F56-A25C-57E6FBC4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party system (</a:t>
            </a:r>
            <a:r>
              <a:rPr lang="en-US" dirty="0" err="1"/>
              <a:t>Boxell</a:t>
            </a:r>
            <a:r>
              <a:rPr lang="en-US" dirty="0"/>
              <a:t> et al., 2021)</a:t>
            </a:r>
          </a:p>
          <a:p>
            <a:r>
              <a:rPr lang="en-US" dirty="0"/>
              <a:t>Nonwhite share of population (</a:t>
            </a:r>
            <a:r>
              <a:rPr lang="en-US" dirty="0" err="1"/>
              <a:t>Boxell</a:t>
            </a:r>
            <a:r>
              <a:rPr lang="en-US" dirty="0"/>
              <a:t> et al., 2021)</a:t>
            </a:r>
          </a:p>
          <a:p>
            <a:r>
              <a:rPr lang="en-US" dirty="0"/>
              <a:t>Elite polarization (</a:t>
            </a:r>
            <a:r>
              <a:rPr lang="en-US" dirty="0" err="1"/>
              <a:t>Boxell</a:t>
            </a:r>
            <a:r>
              <a:rPr lang="en-US" dirty="0"/>
              <a:t> et al., 2021)</a:t>
            </a:r>
          </a:p>
          <a:p>
            <a:r>
              <a:rPr lang="en-US" dirty="0"/>
              <a:t>Sorting of types of people (Iyengar et al., 2018)</a:t>
            </a:r>
          </a:p>
          <a:p>
            <a:r>
              <a:rPr lang="en-US" dirty="0"/>
              <a:t>Network homogeneity (Iyengar et al., 2018)</a:t>
            </a:r>
          </a:p>
          <a:p>
            <a:r>
              <a:rPr lang="en-US" dirty="0"/>
              <a:t>News media (Iyengar et al., 2018)</a:t>
            </a:r>
          </a:p>
          <a:p>
            <a:r>
              <a:rPr lang="en-US" dirty="0"/>
              <a:t>Social media (Iyengar et al., 2018)</a:t>
            </a:r>
          </a:p>
          <a:p>
            <a:r>
              <a:rPr lang="en-US" dirty="0"/>
              <a:t>Ideological polarization (Iyengar et al., 2018)</a:t>
            </a:r>
          </a:p>
          <a:p>
            <a:r>
              <a:rPr lang="en-US" dirty="0"/>
              <a:t>Perceptions of who “they” are (</a:t>
            </a:r>
            <a:r>
              <a:rPr lang="en-US" dirty="0" err="1"/>
              <a:t>Ahler</a:t>
            </a:r>
            <a:r>
              <a:rPr lang="en-US" dirty="0"/>
              <a:t> &amp; </a:t>
            </a:r>
            <a:r>
              <a:rPr lang="en-US" dirty="0" err="1"/>
              <a:t>Sood</a:t>
            </a:r>
            <a:r>
              <a:rPr lang="en-US" dirty="0"/>
              <a:t>, 2018)</a:t>
            </a:r>
          </a:p>
          <a:p>
            <a:r>
              <a:rPr lang="en-US" dirty="0"/>
              <a:t>Not just partisanship as a social identity (West &amp; Iyengar,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34068-F8E0-4C55-9906-016FF197CD12}"/>
              </a:ext>
            </a:extLst>
          </p:cNvPr>
          <p:cNvSpPr txBox="1"/>
          <p:nvPr/>
        </p:nvSpPr>
        <p:spPr>
          <a:xfrm>
            <a:off x="7132320" y="2664823"/>
            <a:ext cx="451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these relate to social identity theory? </a:t>
            </a:r>
          </a:p>
        </p:txBody>
      </p:sp>
    </p:spTree>
    <p:extLst>
      <p:ext uri="{BB962C8B-B14F-4D97-AF65-F5344CB8AC3E}">
        <p14:creationId xmlns:p14="http://schemas.microsoft.com/office/powerpoint/2010/main" val="330691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E21C-BC7A-4194-9717-8CF57CC4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Boxell</a:t>
            </a:r>
            <a:r>
              <a:rPr lang="en-US" dirty="0"/>
              <a:t> et al., 2021 (Two-party system)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92632F-615D-4967-BC22-A4F4546C4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8143" y="1605960"/>
            <a:ext cx="7994237" cy="4981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DED2BA-E779-4A98-8848-EA7463FE38DC}"/>
              </a:ext>
            </a:extLst>
          </p:cNvPr>
          <p:cNvSpPr txBox="1"/>
          <p:nvPr/>
        </p:nvSpPr>
        <p:spPr>
          <a:xfrm>
            <a:off x="3744685" y="553782"/>
            <a:ext cx="7088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https://www.nber.org/system/files/working_papers/w26669/w26669.pdf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6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85B5-7FA2-42AF-A3C9-4B3D48DB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911" y="674914"/>
            <a:ext cx="4761410" cy="1456267"/>
          </a:xfrm>
        </p:spPr>
        <p:txBody>
          <a:bodyPr/>
          <a:lstStyle/>
          <a:p>
            <a:r>
              <a:rPr lang="en-US" dirty="0" err="1"/>
              <a:t>GeogrAphic</a:t>
            </a:r>
            <a:r>
              <a:rPr lang="en-US" dirty="0"/>
              <a:t> sorting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4C4B26-9446-434F-A652-4DAA213C7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326" y="8182"/>
            <a:ext cx="2937806" cy="7083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E7CF1-C314-4F33-80A5-94CA38244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007" y="121024"/>
            <a:ext cx="293780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F5B5A-68E0-4FF0-8B4C-EDD4C20BF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688" y="2414694"/>
            <a:ext cx="32575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8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14FD-3978-47F1-A8D3-D33DA3D8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4" y="302993"/>
            <a:ext cx="10131425" cy="785707"/>
          </a:xfrm>
        </p:spPr>
        <p:txBody>
          <a:bodyPr/>
          <a:lstStyle/>
          <a:p>
            <a:r>
              <a:rPr lang="en-US" dirty="0"/>
              <a:t>News media (Brookman &amp; </a:t>
            </a:r>
            <a:r>
              <a:rPr lang="en-US" dirty="0" err="1"/>
              <a:t>Kalla</a:t>
            </a:r>
            <a:r>
              <a:rPr lang="en-US" dirty="0"/>
              <a:t>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80133-A831-4CC7-A1A8-956AD1C7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641" y="0"/>
            <a:ext cx="10131425" cy="657497"/>
          </a:xfrm>
        </p:spPr>
        <p:txBody>
          <a:bodyPr/>
          <a:lstStyle/>
          <a:p>
            <a:r>
              <a:rPr lang="en-US" dirty="0"/>
              <a:t>Fox news watchers incentivized to watch CNN for a month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A28CD-AB7E-404A-9755-246A8761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38" y="1125464"/>
            <a:ext cx="4182762" cy="563033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D1892A7-BD88-4865-B1BA-A6504C9DF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586" y="1125463"/>
            <a:ext cx="5949683" cy="54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6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BBC0-3455-4174-A8F3-10B94B55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2 months later…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D8A68-90D1-4309-97F8-F5905035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236" y="438494"/>
            <a:ext cx="5735963" cy="598101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69638-0178-44A8-852B-20395FB92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5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70DE-02E4-408B-8855-A38D582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 err="1"/>
              <a:t>Frimer</a:t>
            </a:r>
            <a:r>
              <a:rPr lang="en-US" dirty="0"/>
              <a:t> et al., 2022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D4AE2D-2F06-4BFF-ADE6-843847086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411" y="2141538"/>
            <a:ext cx="8958850" cy="4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D986-29E4-44B9-9BB8-5BC9E1AF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4237-9AFA-43A1-A7AA-F801CE71A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2ABEA-B993-403D-979E-876495E63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957262"/>
            <a:ext cx="9953624" cy="54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0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94C9-4F91-4B34-B730-63AEB436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F80F3-2436-45DD-8DCF-FA4A784B0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3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02C1-36E2-4141-9A0E-BCE294FA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U.S. is polarized”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99EEC-F5F7-4BE4-A8A7-8313D1FFA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polarization? </a:t>
            </a:r>
          </a:p>
          <a:p>
            <a:pPr lvl="1"/>
            <a:r>
              <a:rPr lang="en-US" dirty="0"/>
              <a:t>Ideological</a:t>
            </a:r>
          </a:p>
          <a:p>
            <a:pPr lvl="1"/>
            <a:r>
              <a:rPr lang="en-US" dirty="0"/>
              <a:t>Affective</a:t>
            </a:r>
          </a:p>
          <a:p>
            <a:pPr lvl="1"/>
            <a:r>
              <a:rPr lang="en-US" dirty="0"/>
              <a:t>Perceived (or misperceived, or false)</a:t>
            </a:r>
          </a:p>
          <a:p>
            <a:r>
              <a:rPr lang="en-US" dirty="0"/>
              <a:t>Is the U.S. more polarized than it used to be?</a:t>
            </a:r>
          </a:p>
          <a:p>
            <a:r>
              <a:rPr lang="en-US" dirty="0"/>
              <a:t>Is this a U.S. phenomenon or more general?</a:t>
            </a:r>
          </a:p>
          <a:p>
            <a:r>
              <a:rPr lang="en-US" dirty="0"/>
              <a:t>Are the causes of these different types of polarization the same or different?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30358-DFFE-4F01-96D7-46D7FAAF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147" y="609600"/>
            <a:ext cx="6515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3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527C-FFB4-440F-924F-0B623172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Lees &amp; </a:t>
            </a:r>
            <a:r>
              <a:rPr lang="en-US" dirty="0" err="1"/>
              <a:t>Cikara</a:t>
            </a:r>
            <a:r>
              <a:rPr lang="en-US" dirty="0"/>
              <a:t>, 2021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C82D9A-C497-4FC9-9887-CFB0BECB9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3386" y="1705748"/>
            <a:ext cx="5616369" cy="454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8973-9C1D-4486-955F-0C27330E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different are Rs and Ds? (</a:t>
            </a:r>
            <a:r>
              <a:rPr lang="en-US" dirty="0" err="1"/>
              <a:t>Ahler</a:t>
            </a:r>
            <a:r>
              <a:rPr lang="en-US" dirty="0"/>
              <a:t> &amp; </a:t>
            </a:r>
            <a:r>
              <a:rPr lang="en-US" dirty="0" err="1"/>
              <a:t>Sood</a:t>
            </a:r>
            <a:r>
              <a:rPr lang="en-US" dirty="0"/>
              <a:t>,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B3EC6-256E-4CFF-A5C8-76536E6A1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do we visualize the “other side” as we do? (representativeness heuristic)</a:t>
            </a:r>
          </a:p>
          <a:p>
            <a:r>
              <a:rPr lang="en-US" dirty="0"/>
              <a:t>What does Table 1 show? </a:t>
            </a:r>
          </a:p>
          <a:p>
            <a:r>
              <a:rPr lang="en-US" dirty="0"/>
              <a:t>What are possible reasons for these results? </a:t>
            </a:r>
          </a:p>
          <a:p>
            <a:pPr lvl="1"/>
            <a:r>
              <a:rPr lang="en-US" dirty="0"/>
              <a:t>Follow the news</a:t>
            </a:r>
          </a:p>
          <a:p>
            <a:pPr lvl="1"/>
            <a:r>
              <a:rPr lang="en-US" dirty="0"/>
              <a:t>Expressive responding</a:t>
            </a:r>
          </a:p>
          <a:p>
            <a:pPr lvl="1"/>
            <a:r>
              <a:rPr lang="en-US" dirty="0"/>
              <a:t>Innumeracy</a:t>
            </a:r>
          </a:p>
          <a:p>
            <a:pPr lvl="1"/>
            <a:r>
              <a:rPr lang="en-US" dirty="0"/>
              <a:t>Ignorance of group base rates</a:t>
            </a:r>
          </a:p>
          <a:p>
            <a:r>
              <a:rPr lang="en-US" dirty="0"/>
              <a:t>Are there any other reasons you can think of? 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Estimate the number of people in each group who are D or R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/>
              </a:rPr>
              <a:t>https://perceptiongap.us/the-perception-gap-quiz/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15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7385-0356-4A09-AB72-685ABF1F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types of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B9A9-9E20-42F5-9F7B-8E38E44D7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with a disability</a:t>
            </a:r>
          </a:p>
          <a:p>
            <a:r>
              <a:rPr lang="en-US" dirty="0"/>
              <a:t>A prison guard</a:t>
            </a:r>
          </a:p>
          <a:p>
            <a:r>
              <a:rPr lang="en-US" dirty="0"/>
              <a:t>A surgeon</a:t>
            </a:r>
          </a:p>
          <a:p>
            <a:r>
              <a:rPr lang="en-US" dirty="0"/>
              <a:t>A Muslim</a:t>
            </a:r>
          </a:p>
          <a:p>
            <a:r>
              <a:rPr lang="en-US" dirty="0"/>
              <a:t>An anti-abortion activist</a:t>
            </a:r>
          </a:p>
        </p:txBody>
      </p:sp>
    </p:spTree>
    <p:extLst>
      <p:ext uri="{BB962C8B-B14F-4D97-AF65-F5344CB8AC3E}">
        <p14:creationId xmlns:p14="http://schemas.microsoft.com/office/powerpoint/2010/main" val="3939051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28CB-1B7E-4385-97E9-4AE209A2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818B-94DF-4C4F-A11B-4B1295912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potential consequences of these incorrect perceptions? (Tables 3  and 4)</a:t>
            </a:r>
          </a:p>
          <a:p>
            <a:r>
              <a:rPr lang="en-US" dirty="0"/>
              <a:t>What helped reduce these incorrect perceptions? </a:t>
            </a:r>
          </a:p>
          <a:p>
            <a:pPr lvl="1"/>
            <a:r>
              <a:rPr lang="en-US" dirty="0"/>
              <a:t>Would it work for other groups?</a:t>
            </a:r>
          </a:p>
          <a:p>
            <a:pPr lvl="1"/>
            <a:r>
              <a:rPr lang="en-US" dirty="0"/>
              <a:t>How could you scale it up beyond the study?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7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0334-AFFF-428F-A3CB-A2AC1798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Lees &amp; </a:t>
            </a:r>
            <a:r>
              <a:rPr lang="en-US" dirty="0" err="1"/>
              <a:t>Cikara</a:t>
            </a:r>
            <a:r>
              <a:rPr lang="en-US" dirty="0"/>
              <a:t>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55DD9-E4BE-4DBF-932F-D90804580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081C5-8E29-4B4A-B78D-A7DE64F6D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14" y="518023"/>
            <a:ext cx="6388902" cy="562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23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300C-9209-4D95-B3FD-BE18F6CF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Stern &amp; Crawford,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2727-2F48-415E-B427-D411D44DD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062F7-41B3-40F9-B501-51DD5B3C1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43" y="2300053"/>
            <a:ext cx="9094944" cy="30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4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7EE1-83BD-4948-BD5F-35FE44FC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Affective (and other)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3258-2A25-4419-BA6E-CC1EB848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matter? </a:t>
            </a:r>
          </a:p>
          <a:p>
            <a:r>
              <a:rPr lang="en-US" dirty="0"/>
              <a:t>What about consequences of other types of polarization? </a:t>
            </a:r>
          </a:p>
          <a:p>
            <a:pPr lvl="1"/>
            <a:r>
              <a:rPr lang="en-US" dirty="0"/>
              <a:t>Ideological</a:t>
            </a:r>
          </a:p>
          <a:p>
            <a:pPr lvl="1"/>
            <a:r>
              <a:rPr lang="en-US" dirty="0"/>
              <a:t>Perceived (Lees &amp; </a:t>
            </a:r>
            <a:r>
              <a:rPr lang="en-US" dirty="0" err="1"/>
              <a:t>Cikara</a:t>
            </a:r>
            <a:r>
              <a:rPr lang="en-US" dirty="0"/>
              <a:t>, 2020)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 descr="Why Democrats and Republicans Cannot Get Along! - TeamWorx Team Building">
            <a:extLst>
              <a:ext uri="{FF2B5EF4-FFF2-40B4-BE49-F238E27FC236}">
                <a16:creationId xmlns:a16="http://schemas.microsoft.com/office/drawing/2014/main" id="{50DA2037-E6E8-4397-ADDB-53EC551D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53" y="2288522"/>
            <a:ext cx="4250111" cy="28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03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FACB-6776-40A3-899D-1CFCC3B4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1" y="609599"/>
            <a:ext cx="10131425" cy="1456267"/>
          </a:xfrm>
        </p:spPr>
        <p:txBody>
          <a:bodyPr/>
          <a:lstStyle/>
          <a:p>
            <a:r>
              <a:rPr lang="en-US" dirty="0"/>
              <a:t>Do we also misperceive change?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D8EA-675B-46AA-8DFE-32F4CC04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42415" cy="36491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the problem with misperceiving change in political attitudes? </a:t>
            </a:r>
          </a:p>
          <a:p>
            <a:r>
              <a:rPr lang="en-US" dirty="0"/>
              <a:t>What did Mastroianni &amp; Dana (2022) do in their Study 1?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YOUR TURN: Whether someone is a man or woman is determined by sex assigned at birth vs. can be different from sex assigned at birth. 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Estimate the % of Americans who said determined by SAAB in 2017 and 2022</a:t>
            </a:r>
          </a:p>
          <a:p>
            <a:endParaRPr lang="en-US" dirty="0"/>
          </a:p>
          <a:p>
            <a:r>
              <a:rPr lang="en-US" dirty="0"/>
              <a:t>What did M&amp;D find? (Figures 1 and 2)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0115F-260F-49A3-8C99-54357386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777" y="1337733"/>
            <a:ext cx="4542415" cy="54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68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3397-ABE5-4EAB-B010-80F448CE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06808-303D-480F-B69B-41C7F766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they do and find in Study 2?</a:t>
            </a:r>
          </a:p>
          <a:p>
            <a:r>
              <a:rPr lang="en-US" dirty="0"/>
              <a:t>Why do people misperceive attitude change over time? Are the causes the same or different from those of polarization? </a:t>
            </a:r>
          </a:p>
          <a:p>
            <a:r>
              <a:rPr lang="en-US" dirty="0"/>
              <a:t>What are the causes and effects of these within the political system?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20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ADE8-8586-441A-A08B-BF4A119C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affective (and other?)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5551-80CB-4C61-B1B8-D3BDA851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aware of misconceptions (</a:t>
            </a:r>
            <a:r>
              <a:rPr lang="en-US" dirty="0" err="1"/>
              <a:t>Ahler</a:t>
            </a:r>
            <a:r>
              <a:rPr lang="en-US" dirty="0"/>
              <a:t> &amp; </a:t>
            </a:r>
            <a:r>
              <a:rPr lang="en-US" dirty="0" err="1"/>
              <a:t>Sood</a:t>
            </a:r>
            <a:r>
              <a:rPr lang="en-US" dirty="0"/>
              <a:t>, 2018; Lees &amp; </a:t>
            </a:r>
            <a:r>
              <a:rPr lang="en-US" dirty="0" err="1"/>
              <a:t>Cikara</a:t>
            </a:r>
            <a:r>
              <a:rPr lang="en-US" dirty="0"/>
              <a:t>, 2020; Mastroianni &amp; Dana, 2022)</a:t>
            </a:r>
          </a:p>
          <a:p>
            <a:r>
              <a:rPr lang="en-US" dirty="0"/>
              <a:t>Cross-party empathy (Santos et al., 2022)</a:t>
            </a:r>
          </a:p>
          <a:p>
            <a:r>
              <a:rPr lang="en-US" dirty="0"/>
              <a:t>Befriending meditation (</a:t>
            </a:r>
            <a:r>
              <a:rPr lang="en-US" dirty="0" err="1"/>
              <a:t>Simmonson</a:t>
            </a:r>
            <a:r>
              <a:rPr lang="en-US" dirty="0"/>
              <a:t> et al., 2022)</a:t>
            </a:r>
          </a:p>
          <a:p>
            <a:r>
              <a:rPr lang="en-US" dirty="0"/>
              <a:t>Common identities (</a:t>
            </a:r>
            <a:r>
              <a:rPr lang="en-US" dirty="0" err="1"/>
              <a:t>Levindusky</a:t>
            </a:r>
            <a:r>
              <a:rPr lang="en-US" dirty="0"/>
              <a:t>, 2018)</a:t>
            </a:r>
          </a:p>
          <a:p>
            <a:r>
              <a:rPr lang="en-US" dirty="0"/>
              <a:t>Intellectual humility (</a:t>
            </a:r>
            <a:r>
              <a:rPr lang="en-US" dirty="0" err="1"/>
              <a:t>Krumrei</a:t>
            </a:r>
            <a:r>
              <a:rPr lang="en-US" dirty="0"/>
              <a:t>-Mancuso &amp; Newman, 2021)</a:t>
            </a:r>
          </a:p>
          <a:p>
            <a:endParaRPr lang="en-US" dirty="0"/>
          </a:p>
          <a:p>
            <a:r>
              <a:rPr lang="en-US" dirty="0"/>
              <a:t>Other ideas? </a:t>
            </a:r>
          </a:p>
          <a:p>
            <a:r>
              <a:rPr lang="en-US" dirty="0"/>
              <a:t>Would these work for other types of polarization? </a:t>
            </a:r>
          </a:p>
        </p:txBody>
      </p:sp>
    </p:spTree>
    <p:extLst>
      <p:ext uri="{BB962C8B-B14F-4D97-AF65-F5344CB8AC3E}">
        <p14:creationId xmlns:p14="http://schemas.microsoft.com/office/powerpoint/2010/main" val="359711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3393-CB18-4029-B6C7-B2891362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A6E72-5D3E-488C-8F20-C295ACCEA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 intervention to improve relations/decrease prejudice/get more compromise between:</a:t>
            </a:r>
          </a:p>
          <a:p>
            <a:pPr lvl="1"/>
            <a:r>
              <a:rPr lang="en-US" dirty="0"/>
              <a:t>1. Israelis and Palestinians</a:t>
            </a:r>
          </a:p>
          <a:p>
            <a:pPr lvl="1"/>
            <a:r>
              <a:rPr lang="en-US" dirty="0"/>
              <a:t>2. Iowa and Iowa State fans</a:t>
            </a:r>
          </a:p>
          <a:p>
            <a:pPr lvl="1"/>
            <a:r>
              <a:rPr lang="en-US" dirty="0"/>
              <a:t>3. People for and against the bill that banned transgender girls from participating in school sports with other girls</a:t>
            </a:r>
          </a:p>
          <a:p>
            <a:pPr lvl="1"/>
            <a:r>
              <a:rPr lang="en-US" dirty="0"/>
              <a:t>4. People for and against banning books in school libraries</a:t>
            </a:r>
          </a:p>
          <a:p>
            <a:pPr lvl="1"/>
            <a:r>
              <a:rPr lang="en-US" dirty="0"/>
              <a:t>5. Gun rights advocates and gun control advocates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02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313E-7663-4681-B161-FBC8DC22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Walter et al., 2019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543E46-EC53-4CE4-896F-15007B7F5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9209" y="529287"/>
            <a:ext cx="5776111" cy="5910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1A7CF-B429-4BFB-9A2C-D5EA4CB7B94E}"/>
              </a:ext>
            </a:extLst>
          </p:cNvPr>
          <p:cNvSpPr txBox="1"/>
          <p:nvPr/>
        </p:nvSpPr>
        <p:spPr>
          <a:xfrm>
            <a:off x="1685108" y="3030583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fact checking? </a:t>
            </a:r>
          </a:p>
        </p:txBody>
      </p:sp>
    </p:spTree>
    <p:extLst>
      <p:ext uri="{BB962C8B-B14F-4D97-AF65-F5344CB8AC3E}">
        <p14:creationId xmlns:p14="http://schemas.microsoft.com/office/powerpoint/2010/main" val="953936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CB5D-3D1E-4630-8B77-6CA146D2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10E20-D995-4B25-A418-20C843C1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343399" cy="3649133"/>
          </a:xfrm>
        </p:spPr>
        <p:txBody>
          <a:bodyPr>
            <a:normAutofit/>
          </a:bodyPr>
          <a:lstStyle/>
          <a:p>
            <a:r>
              <a:rPr lang="en-US" dirty="0"/>
              <a:t>Ideological sorting</a:t>
            </a:r>
          </a:p>
          <a:p>
            <a:pPr lvl="1"/>
            <a:r>
              <a:rPr lang="en-US" dirty="0"/>
              <a:t>Expect outgroup interaction</a:t>
            </a:r>
          </a:p>
          <a:p>
            <a:pPr lvl="1"/>
            <a:r>
              <a:rPr lang="en-US" dirty="0"/>
              <a:t>Highlight overarching ids</a:t>
            </a:r>
          </a:p>
          <a:p>
            <a:pPr lvl="1"/>
            <a:r>
              <a:rPr lang="en-US" dirty="0"/>
              <a:t>Redefine “American”</a:t>
            </a:r>
          </a:p>
          <a:p>
            <a:pPr lvl="1"/>
            <a:r>
              <a:rPr lang="en-US" dirty="0"/>
              <a:t>Normalize disagreement</a:t>
            </a:r>
          </a:p>
          <a:p>
            <a:pPr lvl="1"/>
            <a:r>
              <a:rPr lang="en-US" dirty="0"/>
              <a:t>Reduce reliance on 2-party system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9540F9-BC3E-4B66-B90C-86502DD81810}"/>
              </a:ext>
            </a:extLst>
          </p:cNvPr>
          <p:cNvSpPr txBox="1">
            <a:spLocks/>
          </p:cNvSpPr>
          <p:nvPr/>
        </p:nvSpPr>
        <p:spPr>
          <a:xfrm>
            <a:off x="5449390" y="1389032"/>
            <a:ext cx="4819196" cy="429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Residential segregation and declining trust</a:t>
            </a:r>
          </a:p>
          <a:p>
            <a:pPr lvl="1"/>
            <a:r>
              <a:rPr lang="en-US" dirty="0"/>
              <a:t>Get cross-party engagement</a:t>
            </a:r>
          </a:p>
          <a:p>
            <a:pPr lvl="1"/>
            <a:r>
              <a:rPr lang="en-US" dirty="0"/>
              <a:t>Localize issues</a:t>
            </a:r>
          </a:p>
          <a:p>
            <a:pPr lvl="1"/>
            <a:r>
              <a:rPr lang="en-US" dirty="0"/>
              <a:t>Encourage contact</a:t>
            </a:r>
          </a:p>
          <a:p>
            <a:pPr lvl="1"/>
            <a:r>
              <a:rPr lang="en-US" dirty="0"/>
              <a:t>Info echo-chambers</a:t>
            </a:r>
          </a:p>
          <a:p>
            <a:pPr lvl="1"/>
            <a:r>
              <a:rPr lang="en-US" dirty="0"/>
              <a:t>Correct meta-perceptions</a:t>
            </a:r>
          </a:p>
          <a:p>
            <a:pPr lvl="1"/>
            <a:r>
              <a:rPr lang="en-US" dirty="0"/>
              <a:t>Complicate the narrative</a:t>
            </a:r>
          </a:p>
          <a:p>
            <a:pPr lvl="1"/>
            <a:r>
              <a:rPr lang="en-US" dirty="0"/>
              <a:t>Have media personalities model norms for civil discourse</a:t>
            </a:r>
          </a:p>
          <a:p>
            <a:pPr lvl="1"/>
            <a:r>
              <a:rPr lang="en-US" dirty="0"/>
              <a:t>Support local news</a:t>
            </a:r>
          </a:p>
          <a:p>
            <a:pPr lvl="1"/>
            <a:r>
              <a:rPr lang="en-US" dirty="0"/>
              <a:t>Change social media recommendations (Bisbee et al., 2022)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AC758-CDAD-472B-A006-B73DF8DF65B5}"/>
              </a:ext>
            </a:extLst>
          </p:cNvPr>
          <p:cNvSpPr txBox="1"/>
          <p:nvPr/>
        </p:nvSpPr>
        <p:spPr>
          <a:xfrm>
            <a:off x="3631474" y="240268"/>
            <a:ext cx="829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Renewing-American-Democracy-Navigating-A-Changing-Nation-Beyond-Conflict.pdf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11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7616-11FD-49AF-A601-0822E3F6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1-3 of Project due March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69BD0-FC46-47EA-9FC9-706E7049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Cover page (APA style)—and whole paper in APA style</a:t>
            </a:r>
          </a:p>
          <a:p>
            <a:r>
              <a:rPr lang="en-US" b="1" dirty="0"/>
              <a:t>Title, centered, no label </a:t>
            </a:r>
            <a:r>
              <a:rPr lang="en-US" dirty="0"/>
              <a:t>(Section 1): Define the problem and explain why it’s a problem. You will need to include some general sources here most likely (e.g., how common is this problem) as well as research that shows that this is a problem (e.g., linking it to negative outcomes). This section should contain several references and be about a page and ½ to 2 pages.</a:t>
            </a:r>
          </a:p>
          <a:p>
            <a:r>
              <a:rPr lang="en-US" b="1" dirty="0"/>
              <a:t>Theories </a:t>
            </a:r>
            <a:r>
              <a:rPr lang="en-US" dirty="0"/>
              <a:t>(Section 2): Possible subheads by theory. Describe at least two theories that relate to how to solve the problem you defined. You’ll need at least a paragraph describing each theory, 1-2 paragraphs each that show general support for the theory, and a paragraph each that applies the theory specifically to your problem. This section should contain several references and be around 3 pages.</a:t>
            </a:r>
          </a:p>
          <a:p>
            <a:r>
              <a:rPr lang="en-US" b="1" dirty="0"/>
              <a:t>Past Interventions </a:t>
            </a:r>
            <a:r>
              <a:rPr lang="en-US" dirty="0"/>
              <a:t>(Section 3): Evaluate previous research that has attempted to solve your problem. Provide a critical review of what we currently know about what does and does not work. This section should contain several references and be around 3 pages.</a:t>
            </a:r>
          </a:p>
          <a:p>
            <a:r>
              <a:rPr lang="en-US" b="1" dirty="0"/>
              <a:t>References</a:t>
            </a:r>
            <a:r>
              <a:rPr lang="en-US" dirty="0"/>
              <a:t>--must match up to text and be in APA style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0726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B9FF-8E69-42F0-9A2C-CACAA0A2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1B06C-946A-4A9F-BFD5-C7EB51307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part of Power of Us</a:t>
            </a:r>
          </a:p>
          <a:p>
            <a:r>
              <a:rPr lang="en-US" dirty="0"/>
              <a:t>Think Again people</a:t>
            </a:r>
          </a:p>
        </p:txBody>
      </p:sp>
    </p:spTree>
    <p:extLst>
      <p:ext uri="{BB962C8B-B14F-4D97-AF65-F5344CB8AC3E}">
        <p14:creationId xmlns:p14="http://schemas.microsoft.com/office/powerpoint/2010/main" val="349969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16AD-C65F-453D-95FF-C835F65B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Ideological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CED7A-4879-4ADF-8ADB-60E3FD933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817B-C8B3-4AB3-B420-2B62A13C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Stern, 2020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532310-6EB6-436F-9038-8B78440E8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2863" y="1833670"/>
            <a:ext cx="7339194" cy="46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65DE-92FE-4816-8D1B-0EC5C633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Sparkman et al., 2021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0A2AEE-6539-4348-A0CB-FF7434407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170" y="2951376"/>
            <a:ext cx="5572125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0A58D1-DD9B-4D4A-9F83-A41D7F7BF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49" y="609600"/>
            <a:ext cx="56959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0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8905-01F0-46D6-8D94-F04E0CED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Pluralistic ignorance (Prentice and Miller)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E907-BDFA-49B6-854D-40CB56DF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misperceive the norm, which leads them to act in accordance with the perceived norm</a:t>
            </a:r>
          </a:p>
          <a:p>
            <a:r>
              <a:rPr lang="en-US" dirty="0"/>
              <a:t>“I think college students drink a lot, so I drink a lot to fit in.”</a:t>
            </a:r>
          </a:p>
        </p:txBody>
      </p:sp>
    </p:spTree>
    <p:extLst>
      <p:ext uri="{BB962C8B-B14F-4D97-AF65-F5344CB8AC3E}">
        <p14:creationId xmlns:p14="http://schemas.microsoft.com/office/powerpoint/2010/main" val="223743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E10E-B132-4DFA-8590-B3FF3351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Affective polarization (</a:t>
            </a:r>
            <a:r>
              <a:rPr lang="en-US" dirty="0" err="1"/>
              <a:t>Druckman</a:t>
            </a:r>
            <a:r>
              <a:rPr lang="en-US" dirty="0"/>
              <a:t> &amp; Levy,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5297-B757-45F5-83EA-3618C4BD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55AD5-09AC-40D9-B8E4-F02AAE81C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14" y="2136290"/>
            <a:ext cx="6875706" cy="44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9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9F80-8EA3-45DD-88FE-DF0950F5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Boxell</a:t>
            </a:r>
            <a:r>
              <a:rPr lang="en-US" b="1" dirty="0"/>
              <a:t> et al.,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CB20-642E-437A-9B22-9AAC0272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509AC-640D-415E-A8CF-004411D9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901" y="441416"/>
            <a:ext cx="66008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9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1182</Words>
  <Application>Microsoft Office PowerPoint</Application>
  <PresentationFormat>Widescreen</PresentationFormat>
  <Paragraphs>163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Celestial</vt:lpstr>
      <vt:lpstr>Misinformation and misperceptions</vt:lpstr>
      <vt:lpstr>“the U.S. is polarized”</vt:lpstr>
      <vt:lpstr>Fixing the world</vt:lpstr>
      <vt:lpstr>Ideological polarization</vt:lpstr>
      <vt:lpstr>Stern, 2020</vt:lpstr>
      <vt:lpstr>Sparkman et al., 2021</vt:lpstr>
      <vt:lpstr>Pluralistic ignorance (Prentice and Miller)</vt:lpstr>
      <vt:lpstr>Affective polarization (Druckman &amp; Levy, 2021)</vt:lpstr>
      <vt:lpstr>Boxell et al., 2021</vt:lpstr>
      <vt:lpstr>Jaeger &amp; Wilks, 2022</vt:lpstr>
      <vt:lpstr>Social Identity theory (Tajfel)</vt:lpstr>
      <vt:lpstr>Why has affective polarization increased?</vt:lpstr>
      <vt:lpstr>Boxell et al., 2021 (Two-party system)</vt:lpstr>
      <vt:lpstr>GeogrAphic sorting</vt:lpstr>
      <vt:lpstr>News media (Brookman &amp; Kalla, 2022)</vt:lpstr>
      <vt:lpstr>And 2 months later…</vt:lpstr>
      <vt:lpstr>Frimer et al., 2022</vt:lpstr>
      <vt:lpstr>PowerPoint Presentation</vt:lpstr>
      <vt:lpstr>Perceived polarization</vt:lpstr>
      <vt:lpstr>Lees &amp; Cikara, 2021</vt:lpstr>
      <vt:lpstr>How different are Rs and Ds? (Ahler &amp; Sood, 2018)</vt:lpstr>
      <vt:lpstr>Visualize types of people</vt:lpstr>
      <vt:lpstr>PowerPoint Presentation</vt:lpstr>
      <vt:lpstr>Lees &amp; Cikara, 2020</vt:lpstr>
      <vt:lpstr>Stern &amp; Crawford, 2020</vt:lpstr>
      <vt:lpstr>Consequences of Affective (and other) polarization</vt:lpstr>
      <vt:lpstr>Do we also misperceive change? </vt:lpstr>
      <vt:lpstr>PowerPoint Presentation</vt:lpstr>
      <vt:lpstr>Reducing affective (and other?) polarization</vt:lpstr>
      <vt:lpstr>Walter et al., 2019</vt:lpstr>
      <vt:lpstr>Address causes</vt:lpstr>
      <vt:lpstr>Sections 1-3 of Project due March 6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2024-02-14T19:31:14Z</dcterms:created>
  <dcterms:modified xsi:type="dcterms:W3CDTF">2024-02-14T19:31:22Z</dcterms:modified>
</cp:coreProperties>
</file>