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1" r:id="rId1"/>
  </p:sldMasterIdLst>
  <p:notesMasterIdLst>
    <p:notesMasterId r:id="rId24"/>
  </p:notesMasterIdLst>
  <p:sldIdLst>
    <p:sldId id="256" r:id="rId2"/>
    <p:sldId id="273" r:id="rId3"/>
    <p:sldId id="257" r:id="rId4"/>
    <p:sldId id="276" r:id="rId5"/>
    <p:sldId id="277" r:id="rId6"/>
    <p:sldId id="278" r:id="rId7"/>
    <p:sldId id="279" r:id="rId8"/>
    <p:sldId id="280" r:id="rId9"/>
    <p:sldId id="275" r:id="rId10"/>
    <p:sldId id="281" r:id="rId11"/>
    <p:sldId id="269" r:id="rId12"/>
    <p:sldId id="264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0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0954" autoAdjust="0"/>
  </p:normalViewPr>
  <p:slideViewPr>
    <p:cSldViewPr snapToGrid="0">
      <p:cViewPr varScale="1">
        <p:scale>
          <a:sx n="21" d="100"/>
          <a:sy n="21" d="100"/>
        </p:scale>
        <p:origin x="735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590447-4828-4B4A-8445-7CD03890853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59CD3-6AB1-4AA3-85E3-ADFC50F83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515C8-894B-4998-8F67-76746F71C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5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2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7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4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59CD3-6AB1-4AA3-85E3-ADFC50F83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3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84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26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4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0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5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3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5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0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60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swith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snimnews.com/en/news/2018/08/06/1795416/ex-venezuelan-prosecutor-refutes-allegations-of-plotting-assault-on-maduro" TargetMode="External"/><Relationship Id="rId3" Type="http://schemas.openxmlformats.org/officeDocument/2006/relationships/hyperlink" Target="https://en.wikipedia.org/wiki/John_Neely_Kennedy" TargetMode="External"/><Relationship Id="rId7" Type="http://schemas.openxmlformats.org/officeDocument/2006/relationships/image" Target="../media/image11.jp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9807&amp;amp;picture=preaching-in-church&amp;amp;large=1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g"/><Relationship Id="rId10" Type="http://schemas.openxmlformats.org/officeDocument/2006/relationships/image" Target="../media/image12.JP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5091204" cy="3329581"/>
          </a:xfrm>
        </p:spPr>
        <p:txBody>
          <a:bodyPr/>
          <a:lstStyle/>
          <a:p>
            <a:r>
              <a:rPr lang="en-US" dirty="0"/>
              <a:t>Think Again 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3329C-BF1F-4568-8844-4F80A75E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43" y="1452532"/>
            <a:ext cx="4759346" cy="4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89F2-FD99-437F-8BC6-0405385D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Debating convincingly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CE12-1DC9-458D-8601-1BFF169B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he suggest the best debaters/negotiators do?</a:t>
            </a:r>
          </a:p>
          <a:p>
            <a:r>
              <a:rPr lang="en-US" dirty="0"/>
              <a:t>When are these techniques going to be more or less important?  </a:t>
            </a:r>
          </a:p>
        </p:txBody>
      </p:sp>
      <p:pic>
        <p:nvPicPr>
          <p:cNvPr id="4" name="Picture 6" descr="https://tse1.mm.bing.net/th?id=OIP.4OR9XGbEwzzk6oaSscaiOAHaG3&amp;pid=Api&amp;P=0&amp;h=220">
            <a:extLst>
              <a:ext uri="{FF2B5EF4-FFF2-40B4-BE49-F238E27FC236}">
                <a16:creationId xmlns:a16="http://schemas.microsoft.com/office/drawing/2014/main" id="{86EC8BD9-3D65-43B1-83A0-5EA9F832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35" y="3060326"/>
            <a:ext cx="3968283" cy="36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se4.mm.bing.net/th?id=OIP.H7ssf2RLpvNvirGAE5-cVwHaF5&amp;pid=Api&amp;P=0&amp;h=220">
            <a:extLst>
              <a:ext uri="{FF2B5EF4-FFF2-40B4-BE49-F238E27FC236}">
                <a16:creationId xmlns:a16="http://schemas.microsoft.com/office/drawing/2014/main" id="{AE571AB7-3FAC-4102-8C8E-B848E791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1" y="3617259"/>
            <a:ext cx="26289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8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Elaboration Likelihood Model (Petty&amp; Cacioppo, 1986)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77" y="2395818"/>
            <a:ext cx="8946541" cy="41954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image1.slideserve.com/3072494/elaboration-likelihood-model-elm1-l.jpg">
            <a:extLst>
              <a:ext uri="{FF2B5EF4-FFF2-40B4-BE49-F238E27FC236}">
                <a16:creationId xmlns:a16="http://schemas.microsoft.com/office/drawing/2014/main" id="{EE5F75C0-44CA-4FB5-AA7D-384D737E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731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14FE9-4ABC-40B0-8B2C-D67E5E151C06}"/>
              </a:ext>
            </a:extLst>
          </p:cNvPr>
          <p:cNvSpPr txBox="1"/>
          <p:nvPr/>
        </p:nvSpPr>
        <p:spPr>
          <a:xfrm>
            <a:off x="8230619" y="452718"/>
            <a:ext cx="375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Petty &amp; Cacioppo, 1986; also see heuristic-systematic model (</a:t>
            </a:r>
            <a:r>
              <a:rPr lang="en-US" dirty="0" err="1"/>
              <a:t>Chaiken</a:t>
            </a:r>
            <a:r>
              <a:rPr lang="en-US" dirty="0"/>
              <a:t> &amp; </a:t>
            </a:r>
            <a:r>
              <a:rPr lang="en-US" dirty="0" err="1"/>
              <a:t>Eagly</a:t>
            </a:r>
            <a:r>
              <a:rPr lang="en-US" dirty="0"/>
              <a:t>, 1989)</a:t>
            </a:r>
          </a:p>
        </p:txBody>
      </p:sp>
    </p:spTree>
    <p:extLst>
      <p:ext uri="{BB962C8B-B14F-4D97-AF65-F5344CB8AC3E}">
        <p14:creationId xmlns:p14="http://schemas.microsoft.com/office/powerpoint/2010/main" val="60786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A56B-D12B-4A21-852E-CAB692BD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influence principles—Cialdini,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082BC-F7E6-47B0-9AC1-4C4ADDDE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10" y="1893657"/>
            <a:ext cx="3955594" cy="3416300"/>
          </a:xfrm>
        </p:spPr>
        <p:txBody>
          <a:bodyPr>
            <a:normAutofit/>
          </a:bodyPr>
          <a:lstStyle/>
          <a:p>
            <a:r>
              <a:rPr lang="en-US" dirty="0"/>
              <a:t>What are examples of each?</a:t>
            </a:r>
          </a:p>
          <a:p>
            <a:r>
              <a:rPr lang="en-US" dirty="0"/>
              <a:t>When are they effective?</a:t>
            </a:r>
          </a:p>
          <a:p>
            <a:r>
              <a:rPr lang="en-US" dirty="0"/>
              <a:t>Why are they effective?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7082BC-F7E6-47B0-9AC1-4C4ADDDE5249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3955594" cy="341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Reciprocity</a:t>
            </a:r>
          </a:p>
          <a:p>
            <a:r>
              <a:rPr lang="en-US" dirty="0"/>
              <a:t>Liking</a:t>
            </a:r>
          </a:p>
          <a:p>
            <a:r>
              <a:rPr lang="en-US" dirty="0"/>
              <a:t>Social proof</a:t>
            </a:r>
          </a:p>
          <a:p>
            <a:r>
              <a:rPr lang="en-US" dirty="0"/>
              <a:t>Authority</a:t>
            </a:r>
          </a:p>
          <a:p>
            <a:r>
              <a:rPr lang="en-US" dirty="0"/>
              <a:t>Scarcity (Reactance theory, Brehm)</a:t>
            </a:r>
          </a:p>
          <a:p>
            <a:r>
              <a:rPr lang="en-US" dirty="0"/>
              <a:t>Consistency (Cognitive dissonance theory, Festinger)</a:t>
            </a:r>
          </a:p>
          <a:p>
            <a:r>
              <a:rPr lang="en-US" dirty="0"/>
              <a:t>Unity (Social identity theory, Tajfel, Turner)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4095B-A017-4B4F-AED1-244918998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370" y="1492206"/>
            <a:ext cx="1894236" cy="2841355"/>
          </a:xfrm>
          <a:prstGeom prst="rect">
            <a:avLst/>
          </a:prstGeom>
        </p:spPr>
      </p:pic>
      <p:pic>
        <p:nvPicPr>
          <p:cNvPr id="7170" name="Picture 2" descr="Paperback Influence: The Psychology of Persuasion, Revised Edition Book">
            <a:extLst>
              <a:ext uri="{FF2B5EF4-FFF2-40B4-BE49-F238E27FC236}">
                <a16:creationId xmlns:a16="http://schemas.microsoft.com/office/drawing/2014/main" id="{B78C0873-E35E-4F5D-BD59-5A33CDAF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143" y="3524250"/>
            <a:ext cx="2190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4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6EEB-16BA-4BA4-A8C2-9769B2B8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Stealing Thunder (Williams and others)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1ED5-4F73-4A15-9F3A-515417E4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Stealing thunder—revealing negative information about yourself (or your client in a legal situation) before someone else does</a:t>
            </a:r>
          </a:p>
          <a:p>
            <a:r>
              <a:rPr lang="en-US" dirty="0"/>
              <a:t>Reduces impact of negative information</a:t>
            </a:r>
          </a:p>
          <a:p>
            <a:r>
              <a:rPr lang="en-US" dirty="0"/>
              <a:t>Why?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1EA84-1047-4C96-97ED-B1669E2D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346880"/>
            <a:ext cx="9802906" cy="16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A333-A527-4D70-869F-76F8E80C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stereotypes and reducing 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DAAD-DB2D-4D1C-998A-129F8F9F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Why do we hold stereotypes about other groups? </a:t>
            </a:r>
          </a:p>
          <a:p>
            <a:r>
              <a:rPr lang="en-US" dirty="0"/>
              <a:t>How can we decrease stereotyping, according to Grant? </a:t>
            </a:r>
          </a:p>
          <a:p>
            <a:r>
              <a:rPr lang="en-US" dirty="0"/>
              <a:t>Simplified versions of relevant theories</a:t>
            </a:r>
            <a:r>
              <a:rPr lang="en-US" dirty="0">
                <a:sym typeface="Wingdings" panose="05000000000000000000" pitchFamily="2" charset="2"/>
              </a:rPr>
              <a:t> next slides</a:t>
            </a:r>
            <a:endParaRPr lang="en-US" dirty="0"/>
          </a:p>
        </p:txBody>
      </p:sp>
      <p:pic>
        <p:nvPicPr>
          <p:cNvPr id="9218" name="Picture 2" descr="https://tse3.mm.bing.net/th?id=OIP.vjsNJjmhHufWwU89zLsaVwHaFk&amp;pid=Api&amp;P=0&amp;h=220">
            <a:extLst>
              <a:ext uri="{FF2B5EF4-FFF2-40B4-BE49-F238E27FC236}">
                <a16:creationId xmlns:a16="http://schemas.microsoft.com/office/drawing/2014/main" id="{CAA9C2A0-53E0-4CA2-905C-46AA2532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26" y="4352569"/>
            <a:ext cx="27813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6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57B9-D061-4166-BE44-4B0A379B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identity theory (Tajfel, Turner)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1248-4321-44EA-86A3-26B835BC7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groups give us a sense of self-esteem</a:t>
            </a:r>
          </a:p>
          <a:p>
            <a:r>
              <a:rPr lang="en-US" dirty="0"/>
              <a:t>My group = good</a:t>
            </a:r>
          </a:p>
          <a:p>
            <a:r>
              <a:rPr lang="en-US" dirty="0"/>
              <a:t>Other groups = bad</a:t>
            </a:r>
          </a:p>
          <a:p>
            <a:r>
              <a:rPr lang="en-US" dirty="0"/>
              <a:t>Minimal group paradigm</a:t>
            </a:r>
          </a:p>
        </p:txBody>
      </p:sp>
      <p:pic>
        <p:nvPicPr>
          <p:cNvPr id="3074" name="Picture 2" descr="https://tse1.mm.bing.net/th?id=OIP.VAAiP5GbQDIeW9YTP_orZQHaE8&amp;pid=Api&amp;P=0&amp;h=220">
            <a:extLst>
              <a:ext uri="{FF2B5EF4-FFF2-40B4-BE49-F238E27FC236}">
                <a16:creationId xmlns:a16="http://schemas.microsoft.com/office/drawing/2014/main" id="{38C7BF28-F2B0-4221-B287-0326ECA7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4" y="3114113"/>
            <a:ext cx="4809005" cy="32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7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FC03-EF9A-4A7F-9D9A-3DEED26E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F93E-720E-4444-BAFD-3003365E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Become more extreme in group discussions because of </a:t>
            </a:r>
          </a:p>
          <a:p>
            <a:pPr lvl="1"/>
            <a:r>
              <a:rPr lang="en-US" dirty="0"/>
              <a:t>Social comparison</a:t>
            </a:r>
          </a:p>
          <a:p>
            <a:pPr lvl="1"/>
            <a:r>
              <a:rPr lang="en-US" dirty="0"/>
              <a:t>Persuasive arguments</a:t>
            </a:r>
          </a:p>
        </p:txBody>
      </p:sp>
      <p:pic>
        <p:nvPicPr>
          <p:cNvPr id="2050" name="Picture 2" descr="https://tse2.mm.bing.net/th?id=OIP.e5Y0zeNG6v0AGU9XLwAXggHaEr&amp;pid=Api&amp;P=0&amp;h=220">
            <a:extLst>
              <a:ext uri="{FF2B5EF4-FFF2-40B4-BE49-F238E27FC236}">
                <a16:creationId xmlns:a16="http://schemas.microsoft.com/office/drawing/2014/main" id="{FD1427BB-0C22-4B54-B36F-3CB4EE57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26" y="3282203"/>
            <a:ext cx="4784158" cy="30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9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AD24-11B0-41ED-912E-457B8FF9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hypothesis (Allport)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9FC6-9416-4A7B-9855-C2536D5C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Equal status</a:t>
            </a:r>
          </a:p>
          <a:p>
            <a:r>
              <a:rPr lang="en-US" dirty="0"/>
              <a:t>Common goals</a:t>
            </a:r>
          </a:p>
          <a:p>
            <a:r>
              <a:rPr lang="en-US" dirty="0"/>
              <a:t>Cooperation</a:t>
            </a:r>
          </a:p>
          <a:p>
            <a:r>
              <a:rPr lang="en-US" dirty="0"/>
              <a:t>Support of authorities</a:t>
            </a:r>
          </a:p>
          <a:p>
            <a:r>
              <a:rPr lang="en-US" dirty="0"/>
              <a:t>Multiple exemplars</a:t>
            </a:r>
          </a:p>
        </p:txBody>
      </p:sp>
      <p:pic>
        <p:nvPicPr>
          <p:cNvPr id="1026" name="Picture 2" descr="https://tse2.mm.bing.net/th?id=OIP.YWqJBtM-uk4kRRljqKjhbAAAAA&amp;pid=Api&amp;P=0&amp;h=220">
            <a:extLst>
              <a:ext uri="{FF2B5EF4-FFF2-40B4-BE49-F238E27FC236}">
                <a16:creationId xmlns:a16="http://schemas.microsoft.com/office/drawing/2014/main" id="{D0EE647A-F860-467B-9CCC-5720DA76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90" y="2650190"/>
            <a:ext cx="3582521" cy="31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6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A0E7-24F7-437C-B83D-3E847888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in-group identity model (Dovidio, Gaertner)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4D8-6C38-471B-BE24-FD71BFAA4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prejudice by using higher level categorizations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C7DC0-328E-4328-9E27-35EA2D880D48}"/>
              </a:ext>
            </a:extLst>
          </p:cNvPr>
          <p:cNvSpPr/>
          <p:nvPr/>
        </p:nvSpPr>
        <p:spPr>
          <a:xfrm>
            <a:off x="8541810" y="4222377"/>
            <a:ext cx="17346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Motorheads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52675-B88F-49BC-B714-602BDBBA0116}"/>
              </a:ext>
            </a:extLst>
          </p:cNvPr>
          <p:cNvSpPr/>
          <p:nvPr/>
        </p:nvSpPr>
        <p:spPr>
          <a:xfrm>
            <a:off x="5161430" y="2707343"/>
            <a:ext cx="17346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Eagles 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C2D0F-C65D-4414-AAE7-37337FCA5799}"/>
              </a:ext>
            </a:extLst>
          </p:cNvPr>
          <p:cNvSpPr/>
          <p:nvPr/>
        </p:nvSpPr>
        <p:spPr>
          <a:xfrm>
            <a:off x="3841912" y="4224619"/>
            <a:ext cx="17346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FD694-A0F9-48E1-A470-8713C96A19BB}"/>
              </a:ext>
            </a:extLst>
          </p:cNvPr>
          <p:cNvSpPr/>
          <p:nvPr/>
        </p:nvSpPr>
        <p:spPr>
          <a:xfrm>
            <a:off x="1653989" y="4222377"/>
            <a:ext cx="17346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B5768-1B06-4402-8D27-4D08138A02E6}"/>
              </a:ext>
            </a:extLst>
          </p:cNvPr>
          <p:cNvSpPr/>
          <p:nvPr/>
        </p:nvSpPr>
        <p:spPr>
          <a:xfrm>
            <a:off x="6288742" y="4273923"/>
            <a:ext cx="17346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Stoners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57C227-CFB0-4E60-980B-8DEB66774C3A}"/>
              </a:ext>
            </a:extLst>
          </p:cNvPr>
          <p:cNvCxnSpPr/>
          <p:nvPr/>
        </p:nvCxnSpPr>
        <p:spPr>
          <a:xfrm flipV="1">
            <a:off x="3005418" y="3267635"/>
            <a:ext cx="1703829" cy="658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D4796C-A6FF-4FEC-9B47-488524EFBB0E}"/>
              </a:ext>
            </a:extLst>
          </p:cNvPr>
          <p:cNvCxnSpPr/>
          <p:nvPr/>
        </p:nvCxnSpPr>
        <p:spPr>
          <a:xfrm flipV="1">
            <a:off x="4709247" y="3793089"/>
            <a:ext cx="639225" cy="22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16B640-3BE4-448D-87E4-3C9922310E26}"/>
              </a:ext>
            </a:extLst>
          </p:cNvPr>
          <p:cNvCxnSpPr/>
          <p:nvPr/>
        </p:nvCxnSpPr>
        <p:spPr>
          <a:xfrm flipH="1" flipV="1">
            <a:off x="6387353" y="3654852"/>
            <a:ext cx="508747" cy="47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E75E6E-8C04-4FC2-89A6-061996355302}"/>
              </a:ext>
            </a:extLst>
          </p:cNvPr>
          <p:cNvCxnSpPr/>
          <p:nvPr/>
        </p:nvCxnSpPr>
        <p:spPr>
          <a:xfrm flipH="1" flipV="1">
            <a:off x="7125176" y="3621743"/>
            <a:ext cx="1965036" cy="528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8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13B0-EBAF-4E8F-9CEA-946B9AA8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altruism hypothesis (Batson)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8CAF8-C375-4A4D-828D-6863C7D29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E4A0D-BC60-4C00-A960-CEBE2A7D9379}"/>
              </a:ext>
            </a:extLst>
          </p:cNvPr>
          <p:cNvSpPr/>
          <p:nvPr/>
        </p:nvSpPr>
        <p:spPr>
          <a:xfrm>
            <a:off x="7065776" y="3798794"/>
            <a:ext cx="23875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regardless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30C30-97F0-4551-94F7-C6A66DFB1316}"/>
              </a:ext>
            </a:extLst>
          </p:cNvPr>
          <p:cNvSpPr/>
          <p:nvPr/>
        </p:nvSpPr>
        <p:spPr>
          <a:xfrm>
            <a:off x="7065776" y="2514600"/>
            <a:ext cx="24816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 only if rewards&gt;costs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80C2E-DA2C-48F7-9A89-497CBD780E89}"/>
              </a:ext>
            </a:extLst>
          </p:cNvPr>
          <p:cNvSpPr/>
          <p:nvPr/>
        </p:nvSpPr>
        <p:spPr>
          <a:xfrm>
            <a:off x="2142147" y="3897406"/>
            <a:ext cx="18381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Empathy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EDDF5-A669-43DA-B97E-1C4180C9162D}"/>
              </a:ext>
            </a:extLst>
          </p:cNvPr>
          <p:cNvSpPr/>
          <p:nvPr/>
        </p:nvSpPr>
        <p:spPr>
          <a:xfrm>
            <a:off x="2142147" y="2655794"/>
            <a:ext cx="1764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Empathy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11E393B-61AF-4DEC-B342-A70AD913BD71}"/>
              </a:ext>
            </a:extLst>
          </p:cNvPr>
          <p:cNvSpPr/>
          <p:nvPr/>
        </p:nvSpPr>
        <p:spPr>
          <a:xfrm>
            <a:off x="5126225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FC3AA4-397C-4B49-A9A9-210DD52E319C}"/>
              </a:ext>
            </a:extLst>
          </p:cNvPr>
          <p:cNvSpPr/>
          <p:nvPr/>
        </p:nvSpPr>
        <p:spPr>
          <a:xfrm>
            <a:off x="5191219" y="40136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5BD2-27F0-4948-81D4-F266749F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04FF4-368F-4179-8FD6-7AFE3411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073088"/>
            <a:ext cx="4530436" cy="419548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https://startswith.us/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E91A8-E3C9-4564-8577-93FBD003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-47065"/>
            <a:ext cx="5097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0D60-2CCF-499E-BF5C-47901F84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Paradoxical thinking (Bar-Tal)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4C534-EF78-4257-939D-279C1DD1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Arguments that agree but are so extreme they make someone rethink</a:t>
            </a:r>
          </a:p>
        </p:txBody>
      </p:sp>
      <p:pic>
        <p:nvPicPr>
          <p:cNvPr id="4098" name="Picture 2" descr="https://tse1.mm.bing.net/th?id=OIP.WKpcJ_g6EppxSu7KOaWM1AHaHa&amp;pid=Api&amp;P=0&amp;h=220">
            <a:extLst>
              <a:ext uri="{FF2B5EF4-FFF2-40B4-BE49-F238E27FC236}">
                <a16:creationId xmlns:a16="http://schemas.microsoft.com/office/drawing/2014/main" id="{315B89E1-3801-4920-AC6A-D9D9A07F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5" y="2865343"/>
            <a:ext cx="3093943" cy="30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2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CD1-C154-4E2D-93BD-32653934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that crazy uncle…</a:t>
            </a:r>
          </a:p>
        </p:txBody>
      </p:sp>
      <p:pic>
        <p:nvPicPr>
          <p:cNvPr id="4" name="Picture 4" descr="https://miro.medium.com/v2/resize:fit:700/1*Yp_CdZUgMxWU1IG2UpgIow@2x.jpeg">
            <a:extLst>
              <a:ext uri="{FF2B5EF4-FFF2-40B4-BE49-F238E27FC236}">
                <a16:creationId xmlns:a16="http://schemas.microsoft.com/office/drawing/2014/main" id="{2797DC98-2662-4C7E-A977-982419EBE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15" y="2052638"/>
            <a:ext cx="314794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1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</a:t>
            </a:r>
            <a:r>
              <a:rPr lang="en-US" i="1" dirty="0"/>
              <a:t>Think again</a:t>
            </a:r>
          </a:p>
          <a:p>
            <a:r>
              <a:rPr lang="en-US" dirty="0"/>
              <a:t>That group should think about questions and get them to me by the next week (email)</a:t>
            </a:r>
          </a:p>
          <a:p>
            <a:r>
              <a:rPr lang="en-US" dirty="0"/>
              <a:t>Final topic due today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401953" cy="4195481"/>
          </a:xfrm>
        </p:spPr>
        <p:txBody>
          <a:bodyPr>
            <a:normAutofit/>
          </a:bodyPr>
          <a:lstStyle/>
          <a:p>
            <a:r>
              <a:rPr lang="en-US" dirty="0"/>
              <a:t>Books as secondary sources</a:t>
            </a:r>
          </a:p>
          <a:p>
            <a:r>
              <a:rPr lang="en-US" dirty="0"/>
              <a:t>Reactions to book </a:t>
            </a:r>
          </a:p>
          <a:p>
            <a:r>
              <a:rPr lang="en-US" dirty="0"/>
              <a:t>What concepts from last week do you see reflected in the readings for today? </a:t>
            </a:r>
          </a:p>
          <a:p>
            <a:r>
              <a:rPr lang="en-US" dirty="0"/>
              <a:t>What areas of research that you’ve learned before in other classes do you see reflected here? </a:t>
            </a:r>
          </a:p>
          <a:p>
            <a:endParaRPr lang="en-US" dirty="0"/>
          </a:p>
          <a:p>
            <a:r>
              <a:rPr lang="en-US" dirty="0"/>
              <a:t>Take homes from the chapters</a:t>
            </a:r>
          </a:p>
          <a:p>
            <a:pPr lvl="1"/>
            <a:endParaRPr lang="en-US" dirty="0"/>
          </a:p>
        </p:txBody>
      </p:sp>
      <p:sp>
        <p:nvSpPr>
          <p:cNvPr id="4" name="AutoShape 2" descr="Think Again - by Adam Grant, 1 of 4">
            <a:extLst>
              <a:ext uri="{FF2B5EF4-FFF2-40B4-BE49-F238E27FC236}">
                <a16:creationId xmlns:a16="http://schemas.microsoft.com/office/drawing/2014/main" id="{BDA3B332-988E-4538-96D4-43F31680B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ardcover Think Again: The Power of Knowing What You Don't Know Book">
            <a:extLst>
              <a:ext uri="{FF2B5EF4-FFF2-40B4-BE49-F238E27FC236}">
                <a16:creationId xmlns:a16="http://schemas.microsoft.com/office/drawing/2014/main" id="{DD8873EC-76F9-4A93-A04F-A56165FA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34" y="2050472"/>
            <a:ext cx="2209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3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182D-B1A0-4F41-8E34-6AC4272F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Fallacies—what, why,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6E51-A2F5-4174-B5C9-DDB99138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instinct fallacy</a:t>
            </a:r>
          </a:p>
          <a:p>
            <a:r>
              <a:rPr lang="en-US" dirty="0"/>
              <a:t>Confirmation bias</a:t>
            </a:r>
          </a:p>
          <a:p>
            <a:r>
              <a:rPr lang="en-US" dirty="0"/>
              <a:t>Desirability bias</a:t>
            </a:r>
          </a:p>
          <a:p>
            <a:r>
              <a:rPr lang="en-US" dirty="0"/>
              <a:t>Not biased bias</a:t>
            </a:r>
          </a:p>
          <a:p>
            <a:r>
              <a:rPr lang="en-US" dirty="0"/>
              <a:t>Curse of knowledge</a:t>
            </a:r>
          </a:p>
          <a:p>
            <a:r>
              <a:rPr lang="en-US" dirty="0"/>
              <a:t>Dunning-Kruger effect</a:t>
            </a:r>
          </a:p>
        </p:txBody>
      </p:sp>
      <p:pic>
        <p:nvPicPr>
          <p:cNvPr id="4" name="Picture 6" descr="File:Dunning-Kruger-Effect-en.png - Wikimedia Commons">
            <a:extLst>
              <a:ext uri="{FF2B5EF4-FFF2-40B4-BE49-F238E27FC236}">
                <a16:creationId xmlns:a16="http://schemas.microsoft.com/office/drawing/2014/main" id="{DD717C14-F330-4277-A091-BAC20D8D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28" y="1754726"/>
            <a:ext cx="4653897" cy="38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B8688D-7703-428F-A39A-632A1835DAB9}"/>
              </a:ext>
            </a:extLst>
          </p:cNvPr>
          <p:cNvSpPr txBox="1"/>
          <p:nvPr/>
        </p:nvSpPr>
        <p:spPr>
          <a:xfrm>
            <a:off x="3845859" y="4927954"/>
            <a:ext cx="1822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elonging</a:t>
            </a:r>
          </a:p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nderstanding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ontrolling</a:t>
            </a:r>
          </a:p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nhancing self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rusting</a:t>
            </a:r>
          </a:p>
        </p:txBody>
      </p:sp>
    </p:spTree>
    <p:extLst>
      <p:ext uri="{BB962C8B-B14F-4D97-AF65-F5344CB8AC3E}">
        <p14:creationId xmlns:p14="http://schemas.microsoft.com/office/powerpoint/2010/main" val="19554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514C-29E6-4EC0-9E10-21466B7B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Tetlock’s</a:t>
            </a:r>
            <a:r>
              <a:rPr lang="en-US" dirty="0"/>
              <a:t> (2002) ways of knowing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F2B3-6358-407C-A643-6F555556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Politicians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do people use each? </a:t>
            </a:r>
          </a:p>
          <a:p>
            <a:r>
              <a:rPr lang="en-US" dirty="0"/>
              <a:t>What are the motives for each? </a:t>
            </a:r>
          </a:p>
          <a:p>
            <a:r>
              <a:rPr lang="en-US" dirty="0"/>
              <a:t>Do scientists think like scientists?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3C888-3797-40D0-8403-BF7E0DA9639E}"/>
              </a:ext>
            </a:extLst>
          </p:cNvPr>
          <p:cNvSpPr txBox="1"/>
          <p:nvPr/>
        </p:nvSpPr>
        <p:spPr>
          <a:xfrm>
            <a:off x="4491563" y="7640781"/>
            <a:ext cx="121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John_Neely_Kenned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6ADFC-CF6D-4037-8ADA-682EF7764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39622" y="1190847"/>
            <a:ext cx="3358541" cy="2238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193F33-80E9-4726-B0B7-11CB14C7D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09278" y="1217183"/>
            <a:ext cx="2794079" cy="19453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EF3AD6-4C84-4EEC-9E5D-88333D864F6B}"/>
              </a:ext>
            </a:extLst>
          </p:cNvPr>
          <p:cNvSpPr txBox="1"/>
          <p:nvPr/>
        </p:nvSpPr>
        <p:spPr>
          <a:xfrm>
            <a:off x="4477738" y="2699744"/>
            <a:ext cx="3318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s://www.tasnimnews.com/en/news/2018/08/06/1795416/ex-venezuelan-prosecutor-refutes-allegations-of-plotting-assault-on-maduro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212488-3A73-466E-8ADD-3001A10513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7203357" y="1236780"/>
            <a:ext cx="2567708" cy="1925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FA823-1F41-4D57-9F3B-CCDC85CC19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1" y="1152984"/>
            <a:ext cx="2056796" cy="2367306"/>
          </a:xfrm>
          <a:prstGeom prst="rect">
            <a:avLst/>
          </a:prstGeom>
        </p:spPr>
      </p:pic>
      <p:pic>
        <p:nvPicPr>
          <p:cNvPr id="19" name="Picture 8" descr="https://tse3.mm.bing.net/th?id=OIP.Crzgka7B0IX9MUucUbO0fwHaDu&amp;pid=Api&amp;P=0&amp;h=220">
            <a:extLst>
              <a:ext uri="{FF2B5EF4-FFF2-40B4-BE49-F238E27FC236}">
                <a16:creationId xmlns:a16="http://schemas.microsoft.com/office/drawing/2014/main" id="{F907CC02-69A4-4B56-AE6F-1040F6C7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04" y="3801340"/>
            <a:ext cx="41719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35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91190-7DE9-4C78-BB77-4999D25E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819D-C3D0-45C6-B703-4CF1853F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What sets apart better thinkers, according to Grant?</a:t>
            </a:r>
          </a:p>
          <a:p>
            <a:r>
              <a:rPr lang="en-US" dirty="0"/>
              <a:t>What are the metaphors of the armchair quarterback vs. the imposter? </a:t>
            </a:r>
          </a:p>
          <a:p>
            <a:r>
              <a:rPr lang="en-US" dirty="0"/>
              <a:t>When do we tend to do each? </a:t>
            </a:r>
          </a:p>
          <a:p>
            <a:r>
              <a:rPr lang="en-US" dirty="0"/>
              <a:t>Are these over or underestimations ever good? </a:t>
            </a:r>
          </a:p>
          <a:p>
            <a:r>
              <a:rPr lang="en-US" dirty="0"/>
              <a:t>What do </a:t>
            </a:r>
            <a:r>
              <a:rPr lang="en-US" b="1" dirty="0"/>
              <a:t>you </a:t>
            </a:r>
            <a:r>
              <a:rPr lang="en-US" dirty="0"/>
              <a:t>know a lot, a moderate amount, or a little about? </a:t>
            </a:r>
          </a:p>
          <a:p>
            <a:endParaRPr lang="en-US" dirty="0"/>
          </a:p>
        </p:txBody>
      </p:sp>
      <p:pic>
        <p:nvPicPr>
          <p:cNvPr id="2052" name="Picture 4" descr="https://tse2.mm.bing.net/th?id=OIP.4kL0Cnr2cPpmIUddPxOvkgHaCP&amp;pid=Api&amp;P=0&amp;h=220">
            <a:extLst>
              <a:ext uri="{FF2B5EF4-FFF2-40B4-BE49-F238E27FC236}">
                <a16:creationId xmlns:a16="http://schemas.microsoft.com/office/drawing/2014/main" id="{74FF1C6C-ACCA-4B47-9E89-1D49BCEE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471945"/>
            <a:ext cx="4514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se3.mm.bing.net/th?id=OIP.8BwMWQvte6W0tkCmk496ggHaFx&amp;pid=Api&amp;P=0&amp;h=220">
            <a:extLst>
              <a:ext uri="{FF2B5EF4-FFF2-40B4-BE49-F238E27FC236}">
                <a16:creationId xmlns:a16="http://schemas.microsoft.com/office/drawing/2014/main" id="{D455F8E1-FB54-4FC0-8553-7D99FAB7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10" y="4634957"/>
            <a:ext cx="26860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3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419B-8518-406A-8E71-9D50F27D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wrong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B259-5511-4120-B6AD-A34082AB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Why do we hold false beliefs? </a:t>
            </a:r>
          </a:p>
          <a:p>
            <a:r>
              <a:rPr lang="en-US" dirty="0"/>
              <a:t>What makes ideas more likely to spread?</a:t>
            </a:r>
          </a:p>
          <a:p>
            <a:pPr lvl="1"/>
            <a:r>
              <a:rPr lang="en-US" dirty="0"/>
              <a:t>What happens as they spread? </a:t>
            </a:r>
          </a:p>
          <a:p>
            <a:r>
              <a:rPr lang="en-US" dirty="0"/>
              <a:t>What can we do to be more open to updating our beliefs? </a:t>
            </a:r>
          </a:p>
        </p:txBody>
      </p:sp>
      <p:pic>
        <p:nvPicPr>
          <p:cNvPr id="5122" name="Picture 2" descr="https://sp.yimg.com/ib/th?id=OPHS.I3p0m4JL%2b%2f7fbw474C474&amp;o=5&amp;pid=21.1&amp;w=160&amp;h=105">
            <a:extLst>
              <a:ext uri="{FF2B5EF4-FFF2-40B4-BE49-F238E27FC236}">
                <a16:creationId xmlns:a16="http://schemas.microsoft.com/office/drawing/2014/main" id="{090F47E7-F375-4E03-AC6A-25C5D7D2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77" y="2142285"/>
            <a:ext cx="1524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80B96D-1369-4582-8BD0-F807F6F320AF}"/>
              </a:ext>
            </a:extLst>
          </p:cNvPr>
          <p:cNvSpPr/>
          <p:nvPr/>
        </p:nvSpPr>
        <p:spPr>
          <a:xfrm>
            <a:off x="879763" y="4150658"/>
            <a:ext cx="111758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are some beliefs you updated based on evidence? </a:t>
            </a:r>
          </a:p>
        </p:txBody>
      </p:sp>
    </p:spTree>
    <p:extLst>
      <p:ext uri="{BB962C8B-B14F-4D97-AF65-F5344CB8AC3E}">
        <p14:creationId xmlns:p14="http://schemas.microsoft.com/office/powerpoint/2010/main" val="403131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13A3-F1FC-4F55-A81D-4458BE41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0849-D1C1-417E-AC78-D47B9ED15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task vs. relationship conflict, and when are they good vs. bad? </a:t>
            </a:r>
          </a:p>
          <a:p>
            <a:r>
              <a:rPr lang="en-US" dirty="0"/>
              <a:t>How can you seek out task conflict? </a:t>
            </a:r>
          </a:p>
        </p:txBody>
      </p:sp>
      <p:pic>
        <p:nvPicPr>
          <p:cNvPr id="3074" name="Picture 2" descr="https://tse1.mm.bing.net/th?id=OIP.cAY29TEab8qQaLUZlDqh4QHaGH&amp;pid=Api&amp;P=0&amp;h=220">
            <a:extLst>
              <a:ext uri="{FF2B5EF4-FFF2-40B4-BE49-F238E27FC236}">
                <a16:creationId xmlns:a16="http://schemas.microsoft.com/office/drawing/2014/main" id="{62899BA9-BDD1-4DFA-B95B-C32210B1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45" y="3102907"/>
            <a:ext cx="4356999" cy="36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5C0B7B-A7E1-4EF9-96D4-8B4A7DD31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41031"/>
              </p:ext>
            </p:extLst>
          </p:nvPr>
        </p:nvGraphicFramePr>
        <p:xfrm>
          <a:off x="861097" y="3319713"/>
          <a:ext cx="5612130" cy="3169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83205">
                  <a:extLst>
                    <a:ext uri="{9D8B030D-6E8A-4147-A177-3AD203B41FA5}">
                      <a16:colId xmlns:a16="http://schemas.microsoft.com/office/drawing/2014/main" val="3322467901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16516753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6932840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0061795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146935776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val="3363068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Disagree a lot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Agree a lot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73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Notices other people’s weak points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922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Is helpful and not selfish with others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773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Starts arguments with others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2268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Forgives others easily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691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Usually trusts people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202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Can be cold and distant with others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667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Kind and considerate to almost everyone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23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>
                          <a:effectLst/>
                        </a:rPr>
                        <a:t>Is sometimes rude to others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614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Likes to cooperate; goes along with others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85103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C536A3CE-58BC-40DE-A037-EEF30911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677" y="35366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5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684F-E2C9-408D-A57B-A9BF651C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028548" cy="1400530"/>
          </a:xfrm>
        </p:spPr>
        <p:txBody>
          <a:bodyPr/>
          <a:lstStyle/>
          <a:p>
            <a:r>
              <a:rPr lang="en-US" dirty="0"/>
              <a:t>Yang, Tian, Woodruff, &amp; </a:t>
            </a:r>
            <a:r>
              <a:rPr lang="en-US" dirty="0" err="1"/>
              <a:t>Uzzi</a:t>
            </a:r>
            <a:r>
              <a:rPr lang="en-US" dirty="0"/>
              <a:t>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367A-7E2D-4502-A2CB-B1621DC5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A4110-43FC-498D-AB22-9EBC41B0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088" y="185457"/>
            <a:ext cx="60198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56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723</Words>
  <Application>Microsoft Office PowerPoint</Application>
  <PresentationFormat>Widescreen</PresentationFormat>
  <Paragraphs>191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Think Again  part 1</vt:lpstr>
      <vt:lpstr>PowerPoint Presentation</vt:lpstr>
      <vt:lpstr>Background</vt:lpstr>
      <vt:lpstr>Fallacies—what, why, when</vt:lpstr>
      <vt:lpstr>Tetlock’s (2002) ways of knowing</vt:lpstr>
      <vt:lpstr>Thinking better</vt:lpstr>
      <vt:lpstr>Protecting wrong ideas</vt:lpstr>
      <vt:lpstr>Challenging our ideas</vt:lpstr>
      <vt:lpstr>Yang, Tian, Woodruff, &amp; Uzzi, 2022</vt:lpstr>
      <vt:lpstr>Debating convincingly</vt:lpstr>
      <vt:lpstr>Elaboration Likelihood Model (Petty&amp; Cacioppo, 1986) </vt:lpstr>
      <vt:lpstr>6 influence principles—Cialdini, 2006</vt:lpstr>
      <vt:lpstr>Stealing Thunder (Williams and others)</vt:lpstr>
      <vt:lpstr>Breaking stereotypes and reducing prejudice</vt:lpstr>
      <vt:lpstr>Social identity theory (Tajfel, Turner) </vt:lpstr>
      <vt:lpstr>Group polarization</vt:lpstr>
      <vt:lpstr>Contact hypothesis (Allport) </vt:lpstr>
      <vt:lpstr>Common in-group identity model (Dovidio, Gaertner) </vt:lpstr>
      <vt:lpstr>Empathy altruism hypothesis (Batson) </vt:lpstr>
      <vt:lpstr>Paradoxical thinking (Bar-Tal) </vt:lpstr>
      <vt:lpstr>Back to that crazy uncle…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2024-01-31T03:28:12Z</dcterms:created>
  <dcterms:modified xsi:type="dcterms:W3CDTF">2024-01-31T03:28:47Z</dcterms:modified>
</cp:coreProperties>
</file>