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3"/>
  </p:notesMasterIdLst>
  <p:sldIdLst>
    <p:sldId id="256" r:id="rId2"/>
    <p:sldId id="287" r:id="rId3"/>
    <p:sldId id="276" r:id="rId4"/>
    <p:sldId id="290" r:id="rId5"/>
    <p:sldId id="288" r:id="rId6"/>
    <p:sldId id="289" r:id="rId7"/>
    <p:sldId id="277" r:id="rId8"/>
    <p:sldId id="291" r:id="rId9"/>
    <p:sldId id="292" r:id="rId10"/>
    <p:sldId id="278" r:id="rId11"/>
    <p:sldId id="281" r:id="rId12"/>
    <p:sldId id="282" r:id="rId13"/>
    <p:sldId id="293" r:id="rId14"/>
    <p:sldId id="294" r:id="rId15"/>
    <p:sldId id="295" r:id="rId16"/>
    <p:sldId id="283" r:id="rId17"/>
    <p:sldId id="284" r:id="rId18"/>
    <p:sldId id="285" r:id="rId19"/>
    <p:sldId id="286" r:id="rId20"/>
    <p:sldId id="280" r:id="rId21"/>
    <p:sldId id="270" r:id="rId22"/>
    <p:sldId id="319" r:id="rId23"/>
    <p:sldId id="333" r:id="rId24"/>
    <p:sldId id="322" r:id="rId25"/>
    <p:sldId id="304" r:id="rId26"/>
    <p:sldId id="380" r:id="rId27"/>
    <p:sldId id="381" r:id="rId28"/>
    <p:sldId id="297" r:id="rId29"/>
    <p:sldId id="317" r:id="rId30"/>
    <p:sldId id="268" r:id="rId31"/>
    <p:sldId id="273" r:id="rId3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60449" autoAdjust="0"/>
  </p:normalViewPr>
  <p:slideViewPr>
    <p:cSldViewPr snapToGrid="0">
      <p:cViewPr varScale="1">
        <p:scale>
          <a:sx n="66" d="100"/>
          <a:sy n="66" d="100"/>
        </p:scale>
        <p:origin x="15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10AD5-BC32-4E99-B882-BFE04EF0E4A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82A423-B553-4F86-A54B-ED2666F1665F}">
      <dgm:prSet phldrT="[Text]"/>
      <dgm:spPr/>
      <dgm:t>
        <a:bodyPr/>
        <a:lstStyle/>
        <a:p>
          <a:r>
            <a:rPr lang="en-US" dirty="0"/>
            <a:t>Generate hypothesis</a:t>
          </a:r>
        </a:p>
      </dgm:t>
    </dgm:pt>
    <dgm:pt modelId="{D4547858-78FA-42E4-AE81-D08E393970AB}" type="parTrans" cxnId="{ECE1EA32-0A0F-41E1-98EF-50C3A373D84A}">
      <dgm:prSet/>
      <dgm:spPr/>
      <dgm:t>
        <a:bodyPr/>
        <a:lstStyle/>
        <a:p>
          <a:endParaRPr lang="en-US"/>
        </a:p>
      </dgm:t>
    </dgm:pt>
    <dgm:pt modelId="{4E753F61-8854-4E2B-A98A-BE49217EBB74}" type="sibTrans" cxnId="{ECE1EA32-0A0F-41E1-98EF-50C3A373D84A}">
      <dgm:prSet/>
      <dgm:spPr/>
      <dgm:t>
        <a:bodyPr/>
        <a:lstStyle/>
        <a:p>
          <a:endParaRPr lang="en-US"/>
        </a:p>
      </dgm:t>
    </dgm:pt>
    <dgm:pt modelId="{AB2955AE-1F14-4377-A02A-4CFF6630F3A9}">
      <dgm:prSet phldrT="[Text]"/>
      <dgm:spPr/>
      <dgm:t>
        <a:bodyPr/>
        <a:lstStyle/>
        <a:p>
          <a:r>
            <a:rPr lang="en-US" dirty="0"/>
            <a:t>Design study</a:t>
          </a:r>
        </a:p>
      </dgm:t>
    </dgm:pt>
    <dgm:pt modelId="{1CD20D5E-A390-46F3-BFF2-BEC4E6C92D3A}" type="parTrans" cxnId="{F420A248-4613-45B0-A4ED-48F0B07A6ECC}">
      <dgm:prSet/>
      <dgm:spPr/>
      <dgm:t>
        <a:bodyPr/>
        <a:lstStyle/>
        <a:p>
          <a:endParaRPr lang="en-US"/>
        </a:p>
      </dgm:t>
    </dgm:pt>
    <dgm:pt modelId="{A99110E2-C54B-4905-8214-14A6CCD81FC8}" type="sibTrans" cxnId="{F420A248-4613-45B0-A4ED-48F0B07A6ECC}">
      <dgm:prSet/>
      <dgm:spPr/>
      <dgm:t>
        <a:bodyPr/>
        <a:lstStyle/>
        <a:p>
          <a:endParaRPr lang="en-US"/>
        </a:p>
      </dgm:t>
    </dgm:pt>
    <dgm:pt modelId="{7084ECB8-5868-4330-8984-7DC90901CD36}">
      <dgm:prSet phldrT="[Text]"/>
      <dgm:spPr/>
      <dgm:t>
        <a:bodyPr/>
        <a:lstStyle/>
        <a:p>
          <a:r>
            <a:rPr lang="en-US" dirty="0"/>
            <a:t>Collect data</a:t>
          </a:r>
        </a:p>
      </dgm:t>
    </dgm:pt>
    <dgm:pt modelId="{3C78D762-A083-419D-84CE-B1260C6B466B}" type="parTrans" cxnId="{A128BD9A-560C-4384-88BA-CE628D3C60EB}">
      <dgm:prSet/>
      <dgm:spPr/>
      <dgm:t>
        <a:bodyPr/>
        <a:lstStyle/>
        <a:p>
          <a:endParaRPr lang="en-US"/>
        </a:p>
      </dgm:t>
    </dgm:pt>
    <dgm:pt modelId="{89435DF2-6AB1-4937-B003-84AD64B3B4A0}" type="sibTrans" cxnId="{A128BD9A-560C-4384-88BA-CE628D3C60EB}">
      <dgm:prSet/>
      <dgm:spPr/>
      <dgm:t>
        <a:bodyPr/>
        <a:lstStyle/>
        <a:p>
          <a:endParaRPr lang="en-US"/>
        </a:p>
      </dgm:t>
    </dgm:pt>
    <dgm:pt modelId="{423D8564-B961-4F64-9F9C-DD70DF3D6D61}">
      <dgm:prSet phldrT="[Text]"/>
      <dgm:spPr/>
      <dgm:t>
        <a:bodyPr/>
        <a:lstStyle/>
        <a:p>
          <a:r>
            <a:rPr lang="en-US" dirty="0"/>
            <a:t>Analyze and interpret data</a:t>
          </a:r>
        </a:p>
      </dgm:t>
    </dgm:pt>
    <dgm:pt modelId="{68E903C3-CEE4-4717-A92A-A6AF0F46F492}" type="parTrans" cxnId="{36978DCC-070C-425A-98C4-49B37043C88D}">
      <dgm:prSet/>
      <dgm:spPr/>
      <dgm:t>
        <a:bodyPr/>
        <a:lstStyle/>
        <a:p>
          <a:endParaRPr lang="en-US"/>
        </a:p>
      </dgm:t>
    </dgm:pt>
    <dgm:pt modelId="{65D1270E-0EFF-4FDD-B146-865CCFD7E0B9}" type="sibTrans" cxnId="{36978DCC-070C-425A-98C4-49B37043C88D}">
      <dgm:prSet/>
      <dgm:spPr/>
      <dgm:t>
        <a:bodyPr/>
        <a:lstStyle/>
        <a:p>
          <a:endParaRPr lang="en-US"/>
        </a:p>
      </dgm:t>
    </dgm:pt>
    <dgm:pt modelId="{662FA67C-D2D7-4F6A-9B14-8B4C54593B40}">
      <dgm:prSet phldrT="[Text]"/>
      <dgm:spPr/>
      <dgm:t>
        <a:bodyPr/>
        <a:lstStyle/>
        <a:p>
          <a:r>
            <a:rPr lang="en-US" dirty="0"/>
            <a:t>Publish findings</a:t>
          </a:r>
        </a:p>
      </dgm:t>
    </dgm:pt>
    <dgm:pt modelId="{9B35322F-880C-4E59-BFE6-C1456208825C}" type="parTrans" cxnId="{FE2FB13D-D7FF-4583-B4A4-E72F4E4176A9}">
      <dgm:prSet/>
      <dgm:spPr/>
      <dgm:t>
        <a:bodyPr/>
        <a:lstStyle/>
        <a:p>
          <a:endParaRPr lang="en-US"/>
        </a:p>
      </dgm:t>
    </dgm:pt>
    <dgm:pt modelId="{30C8AD16-881A-43B6-B3B3-6B110B1E81E1}" type="sibTrans" cxnId="{FE2FB13D-D7FF-4583-B4A4-E72F4E4176A9}">
      <dgm:prSet/>
      <dgm:spPr/>
      <dgm:t>
        <a:bodyPr/>
        <a:lstStyle/>
        <a:p>
          <a:endParaRPr lang="en-US"/>
        </a:p>
      </dgm:t>
    </dgm:pt>
    <dgm:pt modelId="{50291CB4-EEFD-4818-9396-B9F1AA0B9CB0}" type="pres">
      <dgm:prSet presAssocID="{03510AD5-BC32-4E99-B882-BFE04EF0E4A6}" presName="cycle" presStyleCnt="0">
        <dgm:presLayoutVars>
          <dgm:dir/>
          <dgm:resizeHandles val="exact"/>
        </dgm:presLayoutVars>
      </dgm:prSet>
      <dgm:spPr/>
    </dgm:pt>
    <dgm:pt modelId="{9C5FBF61-E12D-4CE9-AA71-D0E0C6EB49C4}" type="pres">
      <dgm:prSet presAssocID="{1782A423-B553-4F86-A54B-ED2666F1665F}" presName="node" presStyleLbl="node1" presStyleIdx="0" presStyleCnt="5">
        <dgm:presLayoutVars>
          <dgm:bulletEnabled val="1"/>
        </dgm:presLayoutVars>
      </dgm:prSet>
      <dgm:spPr/>
    </dgm:pt>
    <dgm:pt modelId="{7F09B002-EFA0-48E3-B1D7-C460C9267B49}" type="pres">
      <dgm:prSet presAssocID="{4E753F61-8854-4E2B-A98A-BE49217EBB74}" presName="sibTrans" presStyleLbl="sibTrans2D1" presStyleIdx="0" presStyleCnt="5"/>
      <dgm:spPr/>
    </dgm:pt>
    <dgm:pt modelId="{3CEF1FA0-70B4-457F-A0E8-EF0D3A3F682A}" type="pres">
      <dgm:prSet presAssocID="{4E753F61-8854-4E2B-A98A-BE49217EBB74}" presName="connectorText" presStyleLbl="sibTrans2D1" presStyleIdx="0" presStyleCnt="5"/>
      <dgm:spPr/>
    </dgm:pt>
    <dgm:pt modelId="{E6308C9A-E951-45C6-9D61-C2D677B3126E}" type="pres">
      <dgm:prSet presAssocID="{AB2955AE-1F14-4377-A02A-4CFF6630F3A9}" presName="node" presStyleLbl="node1" presStyleIdx="1" presStyleCnt="5">
        <dgm:presLayoutVars>
          <dgm:bulletEnabled val="1"/>
        </dgm:presLayoutVars>
      </dgm:prSet>
      <dgm:spPr/>
    </dgm:pt>
    <dgm:pt modelId="{5BA0D8BC-38B0-482D-A4EC-6E7B02EE0EC9}" type="pres">
      <dgm:prSet presAssocID="{A99110E2-C54B-4905-8214-14A6CCD81FC8}" presName="sibTrans" presStyleLbl="sibTrans2D1" presStyleIdx="1" presStyleCnt="5"/>
      <dgm:spPr/>
    </dgm:pt>
    <dgm:pt modelId="{88CEB807-AEA2-4F6E-8B46-34162C52E39C}" type="pres">
      <dgm:prSet presAssocID="{A99110E2-C54B-4905-8214-14A6CCD81FC8}" presName="connectorText" presStyleLbl="sibTrans2D1" presStyleIdx="1" presStyleCnt="5"/>
      <dgm:spPr/>
    </dgm:pt>
    <dgm:pt modelId="{A6D31131-231F-42F9-B6AC-E6CB0023DBAF}" type="pres">
      <dgm:prSet presAssocID="{7084ECB8-5868-4330-8984-7DC90901CD36}" presName="node" presStyleLbl="node1" presStyleIdx="2" presStyleCnt="5">
        <dgm:presLayoutVars>
          <dgm:bulletEnabled val="1"/>
        </dgm:presLayoutVars>
      </dgm:prSet>
      <dgm:spPr/>
    </dgm:pt>
    <dgm:pt modelId="{30A2F226-4988-4534-B9C5-7FD76D48C69E}" type="pres">
      <dgm:prSet presAssocID="{89435DF2-6AB1-4937-B003-84AD64B3B4A0}" presName="sibTrans" presStyleLbl="sibTrans2D1" presStyleIdx="2" presStyleCnt="5"/>
      <dgm:spPr/>
    </dgm:pt>
    <dgm:pt modelId="{E032F035-B251-442A-A75F-6B1E0C4E49B8}" type="pres">
      <dgm:prSet presAssocID="{89435DF2-6AB1-4937-B003-84AD64B3B4A0}" presName="connectorText" presStyleLbl="sibTrans2D1" presStyleIdx="2" presStyleCnt="5"/>
      <dgm:spPr/>
    </dgm:pt>
    <dgm:pt modelId="{5487BE1F-3455-477E-A133-7E39C399E22E}" type="pres">
      <dgm:prSet presAssocID="{423D8564-B961-4F64-9F9C-DD70DF3D6D61}" presName="node" presStyleLbl="node1" presStyleIdx="3" presStyleCnt="5">
        <dgm:presLayoutVars>
          <dgm:bulletEnabled val="1"/>
        </dgm:presLayoutVars>
      </dgm:prSet>
      <dgm:spPr/>
    </dgm:pt>
    <dgm:pt modelId="{AA3CE1DD-FB28-4435-8528-966CB778CE99}" type="pres">
      <dgm:prSet presAssocID="{65D1270E-0EFF-4FDD-B146-865CCFD7E0B9}" presName="sibTrans" presStyleLbl="sibTrans2D1" presStyleIdx="3" presStyleCnt="5"/>
      <dgm:spPr/>
    </dgm:pt>
    <dgm:pt modelId="{2D2C1D65-9A92-4395-97BE-BD615FDEBEEC}" type="pres">
      <dgm:prSet presAssocID="{65D1270E-0EFF-4FDD-B146-865CCFD7E0B9}" presName="connectorText" presStyleLbl="sibTrans2D1" presStyleIdx="3" presStyleCnt="5"/>
      <dgm:spPr/>
    </dgm:pt>
    <dgm:pt modelId="{D53EDB5B-DB30-43AC-B209-4FB35231FF03}" type="pres">
      <dgm:prSet presAssocID="{662FA67C-D2D7-4F6A-9B14-8B4C54593B40}" presName="node" presStyleLbl="node1" presStyleIdx="4" presStyleCnt="5">
        <dgm:presLayoutVars>
          <dgm:bulletEnabled val="1"/>
        </dgm:presLayoutVars>
      </dgm:prSet>
      <dgm:spPr/>
    </dgm:pt>
    <dgm:pt modelId="{6E3CF1C6-142A-48DD-B582-E50AD79539EB}" type="pres">
      <dgm:prSet presAssocID="{30C8AD16-881A-43B6-B3B3-6B110B1E81E1}" presName="sibTrans" presStyleLbl="sibTrans2D1" presStyleIdx="4" presStyleCnt="5"/>
      <dgm:spPr/>
    </dgm:pt>
    <dgm:pt modelId="{43D6D9C2-19D1-4FC1-9E1C-793FC0610EB5}" type="pres">
      <dgm:prSet presAssocID="{30C8AD16-881A-43B6-B3B3-6B110B1E81E1}" presName="connectorText" presStyleLbl="sibTrans2D1" presStyleIdx="4" presStyleCnt="5"/>
      <dgm:spPr/>
    </dgm:pt>
  </dgm:ptLst>
  <dgm:cxnLst>
    <dgm:cxn modelId="{C3C5520B-D4E8-4506-82E3-491B442DA19A}" type="presOf" srcId="{89435DF2-6AB1-4937-B003-84AD64B3B4A0}" destId="{30A2F226-4988-4534-B9C5-7FD76D48C69E}" srcOrd="0" destOrd="0" presId="urn:microsoft.com/office/officeart/2005/8/layout/cycle2"/>
    <dgm:cxn modelId="{DDD3AB0B-9D5F-4A3B-A5FF-C885253347F0}" type="presOf" srcId="{4E753F61-8854-4E2B-A98A-BE49217EBB74}" destId="{3CEF1FA0-70B4-457F-A0E8-EF0D3A3F682A}" srcOrd="1" destOrd="0" presId="urn:microsoft.com/office/officeart/2005/8/layout/cycle2"/>
    <dgm:cxn modelId="{085C7012-4FB4-495B-B5DE-28EC21776D1C}" type="presOf" srcId="{1782A423-B553-4F86-A54B-ED2666F1665F}" destId="{9C5FBF61-E12D-4CE9-AA71-D0E0C6EB49C4}" srcOrd="0" destOrd="0" presId="urn:microsoft.com/office/officeart/2005/8/layout/cycle2"/>
    <dgm:cxn modelId="{8F562023-AB5E-40BD-BF9A-CC12FD1F4A7D}" type="presOf" srcId="{7084ECB8-5868-4330-8984-7DC90901CD36}" destId="{A6D31131-231F-42F9-B6AC-E6CB0023DBAF}" srcOrd="0" destOrd="0" presId="urn:microsoft.com/office/officeart/2005/8/layout/cycle2"/>
    <dgm:cxn modelId="{FF980F25-EEFE-40E9-BB32-0BD1590E3052}" type="presOf" srcId="{30C8AD16-881A-43B6-B3B3-6B110B1E81E1}" destId="{43D6D9C2-19D1-4FC1-9E1C-793FC0610EB5}" srcOrd="1" destOrd="0" presId="urn:microsoft.com/office/officeart/2005/8/layout/cycle2"/>
    <dgm:cxn modelId="{ECE1EA32-0A0F-41E1-98EF-50C3A373D84A}" srcId="{03510AD5-BC32-4E99-B882-BFE04EF0E4A6}" destId="{1782A423-B553-4F86-A54B-ED2666F1665F}" srcOrd="0" destOrd="0" parTransId="{D4547858-78FA-42E4-AE81-D08E393970AB}" sibTransId="{4E753F61-8854-4E2B-A98A-BE49217EBB74}"/>
    <dgm:cxn modelId="{FE2FB13D-D7FF-4583-B4A4-E72F4E4176A9}" srcId="{03510AD5-BC32-4E99-B882-BFE04EF0E4A6}" destId="{662FA67C-D2D7-4F6A-9B14-8B4C54593B40}" srcOrd="4" destOrd="0" parTransId="{9B35322F-880C-4E59-BFE6-C1456208825C}" sibTransId="{30C8AD16-881A-43B6-B3B3-6B110B1E81E1}"/>
    <dgm:cxn modelId="{81AC9941-B21A-4232-B085-C5032AED3532}" type="presOf" srcId="{65D1270E-0EFF-4FDD-B146-865CCFD7E0B9}" destId="{2D2C1D65-9A92-4395-97BE-BD615FDEBEEC}" srcOrd="1" destOrd="0" presId="urn:microsoft.com/office/officeart/2005/8/layout/cycle2"/>
    <dgm:cxn modelId="{09C29447-057C-4506-AF1A-2B00F9E56EB5}" type="presOf" srcId="{4E753F61-8854-4E2B-A98A-BE49217EBB74}" destId="{7F09B002-EFA0-48E3-B1D7-C460C9267B49}" srcOrd="0" destOrd="0" presId="urn:microsoft.com/office/officeart/2005/8/layout/cycle2"/>
    <dgm:cxn modelId="{F420A248-4613-45B0-A4ED-48F0B07A6ECC}" srcId="{03510AD5-BC32-4E99-B882-BFE04EF0E4A6}" destId="{AB2955AE-1F14-4377-A02A-4CFF6630F3A9}" srcOrd="1" destOrd="0" parTransId="{1CD20D5E-A390-46F3-BFF2-BEC4E6C92D3A}" sibTransId="{A99110E2-C54B-4905-8214-14A6CCD81FC8}"/>
    <dgm:cxn modelId="{3F25EE7F-0670-4BE9-A593-D87D59DEB2EA}" type="presOf" srcId="{65D1270E-0EFF-4FDD-B146-865CCFD7E0B9}" destId="{AA3CE1DD-FB28-4435-8528-966CB778CE99}" srcOrd="0" destOrd="0" presId="urn:microsoft.com/office/officeart/2005/8/layout/cycle2"/>
    <dgm:cxn modelId="{A128BD9A-560C-4384-88BA-CE628D3C60EB}" srcId="{03510AD5-BC32-4E99-B882-BFE04EF0E4A6}" destId="{7084ECB8-5868-4330-8984-7DC90901CD36}" srcOrd="2" destOrd="0" parTransId="{3C78D762-A083-419D-84CE-B1260C6B466B}" sibTransId="{89435DF2-6AB1-4937-B003-84AD64B3B4A0}"/>
    <dgm:cxn modelId="{6408B29E-7BCE-4D6A-B64D-1CFEE0971B94}" type="presOf" srcId="{03510AD5-BC32-4E99-B882-BFE04EF0E4A6}" destId="{50291CB4-EEFD-4818-9396-B9F1AA0B9CB0}" srcOrd="0" destOrd="0" presId="urn:microsoft.com/office/officeart/2005/8/layout/cycle2"/>
    <dgm:cxn modelId="{80E787B8-9613-462A-968F-A42CFF59C728}" type="presOf" srcId="{423D8564-B961-4F64-9F9C-DD70DF3D6D61}" destId="{5487BE1F-3455-477E-A133-7E39C399E22E}" srcOrd="0" destOrd="0" presId="urn:microsoft.com/office/officeart/2005/8/layout/cycle2"/>
    <dgm:cxn modelId="{84369EC3-7A83-4B07-BB5B-4682F387305A}" type="presOf" srcId="{30C8AD16-881A-43B6-B3B3-6B110B1E81E1}" destId="{6E3CF1C6-142A-48DD-B582-E50AD79539EB}" srcOrd="0" destOrd="0" presId="urn:microsoft.com/office/officeart/2005/8/layout/cycle2"/>
    <dgm:cxn modelId="{36978DCC-070C-425A-98C4-49B37043C88D}" srcId="{03510AD5-BC32-4E99-B882-BFE04EF0E4A6}" destId="{423D8564-B961-4F64-9F9C-DD70DF3D6D61}" srcOrd="3" destOrd="0" parTransId="{68E903C3-CEE4-4717-A92A-A6AF0F46F492}" sibTransId="{65D1270E-0EFF-4FDD-B146-865CCFD7E0B9}"/>
    <dgm:cxn modelId="{C2BFD0D2-C857-4FFC-865B-D3511F77D57C}" type="presOf" srcId="{A99110E2-C54B-4905-8214-14A6CCD81FC8}" destId="{88CEB807-AEA2-4F6E-8B46-34162C52E39C}" srcOrd="1" destOrd="0" presId="urn:microsoft.com/office/officeart/2005/8/layout/cycle2"/>
    <dgm:cxn modelId="{DB4AF5D6-C874-4D5D-B8CA-50C717F4B1D3}" type="presOf" srcId="{662FA67C-D2D7-4F6A-9B14-8B4C54593B40}" destId="{D53EDB5B-DB30-43AC-B209-4FB35231FF03}" srcOrd="0" destOrd="0" presId="urn:microsoft.com/office/officeart/2005/8/layout/cycle2"/>
    <dgm:cxn modelId="{3AF7A1D9-E0B2-47F6-A2DD-7FAEA9A7EC57}" type="presOf" srcId="{89435DF2-6AB1-4937-B003-84AD64B3B4A0}" destId="{E032F035-B251-442A-A75F-6B1E0C4E49B8}" srcOrd="1" destOrd="0" presId="urn:microsoft.com/office/officeart/2005/8/layout/cycle2"/>
    <dgm:cxn modelId="{39D3F7DB-0219-4A32-8EB7-09239EA8BE7C}" type="presOf" srcId="{A99110E2-C54B-4905-8214-14A6CCD81FC8}" destId="{5BA0D8BC-38B0-482D-A4EC-6E7B02EE0EC9}" srcOrd="0" destOrd="0" presId="urn:microsoft.com/office/officeart/2005/8/layout/cycle2"/>
    <dgm:cxn modelId="{6CB1E1FE-7411-42D2-8FCD-E7AB9D4E1597}" type="presOf" srcId="{AB2955AE-1F14-4377-A02A-4CFF6630F3A9}" destId="{E6308C9A-E951-45C6-9D61-C2D677B3126E}" srcOrd="0" destOrd="0" presId="urn:microsoft.com/office/officeart/2005/8/layout/cycle2"/>
    <dgm:cxn modelId="{5F6758D0-D280-4EDD-8EC1-55B0A2247B81}" type="presParOf" srcId="{50291CB4-EEFD-4818-9396-B9F1AA0B9CB0}" destId="{9C5FBF61-E12D-4CE9-AA71-D0E0C6EB49C4}" srcOrd="0" destOrd="0" presId="urn:microsoft.com/office/officeart/2005/8/layout/cycle2"/>
    <dgm:cxn modelId="{7173DBBA-846D-498F-9D8E-3884B108B5A9}" type="presParOf" srcId="{50291CB4-EEFD-4818-9396-B9F1AA0B9CB0}" destId="{7F09B002-EFA0-48E3-B1D7-C460C9267B49}" srcOrd="1" destOrd="0" presId="urn:microsoft.com/office/officeart/2005/8/layout/cycle2"/>
    <dgm:cxn modelId="{5CEB441B-5FDF-49EA-8E63-3C753381954C}" type="presParOf" srcId="{7F09B002-EFA0-48E3-B1D7-C460C9267B49}" destId="{3CEF1FA0-70B4-457F-A0E8-EF0D3A3F682A}" srcOrd="0" destOrd="0" presId="urn:microsoft.com/office/officeart/2005/8/layout/cycle2"/>
    <dgm:cxn modelId="{54EA374D-CB2C-4528-89CD-075A17F6112A}" type="presParOf" srcId="{50291CB4-EEFD-4818-9396-B9F1AA0B9CB0}" destId="{E6308C9A-E951-45C6-9D61-C2D677B3126E}" srcOrd="2" destOrd="0" presId="urn:microsoft.com/office/officeart/2005/8/layout/cycle2"/>
    <dgm:cxn modelId="{28375EC0-3225-4234-9025-CE39C2899563}" type="presParOf" srcId="{50291CB4-EEFD-4818-9396-B9F1AA0B9CB0}" destId="{5BA0D8BC-38B0-482D-A4EC-6E7B02EE0EC9}" srcOrd="3" destOrd="0" presId="urn:microsoft.com/office/officeart/2005/8/layout/cycle2"/>
    <dgm:cxn modelId="{940527BC-7D91-4208-B425-3E910969CB72}" type="presParOf" srcId="{5BA0D8BC-38B0-482D-A4EC-6E7B02EE0EC9}" destId="{88CEB807-AEA2-4F6E-8B46-34162C52E39C}" srcOrd="0" destOrd="0" presId="urn:microsoft.com/office/officeart/2005/8/layout/cycle2"/>
    <dgm:cxn modelId="{529B1395-897E-46AF-BCF7-F9FAFC221A4C}" type="presParOf" srcId="{50291CB4-EEFD-4818-9396-B9F1AA0B9CB0}" destId="{A6D31131-231F-42F9-B6AC-E6CB0023DBAF}" srcOrd="4" destOrd="0" presId="urn:microsoft.com/office/officeart/2005/8/layout/cycle2"/>
    <dgm:cxn modelId="{266FAC5E-93CB-460F-AEFC-0FDCAEB1AD8D}" type="presParOf" srcId="{50291CB4-EEFD-4818-9396-B9F1AA0B9CB0}" destId="{30A2F226-4988-4534-B9C5-7FD76D48C69E}" srcOrd="5" destOrd="0" presId="urn:microsoft.com/office/officeart/2005/8/layout/cycle2"/>
    <dgm:cxn modelId="{53191295-E933-41E7-93A4-DC84A781C92B}" type="presParOf" srcId="{30A2F226-4988-4534-B9C5-7FD76D48C69E}" destId="{E032F035-B251-442A-A75F-6B1E0C4E49B8}" srcOrd="0" destOrd="0" presId="urn:microsoft.com/office/officeart/2005/8/layout/cycle2"/>
    <dgm:cxn modelId="{67F1CED4-063F-4B35-B294-52D8F0F45BF1}" type="presParOf" srcId="{50291CB4-EEFD-4818-9396-B9F1AA0B9CB0}" destId="{5487BE1F-3455-477E-A133-7E39C399E22E}" srcOrd="6" destOrd="0" presId="urn:microsoft.com/office/officeart/2005/8/layout/cycle2"/>
    <dgm:cxn modelId="{BD71F72B-2194-4E8E-9E8A-AF7800650C0D}" type="presParOf" srcId="{50291CB4-EEFD-4818-9396-B9F1AA0B9CB0}" destId="{AA3CE1DD-FB28-4435-8528-966CB778CE99}" srcOrd="7" destOrd="0" presId="urn:microsoft.com/office/officeart/2005/8/layout/cycle2"/>
    <dgm:cxn modelId="{9A2575C3-08F7-4B81-B4EB-79421D0A9D43}" type="presParOf" srcId="{AA3CE1DD-FB28-4435-8528-966CB778CE99}" destId="{2D2C1D65-9A92-4395-97BE-BD615FDEBEEC}" srcOrd="0" destOrd="0" presId="urn:microsoft.com/office/officeart/2005/8/layout/cycle2"/>
    <dgm:cxn modelId="{B4CF3BCE-88AD-4A01-AF61-469966CECCDE}" type="presParOf" srcId="{50291CB4-EEFD-4818-9396-B9F1AA0B9CB0}" destId="{D53EDB5B-DB30-43AC-B209-4FB35231FF03}" srcOrd="8" destOrd="0" presId="urn:microsoft.com/office/officeart/2005/8/layout/cycle2"/>
    <dgm:cxn modelId="{207FCB2F-7A3C-4449-804E-69441BAA6B14}" type="presParOf" srcId="{50291CB4-EEFD-4818-9396-B9F1AA0B9CB0}" destId="{6E3CF1C6-142A-48DD-B582-E50AD79539EB}" srcOrd="9" destOrd="0" presId="urn:microsoft.com/office/officeart/2005/8/layout/cycle2"/>
    <dgm:cxn modelId="{3AE1C3DF-ADF9-4502-993C-DFB33CA4B0DC}" type="presParOf" srcId="{6E3CF1C6-142A-48DD-B582-E50AD79539EB}" destId="{43D6D9C2-19D1-4FC1-9E1C-793FC0610EB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FBF61-E12D-4CE9-AA71-D0E0C6EB49C4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Generate hypothesis</a:t>
          </a:r>
        </a:p>
      </dsp:txBody>
      <dsp:txXfrm>
        <a:off x="3485895" y="239992"/>
        <a:ext cx="1156208" cy="1156208"/>
      </dsp:txXfrm>
    </dsp:sp>
    <dsp:sp modelId="{7F09B002-EFA0-48E3-B1D7-C460C9267B49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842728" y="1329221"/>
        <a:ext cx="305286" cy="331112"/>
      </dsp:txXfrm>
    </dsp:sp>
    <dsp:sp modelId="{E6308C9A-E951-45C6-9D61-C2D677B3126E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Design study</a:t>
          </a:r>
        </a:p>
      </dsp:txBody>
      <dsp:txXfrm>
        <a:off x="5474459" y="1684768"/>
        <a:ext cx="1156208" cy="1156208"/>
      </dsp:txXfrm>
    </dsp:sp>
    <dsp:sp modelId="{5BA0D8BC-38B0-482D-A4EC-6E7B02EE0EC9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5544168" y="3192209"/>
        <a:ext cx="305286" cy="331112"/>
      </dsp:txXfrm>
    </dsp:sp>
    <dsp:sp modelId="{A6D31131-231F-42F9-B6AC-E6CB0023DBAF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Collect data</a:t>
          </a:r>
        </a:p>
      </dsp:txBody>
      <dsp:txXfrm>
        <a:off x="4714895" y="4022465"/>
        <a:ext cx="1156208" cy="1156208"/>
      </dsp:txXfrm>
    </dsp:sp>
    <dsp:sp modelId="{30A2F226-4988-4534-B9C5-7FD76D48C69E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989118" y="4435013"/>
        <a:ext cx="305286" cy="331112"/>
      </dsp:txXfrm>
    </dsp:sp>
    <dsp:sp modelId="{5487BE1F-3455-477E-A133-7E39C399E22E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Analyze and interpret data</a:t>
          </a:r>
        </a:p>
      </dsp:txBody>
      <dsp:txXfrm>
        <a:off x="2256895" y="4022465"/>
        <a:ext cx="1156208" cy="1156208"/>
      </dsp:txXfrm>
    </dsp:sp>
    <dsp:sp modelId="{AA3CE1DD-FB28-4435-8528-966CB778CE99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2326604" y="3340121"/>
        <a:ext cx="305286" cy="331112"/>
      </dsp:txXfrm>
    </dsp:sp>
    <dsp:sp modelId="{D53EDB5B-DB30-43AC-B209-4FB35231FF03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Publish findings</a:t>
          </a:r>
        </a:p>
      </dsp:txBody>
      <dsp:txXfrm>
        <a:off x="1497331" y="1684768"/>
        <a:ext cx="1156208" cy="1156208"/>
      </dsp:txXfrm>
    </dsp:sp>
    <dsp:sp modelId="{6E3CF1C6-142A-48DD-B582-E50AD79539EB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854164" y="1420635"/>
        <a:ext cx="305286" cy="33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767918-B458-4370-9764-26C9DC3C9C4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3EB608-E42F-4213-885F-C9A56FFE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3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39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48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18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58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40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24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77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28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98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58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6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99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83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1FF45-53D9-4AFD-A23A-0BAFC336BC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37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9FE10-BF07-4143-BB6E-0AEC088A73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128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9FE10-BF07-4143-BB6E-0AEC088A73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70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9FE10-BF07-4143-BB6E-0AEC088A73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23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7B5E-4D71-48DC-9C1E-E26F4582A6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28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7B5E-4D71-48DC-9C1E-E26F4582A6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916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CE55-DEB5-4AB5-A010-13F60F23556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48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CE55-DEB5-4AB5-A010-13F60F23556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10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0F9A0-F5B2-4AB7-9810-B543A43C1D0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92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EF45E-0619-4287-8FC1-25AA37766E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553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188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7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6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5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8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5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67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6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2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731DE6B-307A-45ED-8821-6306DDC5308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0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0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31DE6B-307A-45ED-8821-6306DDC5308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87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1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8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5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6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731DE6B-307A-45ED-8821-6306DDC5308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65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R64qa_qnWg&amp;t=1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etbadnews.com/en" TargetMode="External"/><Relationship Id="rId4" Type="http://schemas.openxmlformats.org/officeDocument/2006/relationships/hyperlink" Target="https://www.youtube.com/watch?v=BdlBHh0FOtw&amp;t=101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s.gallup.com/poll/352397/democratic-republican-confidence-science-diverges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wresearch.org/science/2022/02/15/americans-trust-in-scientists-other-groups-declin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Misinformation and </a:t>
            </a:r>
            <a:br>
              <a:rPr lang="en-US" dirty="0"/>
            </a:br>
            <a:r>
              <a:rPr lang="en-US" dirty="0"/>
              <a:t>Trust in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1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9A8D-5865-4542-96BD-9BF7D9E2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6981" y="284176"/>
            <a:ext cx="3190018" cy="150876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                                      Pew research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8D5F5-0300-47F5-9451-00FB5C56F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A00D2-A492-4689-83C5-87973CAA5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71" y="0"/>
            <a:ext cx="6471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0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4018-5629-455A-B74D-FDC7FAAB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not trust science?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BD59A-33FD-462C-9AE5-187B135EA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are there political differences in trust in science? </a:t>
            </a:r>
          </a:p>
          <a:p>
            <a:r>
              <a:rPr lang="en-US" dirty="0"/>
              <a:t>What are possible relationships between political orientation and trust in science? (e.g., explanations offered in the article) 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3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E42D-328B-4232-886E-A7B570B5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Nisbet et al., 2015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1724-4DD8-4E22-A54B-B68B4E3C6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089726" cy="4206240"/>
          </a:xfrm>
        </p:spPr>
        <p:txBody>
          <a:bodyPr/>
          <a:lstStyle/>
          <a:p>
            <a:r>
              <a:rPr lang="en-US" dirty="0"/>
              <a:t>What did they do in this study? </a:t>
            </a:r>
          </a:p>
          <a:p>
            <a:r>
              <a:rPr lang="en-US" dirty="0"/>
              <a:t>What were some strengths and limitations?</a:t>
            </a:r>
          </a:p>
          <a:p>
            <a:r>
              <a:rPr lang="en-US" dirty="0"/>
              <a:t>What were the:</a:t>
            </a:r>
          </a:p>
          <a:p>
            <a:pPr lvl="1"/>
            <a:r>
              <a:rPr lang="en-US" dirty="0"/>
              <a:t>IVs</a:t>
            </a:r>
          </a:p>
          <a:p>
            <a:pPr lvl="1"/>
            <a:r>
              <a:rPr lang="en-US" dirty="0"/>
              <a:t>Covariates</a:t>
            </a:r>
          </a:p>
          <a:p>
            <a:pPr lvl="1"/>
            <a:r>
              <a:rPr lang="en-US" dirty="0"/>
              <a:t>DVs</a:t>
            </a:r>
          </a:p>
          <a:p>
            <a:pPr lvl="1"/>
            <a:r>
              <a:rPr lang="en-US" dirty="0"/>
              <a:t>Operational definitions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DE843B0-381D-4A0C-B59C-DA9F6085D4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81718"/>
              </p:ext>
            </p:extLst>
          </p:nvPr>
        </p:nvGraphicFramePr>
        <p:xfrm>
          <a:off x="6292645" y="2360271"/>
          <a:ext cx="5345518" cy="3224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Bitmap Image" r:id="rId4" imgW="4753080" imgH="2867040" progId="Paint.Picture">
                  <p:embed/>
                </p:oleObj>
              </mc:Choice>
              <mc:Fallback>
                <p:oleObj name="Bitmap Image" r:id="rId4" imgW="4753080" imgH="2867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92645" y="2360271"/>
                        <a:ext cx="5345518" cy="3224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532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FAE57-8F4B-40DC-981D-14C1AFC36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2867" y="2008657"/>
            <a:ext cx="4015124" cy="4206240"/>
          </a:xfrm>
        </p:spPr>
        <p:txBody>
          <a:bodyPr/>
          <a:lstStyle/>
          <a:p>
            <a:r>
              <a:rPr lang="en-US" dirty="0"/>
              <a:t>What related to more negative emotions and motivated resistance to persuasion?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E3B72-5557-4A90-9F64-EE9BC129C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82" y="427381"/>
            <a:ext cx="5579166" cy="627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42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EEBFD7-F7BC-4F08-BB9B-3FDD7EBD1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3730" y="443867"/>
            <a:ext cx="6659218" cy="61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63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3A42-26BF-4450-90B4-36360F893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5447AA-1F90-4B6D-B918-3799F711A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729" y="1857375"/>
            <a:ext cx="5592360" cy="3479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CC6F01-CC2E-459B-B540-1E3347D9A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913" y="1792936"/>
            <a:ext cx="5222894" cy="35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01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56DAF-6D27-4FCB-B48A-80BF003F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Pennycook, </a:t>
            </a:r>
            <a:r>
              <a:rPr lang="en-US" dirty="0" err="1"/>
              <a:t>Bago</a:t>
            </a:r>
            <a:r>
              <a:rPr lang="en-US" dirty="0"/>
              <a:t>, &amp; </a:t>
            </a:r>
            <a:r>
              <a:rPr lang="en-US" dirty="0" err="1"/>
              <a:t>McPhetres</a:t>
            </a:r>
            <a:r>
              <a:rPr lang="en-US" dirty="0"/>
              <a:t>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EA548-28F4-4D50-9FA5-405DFB008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rationales:</a:t>
            </a:r>
          </a:p>
          <a:p>
            <a:pPr lvl="1"/>
            <a:r>
              <a:rPr lang="en-US" dirty="0"/>
              <a:t>Politically motivated reasoning (emotion)</a:t>
            </a:r>
          </a:p>
          <a:p>
            <a:pPr lvl="1"/>
            <a:r>
              <a:rPr lang="en-US" dirty="0"/>
              <a:t>Identity-protective cognition (cognition)</a:t>
            </a:r>
          </a:p>
          <a:p>
            <a:pPr lvl="1"/>
            <a:r>
              <a:rPr lang="en-US" dirty="0"/>
              <a:t>Knowledge-deficit (don’t know about science)</a:t>
            </a:r>
          </a:p>
          <a:p>
            <a:pPr lvl="1"/>
            <a:r>
              <a:rPr lang="en-US" dirty="0"/>
              <a:t>Analytic thinking (don’t think analytically enough)</a:t>
            </a:r>
          </a:p>
          <a:p>
            <a:r>
              <a:rPr lang="en-US" dirty="0"/>
              <a:t>What would each of these explanations suggest should be correlated with accuracy of science beliefs? </a:t>
            </a:r>
          </a:p>
        </p:txBody>
      </p:sp>
    </p:spTree>
    <p:extLst>
      <p:ext uri="{BB962C8B-B14F-4D97-AF65-F5344CB8AC3E}">
        <p14:creationId xmlns:p14="http://schemas.microsoft.com/office/powerpoint/2010/main" val="198564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A61D0-2443-43CE-908D-3C06839C9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41428-D77A-47D0-A904-757CB8ED8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F0859-7EFA-4A60-BDF5-EF1BD616D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86" y="284176"/>
            <a:ext cx="11935714" cy="639542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53EB657-D9A3-402E-8339-19008DE98500}"/>
              </a:ext>
            </a:extLst>
          </p:cNvPr>
          <p:cNvSpPr/>
          <p:nvPr/>
        </p:nvSpPr>
        <p:spPr>
          <a:xfrm>
            <a:off x="4909930" y="1792936"/>
            <a:ext cx="2663687" cy="4632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3B61C8-5E48-4014-876A-EA9EEA0479DD}"/>
              </a:ext>
            </a:extLst>
          </p:cNvPr>
          <p:cNvSpPr/>
          <p:nvPr/>
        </p:nvSpPr>
        <p:spPr>
          <a:xfrm>
            <a:off x="4909930" y="4899991"/>
            <a:ext cx="2663687" cy="9839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43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F975-5B80-4B0D-89FE-BA34A09F1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AEBD9-C68D-421B-9E4A-ABCB7E1B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issues on which the “liberal” viewpoint is supported by science, PO was more related to beliefs than was knowledge</a:t>
            </a:r>
          </a:p>
          <a:p>
            <a:r>
              <a:rPr lang="en-US" dirty="0"/>
              <a:t>For issues on which the “conservative” viewpoint is supported by science, it was opposite</a:t>
            </a:r>
          </a:p>
          <a:p>
            <a:r>
              <a:rPr lang="en-US" dirty="0"/>
              <a:t>Cognitive sophistication (+) and PO were correlated with beliefs on most issues, but cognitive sophistication only led to more polarization for climate change, big bang, and evolution</a:t>
            </a:r>
          </a:p>
          <a:p>
            <a:r>
              <a:rPr lang="en-US" dirty="0"/>
              <a:t>Their interpretation—political orientation matters, but basic knowledge and cognitive sophistication matter (maybe more?) </a:t>
            </a:r>
          </a:p>
          <a:p>
            <a:pPr marL="0" indent="0">
              <a:buNone/>
            </a:pPr>
            <a:r>
              <a:rPr lang="en-US" dirty="0"/>
              <a:t>Implications? </a:t>
            </a:r>
          </a:p>
        </p:txBody>
      </p:sp>
    </p:spTree>
    <p:extLst>
      <p:ext uri="{BB962C8B-B14F-4D97-AF65-F5344CB8AC3E}">
        <p14:creationId xmlns:p14="http://schemas.microsoft.com/office/powerpoint/2010/main" val="1361112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93973-C8B9-4971-9A8D-A972AA96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et al., 2022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1DA6F7-81CA-4B92-9388-4FA0FAEA4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2919" y="1448875"/>
            <a:ext cx="9327429" cy="513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9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C62F-CA7D-4869-A2FD-9BA75BFC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C65E6-8171-47AC-9FD6-2303D421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worse now? If so, why? </a:t>
            </a:r>
          </a:p>
          <a:p>
            <a:r>
              <a:rPr lang="en-US" dirty="0"/>
              <a:t>How has social media affected misinformation and its spread? </a:t>
            </a:r>
          </a:p>
          <a:p>
            <a:r>
              <a:rPr lang="en-US" dirty="0"/>
              <a:t>What about AI? </a:t>
            </a:r>
          </a:p>
          <a:p>
            <a:r>
              <a:rPr lang="en-US" dirty="0"/>
              <a:t>Why do people accept misinformation?</a:t>
            </a:r>
          </a:p>
          <a:p>
            <a:pPr lvl="1"/>
            <a:r>
              <a:rPr lang="en-US" dirty="0"/>
              <a:t>Societal factors</a:t>
            </a:r>
          </a:p>
          <a:p>
            <a:pPr lvl="1"/>
            <a:r>
              <a:rPr lang="en-US" dirty="0"/>
              <a:t>Individual factors</a:t>
            </a:r>
          </a:p>
          <a:p>
            <a:pPr lvl="1"/>
            <a:r>
              <a:rPr lang="en-US" dirty="0"/>
              <a:t>Motivational factors</a:t>
            </a:r>
          </a:p>
        </p:txBody>
      </p:sp>
    </p:spTree>
    <p:extLst>
      <p:ext uri="{BB962C8B-B14F-4D97-AF65-F5344CB8AC3E}">
        <p14:creationId xmlns:p14="http://schemas.microsoft.com/office/powerpoint/2010/main" val="602305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73D3-C1F4-47CF-BBAC-E79E9371C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people trust science?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112F6-A53D-46DC-A4E3-B3BC52C6D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Had you heard of the replication crisis/reproducibility crisis/credibility revolution/Renaissance before? </a:t>
            </a:r>
          </a:p>
          <a:p>
            <a:r>
              <a:rPr lang="en-US" dirty="0"/>
              <a:t>What do you know about it? </a:t>
            </a:r>
          </a:p>
        </p:txBody>
      </p:sp>
    </p:spTree>
    <p:extLst>
      <p:ext uri="{BB962C8B-B14F-4D97-AF65-F5344CB8AC3E}">
        <p14:creationId xmlns:p14="http://schemas.microsoft.com/office/powerpoint/2010/main" val="1518609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Renaissance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2012: </a:t>
            </a:r>
            <a:r>
              <a:rPr lang="en-US" dirty="0" err="1"/>
              <a:t>Stapel</a:t>
            </a:r>
            <a:r>
              <a:rPr lang="en-US" dirty="0"/>
              <a:t> fraud</a:t>
            </a:r>
          </a:p>
          <a:p>
            <a:r>
              <a:rPr lang="en-US" dirty="0"/>
              <a:t>2011: </a:t>
            </a:r>
            <a:r>
              <a:rPr lang="en-US" dirty="0" err="1"/>
              <a:t>Bem</a:t>
            </a:r>
            <a:r>
              <a:rPr lang="en-US" dirty="0"/>
              <a:t> article</a:t>
            </a:r>
          </a:p>
          <a:p>
            <a:r>
              <a:rPr lang="en-US" dirty="0"/>
              <a:t>2011 researcher degrees of freedom or questionable research practices</a:t>
            </a:r>
          </a:p>
          <a:p>
            <a:pPr marL="0" indent="0">
              <a:buNone/>
            </a:pPr>
            <a:r>
              <a:rPr lang="en-US" dirty="0"/>
              <a:t>       (Simmons et al., 2011)</a:t>
            </a:r>
          </a:p>
          <a:p>
            <a:r>
              <a:rPr lang="en-US" dirty="0"/>
              <a:t>2012 Doyen et al. failure to replicate </a:t>
            </a:r>
            <a:r>
              <a:rPr lang="en-US" dirty="0" err="1"/>
              <a:t>Bargh</a:t>
            </a:r>
            <a:r>
              <a:rPr lang="en-US" dirty="0"/>
              <a:t> et al., 1996</a:t>
            </a:r>
          </a:p>
          <a:p>
            <a:r>
              <a:rPr lang="en-US" dirty="0"/>
              <a:t>2011-2012 </a:t>
            </a:r>
            <a:r>
              <a:rPr lang="en-US" dirty="0" err="1"/>
              <a:t>Nosek</a:t>
            </a:r>
            <a:r>
              <a:rPr lang="en-US" dirty="0"/>
              <a:t> developed OSF </a:t>
            </a:r>
          </a:p>
          <a:p>
            <a:r>
              <a:rPr lang="en-US" dirty="0"/>
              <a:t>2013 Center for Open Science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08A58-F805-4F42-8854-1C31590A9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628" y="822908"/>
            <a:ext cx="6600825" cy="1581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7A25FC-112B-4609-8BAE-D2300B4A9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6092" y="2453693"/>
            <a:ext cx="1905000" cy="2000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25F183-294E-4DB0-82BA-1DBC236DA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30" y="5406442"/>
            <a:ext cx="9944100" cy="1257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405304-12A3-4AE1-BF0C-799400F6E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4867" y="4453943"/>
            <a:ext cx="2657475" cy="8191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3583003-0503-4D31-8161-A02D26417F4B}"/>
              </a:ext>
            </a:extLst>
          </p:cNvPr>
          <p:cNvSpPr/>
          <p:nvPr/>
        </p:nvSpPr>
        <p:spPr>
          <a:xfrm>
            <a:off x="10342025" y="2711957"/>
            <a:ext cx="853134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Fraud</a:t>
            </a:r>
          </a:p>
        </p:txBody>
      </p:sp>
    </p:spTree>
    <p:extLst>
      <p:ext uri="{BB962C8B-B14F-4D97-AF65-F5344CB8AC3E}">
        <p14:creationId xmlns:p14="http://schemas.microsoft.com/office/powerpoint/2010/main" val="2757794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Questionable Research Practices (QRPs)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“QRPs are the steroids of scientific competition, artificially enhancing performance and producing a kind of arms race in which researchers who strictly play by the rules are at a competitive disadvantage" (John, </a:t>
            </a:r>
            <a:r>
              <a:rPr lang="en-US" dirty="0" err="1"/>
              <a:t>Loewenstein</a:t>
            </a:r>
            <a:r>
              <a:rPr lang="en-US" dirty="0"/>
              <a:t>, &amp; </a:t>
            </a:r>
            <a:r>
              <a:rPr lang="en-US" dirty="0" err="1"/>
              <a:t>Prelec</a:t>
            </a:r>
            <a:r>
              <a:rPr lang="en-US" dirty="0"/>
              <a:t>, 2012, p. 524)</a:t>
            </a:r>
          </a:p>
          <a:p>
            <a:endParaRPr lang="en-US" dirty="0"/>
          </a:p>
          <a:p>
            <a:r>
              <a:rPr lang="en-US" u="sng" dirty="0"/>
              <a:t>Researcher degrees of freedom: </a:t>
            </a:r>
            <a:r>
              <a:rPr lang="en-US" dirty="0"/>
              <a:t> All the little choices we make as we analyze a study that can have an effect on the outcome—e.g., treatment of outliers, analysis strategy, covariates. Becomes a QRP when you don’t decide ahead of time. 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11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QRPs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collecting enough samples (relying on chance results)</a:t>
            </a:r>
          </a:p>
          <a:p>
            <a:r>
              <a:rPr lang="en-US" dirty="0"/>
              <a:t>Deleting some cases to make your research look better</a:t>
            </a:r>
          </a:p>
          <a:p>
            <a:r>
              <a:rPr lang="en-US" dirty="0"/>
              <a:t>Not reporting all measures</a:t>
            </a:r>
          </a:p>
          <a:p>
            <a:r>
              <a:rPr lang="en-US" dirty="0"/>
              <a:t>Stopping data collection when you have significant findings</a:t>
            </a:r>
          </a:p>
          <a:p>
            <a:r>
              <a:rPr lang="en-US" dirty="0"/>
              <a:t>Selectively reporting only the studies that “worked” (file drawer problem)</a:t>
            </a:r>
          </a:p>
          <a:p>
            <a:r>
              <a:rPr lang="en-US" dirty="0"/>
              <a:t>Analyzing the results different ways and reporting those that come out best (p hacking)</a:t>
            </a:r>
          </a:p>
          <a:p>
            <a:r>
              <a:rPr lang="en-US" dirty="0"/>
              <a:t>“Fishing” for results</a:t>
            </a:r>
          </a:p>
          <a:p>
            <a:r>
              <a:rPr lang="en-US" dirty="0"/>
              <a:t>Changing the hypothesis to fit your findings (</a:t>
            </a:r>
            <a:r>
              <a:rPr lang="en-US" dirty="0" err="1"/>
              <a:t>HARKing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common are these behaviors?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Meta-analysis of surveys of scientists in various fields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233" y="5765202"/>
            <a:ext cx="9555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Fanelli</a:t>
            </a:r>
            <a:r>
              <a:rPr lang="en-US" dirty="0"/>
              <a:t>, D. (2009). How many scientists fabricate and falsify research? A systematic review</a:t>
            </a:r>
          </a:p>
          <a:p>
            <a:r>
              <a:rPr lang="en-US" dirty="0"/>
              <a:t>and meta-analysis of survey data. </a:t>
            </a:r>
            <a:r>
              <a:rPr lang="en-US" i="1" dirty="0" err="1"/>
              <a:t>PLoS</a:t>
            </a:r>
            <a:r>
              <a:rPr lang="en-US" i="1" dirty="0"/>
              <a:t> One, 4,</a:t>
            </a:r>
            <a:r>
              <a:rPr lang="en-US" dirty="0"/>
              <a:t> e5738.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38233" y="3297441"/>
          <a:ext cx="8917396" cy="1965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9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93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69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8062">
                <a:tc>
                  <a:txBody>
                    <a:bodyPr/>
                    <a:lstStyle/>
                    <a:p>
                      <a:r>
                        <a:rPr lang="en-US" dirty="0"/>
                        <a:t>Have seen colleagues doing QRPs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Say they’ve done QRPs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Have seen colleagues committing</a:t>
                      </a:r>
                      <a:r>
                        <a:rPr lang="en-US" baseline="0" dirty="0"/>
                        <a:t> fraud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Say they’ve committed</a:t>
                      </a:r>
                      <a:r>
                        <a:rPr lang="en-US" baseline="0" dirty="0"/>
                        <a:t> fraud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983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FRAUD is not just in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805" y="2203522"/>
            <a:ext cx="9613861" cy="3599316"/>
          </a:xfrm>
        </p:spPr>
        <p:txBody>
          <a:bodyPr/>
          <a:lstStyle/>
          <a:p>
            <a:r>
              <a:rPr lang="en-US" dirty="0"/>
              <a:t>Anil </a:t>
            </a:r>
            <a:r>
              <a:rPr lang="en-US" dirty="0" err="1"/>
              <a:t>Potti</a:t>
            </a:r>
            <a:r>
              <a:rPr lang="en-US" dirty="0"/>
              <a:t>, Duke University (cancer treatment research)</a:t>
            </a:r>
          </a:p>
          <a:p>
            <a:r>
              <a:rPr lang="en-US" dirty="0"/>
              <a:t>Andrew Wakefield (link between autism and MMR vaccine)</a:t>
            </a:r>
          </a:p>
          <a:p>
            <a:r>
              <a:rPr lang="en-US" dirty="0" err="1"/>
              <a:t>Bengu</a:t>
            </a:r>
            <a:r>
              <a:rPr lang="en-US" dirty="0"/>
              <a:t> </a:t>
            </a:r>
            <a:r>
              <a:rPr lang="en-US" dirty="0" err="1"/>
              <a:t>Sezen</a:t>
            </a:r>
            <a:r>
              <a:rPr lang="en-US" dirty="0"/>
              <a:t>, Columbia University (organic chemistry)</a:t>
            </a:r>
          </a:p>
          <a:p>
            <a:r>
              <a:rPr lang="en-US" dirty="0"/>
              <a:t>Michael </a:t>
            </a:r>
            <a:r>
              <a:rPr lang="en-US" dirty="0" err="1"/>
              <a:t>LaCour</a:t>
            </a:r>
            <a:r>
              <a:rPr lang="en-US" dirty="0"/>
              <a:t>, UCLA (political science)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088" y="4371972"/>
            <a:ext cx="1714500" cy="2571750"/>
          </a:xfrm>
          <a:prstGeom prst="rect">
            <a:avLst/>
          </a:prstGeom>
        </p:spPr>
      </p:pic>
      <p:pic>
        <p:nvPicPr>
          <p:cNvPr id="4100" name="Picture 4" descr="Image result for andrew wakefiel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84" y="4409281"/>
            <a:ext cx="1958975" cy="244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952" y="4672006"/>
            <a:ext cx="2184207" cy="1670276"/>
          </a:xfrm>
          <a:prstGeom prst="rect">
            <a:avLst/>
          </a:prstGeom>
        </p:spPr>
      </p:pic>
      <p:sp>
        <p:nvSpPr>
          <p:cNvPr id="10" name="AutoShape 8" descr="Image result for michael la cour image"/>
          <p:cNvSpPr>
            <a:spLocks noChangeAspect="1" noChangeArrowheads="1"/>
          </p:cNvSpPr>
          <p:nvPr/>
        </p:nvSpPr>
        <p:spPr bwMode="auto">
          <a:xfrm>
            <a:off x="375521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267" y="4079224"/>
            <a:ext cx="1971682" cy="197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4E372D-B3B8-417D-B462-FA9CE7BCB07C}"/>
              </a:ext>
            </a:extLst>
          </p:cNvPr>
          <p:cNvSpPr/>
          <p:nvPr/>
        </p:nvSpPr>
        <p:spPr>
          <a:xfrm>
            <a:off x="2062771" y="4734517"/>
            <a:ext cx="853134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Fraud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CD34FF-5C17-4408-BA3E-25783F0F389E}"/>
              </a:ext>
            </a:extLst>
          </p:cNvPr>
          <p:cNvSpPr/>
          <p:nvPr/>
        </p:nvSpPr>
        <p:spPr>
          <a:xfrm>
            <a:off x="4621731" y="5982591"/>
            <a:ext cx="853134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Fraud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6C94B4-596D-495F-9839-AFC365912DFD}"/>
              </a:ext>
            </a:extLst>
          </p:cNvPr>
          <p:cNvSpPr/>
          <p:nvPr/>
        </p:nvSpPr>
        <p:spPr>
          <a:xfrm>
            <a:off x="9784230" y="4346274"/>
            <a:ext cx="853134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Fraud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BE0268-BDE8-4CFB-B7D7-714D32CCBF6F}"/>
              </a:ext>
            </a:extLst>
          </p:cNvPr>
          <p:cNvSpPr/>
          <p:nvPr/>
        </p:nvSpPr>
        <p:spPr>
          <a:xfrm>
            <a:off x="7592138" y="5196182"/>
            <a:ext cx="853134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Fraud</a:t>
            </a:r>
          </a:p>
        </p:txBody>
      </p:sp>
    </p:spTree>
    <p:extLst>
      <p:ext uri="{BB962C8B-B14F-4D97-AF65-F5344CB8AC3E}">
        <p14:creationId xmlns:p14="http://schemas.microsoft.com/office/powerpoint/2010/main" val="1566770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is not just a psych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901" y="2011680"/>
            <a:ext cx="9784080" cy="420624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Only </a:t>
            </a:r>
            <a:r>
              <a:rPr lang="en-US" sz="9600" dirty="0">
                <a:solidFill>
                  <a:srgbClr val="FFFF00"/>
                </a:solidFill>
              </a:rPr>
              <a:t>11%-25%</a:t>
            </a:r>
            <a:r>
              <a:rPr lang="en-US" sz="9600" dirty="0"/>
              <a:t> of drug studies replicated in private labs. </a:t>
            </a:r>
          </a:p>
          <a:p>
            <a:r>
              <a:rPr lang="en-US" sz="9600" dirty="0"/>
              <a:t>Only </a:t>
            </a:r>
            <a:r>
              <a:rPr lang="en-US" sz="9600" dirty="0">
                <a:solidFill>
                  <a:srgbClr val="FFFF00"/>
                </a:solidFill>
              </a:rPr>
              <a:t>59%</a:t>
            </a:r>
            <a:r>
              <a:rPr lang="en-US" sz="9600" dirty="0"/>
              <a:t> of highly cited clinical research studies replicated.</a:t>
            </a:r>
          </a:p>
          <a:p>
            <a:r>
              <a:rPr lang="en-US" sz="9600" dirty="0"/>
              <a:t>Only </a:t>
            </a:r>
            <a:r>
              <a:rPr lang="en-US" sz="9600" dirty="0">
                <a:solidFill>
                  <a:srgbClr val="FFFF00"/>
                </a:solidFill>
              </a:rPr>
              <a:t>29%</a:t>
            </a:r>
            <a:r>
              <a:rPr lang="en-US" sz="9600" dirty="0"/>
              <a:t> of cancer biology studies. </a:t>
            </a:r>
          </a:p>
          <a:p>
            <a:r>
              <a:rPr lang="en-US" sz="9600" dirty="0"/>
              <a:t>Only </a:t>
            </a:r>
            <a:r>
              <a:rPr lang="en-US" sz="9600" dirty="0">
                <a:solidFill>
                  <a:srgbClr val="FFFF00"/>
                </a:solidFill>
              </a:rPr>
              <a:t>44%</a:t>
            </a:r>
            <a:r>
              <a:rPr lang="en-US" sz="9600" dirty="0"/>
              <a:t> of associations replicated in genetic studies. </a:t>
            </a:r>
          </a:p>
          <a:p>
            <a:r>
              <a:rPr lang="en-US" sz="9600" dirty="0"/>
              <a:t>Only </a:t>
            </a:r>
            <a:r>
              <a:rPr lang="en-US" sz="9600" dirty="0">
                <a:solidFill>
                  <a:srgbClr val="FFFF00"/>
                </a:solidFill>
              </a:rPr>
              <a:t>25-63%</a:t>
            </a:r>
            <a:r>
              <a:rPr lang="en-US" sz="9600" dirty="0"/>
              <a:t> of studies replicated in economics (some using the same data!)   </a:t>
            </a:r>
          </a:p>
          <a:p>
            <a:r>
              <a:rPr lang="en-US" sz="9600" dirty="0"/>
              <a:t>Only </a:t>
            </a:r>
            <a:r>
              <a:rPr lang="en-US" sz="9600" dirty="0">
                <a:solidFill>
                  <a:srgbClr val="FFFF00"/>
                </a:solidFill>
              </a:rPr>
              <a:t>39%</a:t>
            </a:r>
            <a:r>
              <a:rPr lang="en-US" sz="9600" dirty="0"/>
              <a:t> subjectively rated as replicated in psychology, and </a:t>
            </a:r>
            <a:r>
              <a:rPr lang="en-US" sz="9600" dirty="0">
                <a:solidFill>
                  <a:srgbClr val="FFFF00"/>
                </a:solidFill>
              </a:rPr>
              <a:t>54%</a:t>
            </a:r>
            <a:r>
              <a:rPr lang="en-US" sz="9600" dirty="0"/>
              <a:t> in the very top journals.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6400" dirty="0"/>
              <a:t>Prinz, </a:t>
            </a:r>
            <a:r>
              <a:rPr lang="en-US" sz="6400" dirty="0" err="1"/>
              <a:t>Schlange</a:t>
            </a:r>
            <a:r>
              <a:rPr lang="en-US" sz="6400" dirty="0"/>
              <a:t>, &amp; Asadullah, 2011; Begley, &amp; Ellis, 2012; </a:t>
            </a:r>
            <a:r>
              <a:rPr lang="en-US" sz="6400" dirty="0" err="1"/>
              <a:t>Ioanndis</a:t>
            </a:r>
            <a:r>
              <a:rPr lang="en-US" sz="6400" dirty="0"/>
              <a:t>, 2005; </a:t>
            </a:r>
            <a:r>
              <a:rPr lang="en-US" sz="6400" dirty="0" err="1"/>
              <a:t>Lohmueller</a:t>
            </a:r>
            <a:r>
              <a:rPr lang="en-US" sz="6400" dirty="0"/>
              <a:t>, Pearce, Pike, Lander, &amp; Hirschhorn, 2003; Dewald, </a:t>
            </a:r>
            <a:r>
              <a:rPr lang="en-US" sz="6400" dirty="0" err="1"/>
              <a:t>Thursby</a:t>
            </a:r>
            <a:r>
              <a:rPr lang="en-US" sz="6400" dirty="0"/>
              <a:t>, &amp; Anderson, 1986; Chang &amp; Li, 2015; Open Science Collaboration, 2015; Klein et al., 2018; </a:t>
            </a:r>
            <a:r>
              <a:rPr lang="en-US" sz="6600" dirty="0"/>
              <a:t>Errington, </a:t>
            </a:r>
            <a:r>
              <a:rPr lang="en-US" sz="6600" dirty="0" err="1"/>
              <a:t>Iorns</a:t>
            </a:r>
            <a:r>
              <a:rPr lang="en-US" sz="6600" dirty="0"/>
              <a:t>, Gunn, Fraser, Lomax, &amp; </a:t>
            </a:r>
            <a:r>
              <a:rPr lang="en-US" sz="6600" dirty="0" err="1"/>
              <a:t>Nosek</a:t>
            </a:r>
            <a:r>
              <a:rPr lang="en-US" sz="6600" dirty="0"/>
              <a:t>, 2014.</a:t>
            </a:r>
            <a:endParaRPr lang="en-US" sz="6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68913-4607-48E0-B0C1-CFFB9FF9D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496" y="1331843"/>
            <a:ext cx="3339548" cy="159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02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461010"/>
            <a:ext cx="9071610" cy="6316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81310" y="5852160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Nature, 2005</a:t>
            </a:r>
          </a:p>
        </p:txBody>
      </p:sp>
    </p:spTree>
    <p:extLst>
      <p:ext uri="{BB962C8B-B14F-4D97-AF65-F5344CB8AC3E}">
        <p14:creationId xmlns:p14="http://schemas.microsoft.com/office/powerpoint/2010/main" val="2361891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it mean if a study doesn’t replicate?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Maybe the first study was correct</a:t>
            </a:r>
          </a:p>
          <a:p>
            <a:r>
              <a:rPr lang="en-US" dirty="0"/>
              <a:t>Maybe the second one was</a:t>
            </a:r>
          </a:p>
          <a:p>
            <a:r>
              <a:rPr lang="en-US" dirty="0"/>
              <a:t>Maybe they both were! </a:t>
            </a:r>
          </a:p>
          <a:p>
            <a:pPr lvl="1"/>
            <a:r>
              <a:rPr lang="en-US" dirty="0"/>
              <a:t>Hidden moderators</a:t>
            </a:r>
          </a:p>
          <a:p>
            <a:r>
              <a:rPr lang="en-US" dirty="0"/>
              <a:t>What are the types of replication? </a:t>
            </a:r>
          </a:p>
          <a:p>
            <a:pPr lvl="1"/>
            <a:r>
              <a:rPr lang="en-US" dirty="0"/>
              <a:t>Direct replication (and can you ever do </a:t>
            </a:r>
            <a:r>
              <a:rPr lang="en-US" u="sng" dirty="0"/>
              <a:t>exactly</a:t>
            </a:r>
            <a:r>
              <a:rPr lang="en-US" dirty="0"/>
              <a:t> the same study?)</a:t>
            </a:r>
          </a:p>
          <a:p>
            <a:pPr lvl="1"/>
            <a:r>
              <a:rPr lang="en-US" dirty="0"/>
              <a:t>Conceptual replication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05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538" y="224746"/>
            <a:ext cx="10353762" cy="970450"/>
          </a:xfrm>
        </p:spPr>
        <p:txBody>
          <a:bodyPr/>
          <a:lstStyle/>
          <a:p>
            <a:r>
              <a:rPr lang="en-US" dirty="0"/>
              <a:t>Scientific method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032000" y="10289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21071" y="1690688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HARKing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08754" y="4612341"/>
            <a:ext cx="377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powered designs/small samples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0017" y="479700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p-hacking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1766" y="2537094"/>
            <a:ext cx="165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Publication bias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0059" y="1690688"/>
            <a:ext cx="198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Lack of replications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9433" y="4427675"/>
            <a:ext cx="19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Selective reporting</a:t>
            </a:r>
          </a:p>
        </p:txBody>
      </p:sp>
    </p:spTree>
    <p:extLst>
      <p:ext uri="{BB962C8B-B14F-4D97-AF65-F5344CB8AC3E}">
        <p14:creationId xmlns:p14="http://schemas.microsoft.com/office/powerpoint/2010/main" val="205161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3AAD5-1B05-4CB1-924F-E2311A478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get others to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9727F-0EA3-48CC-AB9A-F70D27896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should engage?</a:t>
            </a:r>
          </a:p>
          <a:p>
            <a:r>
              <a:rPr lang="en-US" dirty="0"/>
              <a:t>How should you engage? </a:t>
            </a:r>
          </a:p>
          <a:p>
            <a:r>
              <a:rPr lang="en-US" dirty="0"/>
              <a:t>Debunking</a:t>
            </a:r>
          </a:p>
          <a:p>
            <a:r>
              <a:rPr lang="en-US" dirty="0" err="1"/>
              <a:t>Prebunking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https://www.youtube.com/watch?v=ER64qa_qnWg&amp;t=1s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https://www.youtube.com/watch?v=BdlBHh0FOtw&amp;t=101s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https://www.getbadnews.com/en</a:t>
            </a:r>
            <a:endParaRPr lang="en-US" dirty="0"/>
          </a:p>
          <a:p>
            <a:r>
              <a:rPr lang="en-US" dirty="0"/>
              <a:t>Nudges</a:t>
            </a:r>
          </a:p>
          <a:p>
            <a:r>
              <a:rPr lang="en-US" dirty="0" err="1"/>
              <a:t>Technocognition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96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increase trust in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general ways to increase trust in science among people? </a:t>
            </a:r>
          </a:p>
          <a:p>
            <a:r>
              <a:rPr lang="en-US" dirty="0"/>
              <a:t>Open Science Movement—what is their approach? </a:t>
            </a:r>
          </a:p>
          <a:p>
            <a:r>
              <a:rPr lang="en-US" dirty="0"/>
              <a:t>How can you recognize possible </a:t>
            </a:r>
            <a:r>
              <a:rPr lang="en-US" dirty="0" err="1"/>
              <a:t>Rdf</a:t>
            </a:r>
            <a:r>
              <a:rPr lang="en-US" dirty="0"/>
              <a:t> in studies? 	</a:t>
            </a:r>
          </a:p>
        </p:txBody>
      </p:sp>
      <p:pic>
        <p:nvPicPr>
          <p:cNvPr id="4" name="Picture 2" descr="badges_stacked.original">
            <a:extLst>
              <a:ext uri="{FF2B5EF4-FFF2-40B4-BE49-F238E27FC236}">
                <a16:creationId xmlns:a16="http://schemas.microsoft.com/office/drawing/2014/main" id="{D7E1E9EA-BCAA-45D6-BDBA-57BD5F2FE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55" y="3088369"/>
            <a:ext cx="397192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974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half of </a:t>
            </a:r>
            <a:r>
              <a:rPr lang="en-US" i="1" dirty="0"/>
              <a:t>Think Again</a:t>
            </a:r>
            <a:endParaRPr lang="en-US" dirty="0"/>
          </a:p>
          <a:p>
            <a:r>
              <a:rPr lang="en-US" dirty="0"/>
              <a:t>Project idea</a:t>
            </a:r>
          </a:p>
        </p:txBody>
      </p:sp>
    </p:spTree>
    <p:extLst>
      <p:ext uri="{BB962C8B-B14F-4D97-AF65-F5344CB8AC3E}">
        <p14:creationId xmlns:p14="http://schemas.microsoft.com/office/powerpoint/2010/main" val="266334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341E-EE99-46AC-BADB-D75D1A19B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Hornsey</a:t>
            </a:r>
            <a:r>
              <a:rPr lang="en-US" dirty="0"/>
              <a:t> &amp; Fielding, 2017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E255C4-15F7-4A03-B7CF-A22D25FB9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70450" y="111882"/>
            <a:ext cx="4138455" cy="66342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FCB5DF-A7AA-4CAA-A81E-154C35E4BF1D}"/>
              </a:ext>
            </a:extLst>
          </p:cNvPr>
          <p:cNvSpPr/>
          <p:nvPr/>
        </p:nvSpPr>
        <p:spPr>
          <a:xfrm>
            <a:off x="699655" y="2143312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Look at roots of attitude behind rejection of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Examples of each? </a:t>
            </a:r>
          </a:p>
        </p:txBody>
      </p:sp>
    </p:spTree>
    <p:extLst>
      <p:ext uri="{BB962C8B-B14F-4D97-AF65-F5344CB8AC3E}">
        <p14:creationId xmlns:p14="http://schemas.microsoft.com/office/powerpoint/2010/main" val="318522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1CC8C-6299-4CD6-9C69-9108F3AD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Crazy Uncle </a:t>
            </a:r>
            <a:r>
              <a:rPr lang="en-US" dirty="0" err="1"/>
              <a:t>COnvo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07F4FD-812A-40E5-BB20-EE5F3679500B}"/>
              </a:ext>
            </a:extLst>
          </p:cNvPr>
          <p:cNvSpPr txBox="1">
            <a:spLocks/>
          </p:cNvSpPr>
          <p:nvPr/>
        </p:nvSpPr>
        <p:spPr>
          <a:xfrm>
            <a:off x="3356183" y="2353184"/>
            <a:ext cx="697752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4" descr="https://miro.medium.com/v2/resize:fit:700/1*Yp_CdZUgMxWU1IG2UpgIow@2x.jpeg">
            <a:extLst>
              <a:ext uri="{FF2B5EF4-FFF2-40B4-BE49-F238E27FC236}">
                <a16:creationId xmlns:a16="http://schemas.microsoft.com/office/drawing/2014/main" id="{5A1E4E43-0A77-4802-AE6C-0D3DC8DAE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27" y="1582114"/>
            <a:ext cx="3660918" cy="487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62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61192-B426-4CB3-8FEC-CDAF3BB3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Garrett and Bond, 2021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EF709D-DE29-4A40-A036-564DD2055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583487" y="2206572"/>
            <a:ext cx="4297540" cy="4206875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66D4A96-F6EF-4F00-AEBF-419ADE4277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6600" y="1700212"/>
          <a:ext cx="6991350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Bitmap Image" r:id="rId5" imgW="6991200" imgH="4829040" progId="Paint.Picture">
                  <p:embed/>
                </p:oleObj>
              </mc:Choice>
              <mc:Fallback>
                <p:oleObj name="Bitmap Image" r:id="rId5" imgW="6991200" imgH="482904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66D4A96-F6EF-4F00-AEBF-419ADE4277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600" y="1700212"/>
                        <a:ext cx="6991350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1319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7925-F3F0-42B3-BDA6-251C67F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67" y="2290931"/>
            <a:ext cx="3498979" cy="2456442"/>
          </a:xfrm>
        </p:spPr>
        <p:txBody>
          <a:bodyPr/>
          <a:lstStyle/>
          <a:p>
            <a:r>
              <a:rPr lang="en-US" dirty="0"/>
              <a:t>Do people trust science?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09CFB6-BFE3-46D1-83F5-5408BC485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908142"/>
            <a:ext cx="7245927" cy="4856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50FE14-5D1F-4A6E-8A57-308F8D0D4167}"/>
              </a:ext>
            </a:extLst>
          </p:cNvPr>
          <p:cNvSpPr txBox="1"/>
          <p:nvPr/>
        </p:nvSpPr>
        <p:spPr>
          <a:xfrm>
            <a:off x="8073816" y="3003506"/>
            <a:ext cx="29131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https://news.gallup.com/poll/352397/democratic-republican-confidence-science-diverges.aspx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85FABF-7D5A-439D-9392-E23FDBE7A643}"/>
              </a:ext>
            </a:extLst>
          </p:cNvPr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Do people trust science?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7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57F8-5A93-49B4-8298-97F71132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0D8327-06F3-433E-A1ED-D11EC13DD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2919" y="761316"/>
            <a:ext cx="8837844" cy="581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7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1A8BAF-AAC2-4F19-9717-16B60B88D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1621" y="284176"/>
            <a:ext cx="3691840" cy="6473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9823AB-C98D-4C15-84B1-68BEC53C4852}"/>
              </a:ext>
            </a:extLst>
          </p:cNvPr>
          <p:cNvSpPr txBox="1"/>
          <p:nvPr/>
        </p:nvSpPr>
        <p:spPr>
          <a:xfrm>
            <a:off x="6094959" y="2743200"/>
            <a:ext cx="4097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https://www.pewresearch.org/science/2022/02/15/americans-trust-in-scientists-other-groups-declines/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4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0</TotalTime>
  <Words>1108</Words>
  <Application>Microsoft Office PowerPoint</Application>
  <PresentationFormat>Widescreen</PresentationFormat>
  <Paragraphs>169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Corbel</vt:lpstr>
      <vt:lpstr>Wingdings</vt:lpstr>
      <vt:lpstr>Banded</vt:lpstr>
      <vt:lpstr>Bitmap Image</vt:lpstr>
      <vt:lpstr>Misinformation and  Trust in science</vt:lpstr>
      <vt:lpstr>Misinformation</vt:lpstr>
      <vt:lpstr>How do you get others to change?</vt:lpstr>
      <vt:lpstr>Hornsey &amp; Fielding, 2017</vt:lpstr>
      <vt:lpstr>Crazy Uncle COnvo</vt:lpstr>
      <vt:lpstr>Garrett and Bond, 2021</vt:lpstr>
      <vt:lpstr>Do people trust science? </vt:lpstr>
      <vt:lpstr>PowerPoint Presentation</vt:lpstr>
      <vt:lpstr>PowerPoint Presentation</vt:lpstr>
      <vt:lpstr>                                                            Pew research survey</vt:lpstr>
      <vt:lpstr>Why do people not trust science? </vt:lpstr>
      <vt:lpstr>Nisbet et al., 2015</vt:lpstr>
      <vt:lpstr>PowerPoint Presentation</vt:lpstr>
      <vt:lpstr>PowerPoint Presentation</vt:lpstr>
      <vt:lpstr>PowerPoint Presentation</vt:lpstr>
      <vt:lpstr>Pennycook, Bago, &amp; McPhetres, 2022</vt:lpstr>
      <vt:lpstr>PowerPoint Presentation</vt:lpstr>
      <vt:lpstr>Findings</vt:lpstr>
      <vt:lpstr>Light et al., 2022</vt:lpstr>
      <vt:lpstr>Should people trust science? </vt:lpstr>
      <vt:lpstr>The Renaissance</vt:lpstr>
      <vt:lpstr>Questionable Research Practices (QRPs)</vt:lpstr>
      <vt:lpstr>Examples of QRPs</vt:lpstr>
      <vt:lpstr>How common are these behaviors? </vt:lpstr>
      <vt:lpstr>FRAUD is not just in psychology</vt:lpstr>
      <vt:lpstr>Replication is not just a psych problem</vt:lpstr>
      <vt:lpstr>PowerPoint Presentation</vt:lpstr>
      <vt:lpstr>What does it mean if a study doesn’t replicate?</vt:lpstr>
      <vt:lpstr>Scientific method</vt:lpstr>
      <vt:lpstr>How can we increase trust in science?</vt:lpstr>
      <vt:lpstr>For 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2024-01-24T19:34:08Z</dcterms:created>
  <dcterms:modified xsi:type="dcterms:W3CDTF">2024-01-24T19:34:27Z</dcterms:modified>
</cp:coreProperties>
</file>