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9"/>
  </p:notesMasterIdLst>
  <p:sldIdLst>
    <p:sldId id="256" r:id="rId2"/>
    <p:sldId id="274" r:id="rId3"/>
    <p:sldId id="267" r:id="rId4"/>
    <p:sldId id="264" r:id="rId5"/>
    <p:sldId id="278" r:id="rId6"/>
    <p:sldId id="279" r:id="rId7"/>
    <p:sldId id="270" r:id="rId8"/>
    <p:sldId id="277" r:id="rId9"/>
    <p:sldId id="276" r:id="rId10"/>
    <p:sldId id="275" r:id="rId11"/>
    <p:sldId id="281" r:id="rId12"/>
    <p:sldId id="282" r:id="rId13"/>
    <p:sldId id="284" r:id="rId14"/>
    <p:sldId id="285" r:id="rId15"/>
    <p:sldId id="283" r:id="rId16"/>
    <p:sldId id="286" r:id="rId17"/>
    <p:sldId id="28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4" autoAdjust="0"/>
    <p:restoredTop sz="74386" autoAdjust="0"/>
  </p:normalViewPr>
  <p:slideViewPr>
    <p:cSldViewPr snapToGrid="0">
      <p:cViewPr varScale="1">
        <p:scale>
          <a:sx n="84" d="100"/>
          <a:sy n="84" d="100"/>
        </p:scale>
        <p:origin x="16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800033-3EE5-456E-A514-75F1E0EB3CB9}" type="datetimeFigureOut">
              <a:rPr lang="en-US" smtClean="0"/>
              <a:t>4/29/2024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816B52-0187-4A14-BFEE-2E8FF80C03C0}" type="slidenum">
              <a:rPr lang="en-US" smtClean="0"/>
              <a:t>‹#›</a:t>
            </a:fld>
            <a:endParaRPr lang="en-US"/>
          </a:p>
        </p:txBody>
      </p:sp>
    </p:spTree>
    <p:extLst>
      <p:ext uri="{BB962C8B-B14F-4D97-AF65-F5344CB8AC3E}">
        <p14:creationId xmlns:p14="http://schemas.microsoft.com/office/powerpoint/2010/main" val="72979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816B52-0187-4A14-BFEE-2E8FF80C03C0}" type="slidenum">
              <a:rPr lang="en-US" smtClean="0"/>
              <a:t>1</a:t>
            </a:fld>
            <a:endParaRPr lang="en-US"/>
          </a:p>
        </p:txBody>
      </p:sp>
    </p:spTree>
    <p:extLst>
      <p:ext uri="{BB962C8B-B14F-4D97-AF65-F5344CB8AC3E}">
        <p14:creationId xmlns:p14="http://schemas.microsoft.com/office/powerpoint/2010/main" val="389323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10</a:t>
            </a:fld>
            <a:endParaRPr lang="en-US"/>
          </a:p>
        </p:txBody>
      </p:sp>
    </p:spTree>
    <p:extLst>
      <p:ext uri="{BB962C8B-B14F-4D97-AF65-F5344CB8AC3E}">
        <p14:creationId xmlns:p14="http://schemas.microsoft.com/office/powerpoint/2010/main" val="344351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11</a:t>
            </a:fld>
            <a:endParaRPr lang="en-US"/>
          </a:p>
        </p:txBody>
      </p:sp>
    </p:spTree>
    <p:extLst>
      <p:ext uri="{BB962C8B-B14F-4D97-AF65-F5344CB8AC3E}">
        <p14:creationId xmlns:p14="http://schemas.microsoft.com/office/powerpoint/2010/main" val="46910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12</a:t>
            </a:fld>
            <a:endParaRPr lang="en-US"/>
          </a:p>
        </p:txBody>
      </p:sp>
    </p:spTree>
    <p:extLst>
      <p:ext uri="{BB962C8B-B14F-4D97-AF65-F5344CB8AC3E}">
        <p14:creationId xmlns:p14="http://schemas.microsoft.com/office/powerpoint/2010/main" val="199050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816B52-0187-4A14-BFEE-2E8FF80C03C0}" type="slidenum">
              <a:rPr lang="en-US" smtClean="0"/>
              <a:t>13</a:t>
            </a:fld>
            <a:endParaRPr lang="en-US"/>
          </a:p>
        </p:txBody>
      </p:sp>
    </p:spTree>
    <p:extLst>
      <p:ext uri="{BB962C8B-B14F-4D97-AF65-F5344CB8AC3E}">
        <p14:creationId xmlns:p14="http://schemas.microsoft.com/office/powerpoint/2010/main" val="276709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816B52-0187-4A14-BFEE-2E8FF80C03C0}" type="slidenum">
              <a:rPr lang="en-US" smtClean="0"/>
              <a:t>14</a:t>
            </a:fld>
            <a:endParaRPr lang="en-US"/>
          </a:p>
        </p:txBody>
      </p:sp>
    </p:spTree>
    <p:extLst>
      <p:ext uri="{BB962C8B-B14F-4D97-AF65-F5344CB8AC3E}">
        <p14:creationId xmlns:p14="http://schemas.microsoft.com/office/powerpoint/2010/main" val="2998077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15</a:t>
            </a:fld>
            <a:endParaRPr lang="en-US"/>
          </a:p>
        </p:txBody>
      </p:sp>
    </p:spTree>
    <p:extLst>
      <p:ext uri="{BB962C8B-B14F-4D97-AF65-F5344CB8AC3E}">
        <p14:creationId xmlns:p14="http://schemas.microsoft.com/office/powerpoint/2010/main" val="381306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16</a:t>
            </a:fld>
            <a:endParaRPr lang="en-US"/>
          </a:p>
        </p:txBody>
      </p:sp>
    </p:spTree>
    <p:extLst>
      <p:ext uri="{BB962C8B-B14F-4D97-AF65-F5344CB8AC3E}">
        <p14:creationId xmlns:p14="http://schemas.microsoft.com/office/powerpoint/2010/main" val="1168404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816B52-0187-4A14-BFEE-2E8FF80C03C0}" type="slidenum">
              <a:rPr lang="en-US" smtClean="0"/>
              <a:t>17</a:t>
            </a:fld>
            <a:endParaRPr lang="en-US"/>
          </a:p>
        </p:txBody>
      </p:sp>
    </p:spTree>
    <p:extLst>
      <p:ext uri="{BB962C8B-B14F-4D97-AF65-F5344CB8AC3E}">
        <p14:creationId xmlns:p14="http://schemas.microsoft.com/office/powerpoint/2010/main" val="98803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2</a:t>
            </a:fld>
            <a:endParaRPr lang="en-US"/>
          </a:p>
        </p:txBody>
      </p:sp>
    </p:spTree>
    <p:extLst>
      <p:ext uri="{BB962C8B-B14F-4D97-AF65-F5344CB8AC3E}">
        <p14:creationId xmlns:p14="http://schemas.microsoft.com/office/powerpoint/2010/main" val="196992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3</a:t>
            </a:fld>
            <a:endParaRPr lang="en-US"/>
          </a:p>
        </p:txBody>
      </p:sp>
    </p:spTree>
    <p:extLst>
      <p:ext uri="{BB962C8B-B14F-4D97-AF65-F5344CB8AC3E}">
        <p14:creationId xmlns:p14="http://schemas.microsoft.com/office/powerpoint/2010/main" val="220269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4</a:t>
            </a:fld>
            <a:endParaRPr lang="en-US"/>
          </a:p>
        </p:txBody>
      </p:sp>
    </p:spTree>
    <p:extLst>
      <p:ext uri="{BB962C8B-B14F-4D97-AF65-F5344CB8AC3E}">
        <p14:creationId xmlns:p14="http://schemas.microsoft.com/office/powerpoint/2010/main" val="268480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5</a:t>
            </a:fld>
            <a:endParaRPr lang="en-US"/>
          </a:p>
        </p:txBody>
      </p:sp>
    </p:spTree>
    <p:extLst>
      <p:ext uri="{BB962C8B-B14F-4D97-AF65-F5344CB8AC3E}">
        <p14:creationId xmlns:p14="http://schemas.microsoft.com/office/powerpoint/2010/main" val="349109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6</a:t>
            </a:fld>
            <a:endParaRPr lang="en-US"/>
          </a:p>
        </p:txBody>
      </p:sp>
    </p:spTree>
    <p:extLst>
      <p:ext uri="{BB962C8B-B14F-4D97-AF65-F5344CB8AC3E}">
        <p14:creationId xmlns:p14="http://schemas.microsoft.com/office/powerpoint/2010/main" val="352508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7</a:t>
            </a:fld>
            <a:endParaRPr lang="en-US"/>
          </a:p>
        </p:txBody>
      </p:sp>
    </p:spTree>
    <p:extLst>
      <p:ext uri="{BB962C8B-B14F-4D97-AF65-F5344CB8AC3E}">
        <p14:creationId xmlns:p14="http://schemas.microsoft.com/office/powerpoint/2010/main" val="56300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8</a:t>
            </a:fld>
            <a:endParaRPr lang="en-US"/>
          </a:p>
        </p:txBody>
      </p:sp>
    </p:spTree>
    <p:extLst>
      <p:ext uri="{BB962C8B-B14F-4D97-AF65-F5344CB8AC3E}">
        <p14:creationId xmlns:p14="http://schemas.microsoft.com/office/powerpoint/2010/main" val="153314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16B52-0187-4A14-BFEE-2E8FF80C03C0}" type="slidenum">
              <a:rPr lang="en-US" smtClean="0"/>
              <a:t>9</a:t>
            </a:fld>
            <a:endParaRPr lang="en-US"/>
          </a:p>
        </p:txBody>
      </p:sp>
    </p:spTree>
    <p:extLst>
      <p:ext uri="{BB962C8B-B14F-4D97-AF65-F5344CB8AC3E}">
        <p14:creationId xmlns:p14="http://schemas.microsoft.com/office/powerpoint/2010/main" val="28791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4/29/2024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4/29/2024</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b="-1562"/>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rts.net/programs/cb"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owaregents.edu/news/newsletter/board-of-regents-news/april-2024-meeting-preview/free-speech-survey-results#:~:text=The%20Board%20of%20Regents%20will%20receive%20a%20report,related%20to%20things%20they%20were%20studying%20in%20clas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95D2-E60D-4E0C-9EDD-281383FE6C2C}"/>
              </a:ext>
            </a:extLst>
          </p:cNvPr>
          <p:cNvSpPr>
            <a:spLocks noGrp="1"/>
          </p:cNvSpPr>
          <p:nvPr>
            <p:ph type="ctrTitle"/>
          </p:nvPr>
        </p:nvSpPr>
        <p:spPr/>
        <p:txBody>
          <a:bodyPr/>
          <a:lstStyle/>
          <a:p>
            <a:r>
              <a:rPr lang="en-US" dirty="0"/>
              <a:t>Interventions</a:t>
            </a:r>
          </a:p>
        </p:txBody>
      </p:sp>
      <p:sp>
        <p:nvSpPr>
          <p:cNvPr id="3" name="Subtitle 2">
            <a:extLst>
              <a:ext uri="{FF2B5EF4-FFF2-40B4-BE49-F238E27FC236}">
                <a16:creationId xmlns:a16="http://schemas.microsoft.com/office/drawing/2014/main" id="{A64A122A-6E40-4104-B4F6-22BF56CC334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1835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4367-BB5E-4B1A-8F6A-35C58D1C2CAF}"/>
              </a:ext>
            </a:extLst>
          </p:cNvPr>
          <p:cNvSpPr>
            <a:spLocks noGrp="1"/>
          </p:cNvSpPr>
          <p:nvPr>
            <p:ph type="title"/>
          </p:nvPr>
        </p:nvSpPr>
        <p:spPr/>
        <p:txBody>
          <a:bodyPr/>
          <a:lstStyle/>
          <a:p>
            <a:r>
              <a:rPr lang="en-US" dirty="0"/>
              <a:t>Belonging intervention</a:t>
            </a:r>
          </a:p>
        </p:txBody>
      </p:sp>
      <p:sp>
        <p:nvSpPr>
          <p:cNvPr id="3" name="Content Placeholder 2">
            <a:extLst>
              <a:ext uri="{FF2B5EF4-FFF2-40B4-BE49-F238E27FC236}">
                <a16:creationId xmlns:a16="http://schemas.microsoft.com/office/drawing/2014/main" id="{9EC0CD61-DDE3-456B-8A2D-464A4C073AD8}"/>
              </a:ext>
            </a:extLst>
          </p:cNvPr>
          <p:cNvSpPr>
            <a:spLocks noGrp="1"/>
          </p:cNvSpPr>
          <p:nvPr>
            <p:ph idx="1"/>
          </p:nvPr>
        </p:nvSpPr>
        <p:spPr/>
        <p:txBody>
          <a:bodyPr>
            <a:normAutofit/>
          </a:bodyPr>
          <a:lstStyle/>
          <a:p>
            <a:r>
              <a:rPr lang="en-US" dirty="0">
                <a:hlinkClick r:id="rId3"/>
              </a:rPr>
              <a:t>https://www.perts.net/programs/cb</a:t>
            </a:r>
            <a:endParaRPr lang="en-US" dirty="0"/>
          </a:p>
          <a:p>
            <a:r>
              <a:rPr lang="en-US" dirty="0"/>
              <a:t>What did they do and show? </a:t>
            </a:r>
          </a:p>
          <a:p>
            <a:endParaRPr lang="en-US" dirty="0"/>
          </a:p>
        </p:txBody>
      </p:sp>
      <p:pic>
        <p:nvPicPr>
          <p:cNvPr id="4" name="Picture 3">
            <a:extLst>
              <a:ext uri="{FF2B5EF4-FFF2-40B4-BE49-F238E27FC236}">
                <a16:creationId xmlns:a16="http://schemas.microsoft.com/office/drawing/2014/main" id="{EAB88F66-D9C0-43F6-AE55-D879880D38B4}"/>
              </a:ext>
            </a:extLst>
          </p:cNvPr>
          <p:cNvPicPr>
            <a:picLocks noChangeAspect="1"/>
          </p:cNvPicPr>
          <p:nvPr/>
        </p:nvPicPr>
        <p:blipFill>
          <a:blip r:embed="rId4"/>
          <a:stretch>
            <a:fillRect/>
          </a:stretch>
        </p:blipFill>
        <p:spPr>
          <a:xfrm>
            <a:off x="415289" y="3326130"/>
            <a:ext cx="5141741" cy="1965960"/>
          </a:xfrm>
          <a:prstGeom prst="rect">
            <a:avLst/>
          </a:prstGeom>
        </p:spPr>
      </p:pic>
      <p:pic>
        <p:nvPicPr>
          <p:cNvPr id="5" name="Picture 4">
            <a:extLst>
              <a:ext uri="{FF2B5EF4-FFF2-40B4-BE49-F238E27FC236}">
                <a16:creationId xmlns:a16="http://schemas.microsoft.com/office/drawing/2014/main" id="{3E808B4B-0343-4EBC-BD3E-FB8052DD337A}"/>
              </a:ext>
            </a:extLst>
          </p:cNvPr>
          <p:cNvPicPr>
            <a:picLocks noChangeAspect="1"/>
          </p:cNvPicPr>
          <p:nvPr/>
        </p:nvPicPr>
        <p:blipFill>
          <a:blip r:embed="rId5"/>
          <a:stretch>
            <a:fillRect/>
          </a:stretch>
        </p:blipFill>
        <p:spPr>
          <a:xfrm>
            <a:off x="6082057" y="2441232"/>
            <a:ext cx="5656544" cy="3612249"/>
          </a:xfrm>
          <a:prstGeom prst="rect">
            <a:avLst/>
          </a:prstGeom>
        </p:spPr>
      </p:pic>
    </p:spTree>
    <p:extLst>
      <p:ext uri="{BB962C8B-B14F-4D97-AF65-F5344CB8AC3E}">
        <p14:creationId xmlns:p14="http://schemas.microsoft.com/office/powerpoint/2010/main" val="308883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1541-8AA0-45EA-9A0B-C90A23D2424A}"/>
              </a:ext>
            </a:extLst>
          </p:cNvPr>
          <p:cNvSpPr>
            <a:spLocks noGrp="1"/>
          </p:cNvSpPr>
          <p:nvPr>
            <p:ph type="title"/>
          </p:nvPr>
        </p:nvSpPr>
        <p:spPr/>
        <p:txBody>
          <a:bodyPr/>
          <a:lstStyle/>
          <a:p>
            <a:r>
              <a:rPr lang="en-US" dirty="0"/>
              <a:t>Intervention materials</a:t>
            </a:r>
          </a:p>
        </p:txBody>
      </p:sp>
      <p:sp>
        <p:nvSpPr>
          <p:cNvPr id="3" name="Content Placeholder 2">
            <a:extLst>
              <a:ext uri="{FF2B5EF4-FFF2-40B4-BE49-F238E27FC236}">
                <a16:creationId xmlns:a16="http://schemas.microsoft.com/office/drawing/2014/main" id="{15321249-6E3E-464A-AA44-3BC69E669F7B}"/>
              </a:ext>
            </a:extLst>
          </p:cNvPr>
          <p:cNvSpPr>
            <a:spLocks noGrp="1"/>
          </p:cNvSpPr>
          <p:nvPr>
            <p:ph idx="1"/>
          </p:nvPr>
        </p:nvSpPr>
        <p:spPr/>
        <p:txBody>
          <a:bodyPr>
            <a:normAutofit fontScale="77500" lnSpcReduction="20000"/>
          </a:bodyPr>
          <a:lstStyle/>
          <a:p>
            <a:r>
              <a:rPr lang="en-US" dirty="0"/>
              <a:t>Current Students Survey: A Summary of Results. </a:t>
            </a:r>
          </a:p>
          <a:p>
            <a:r>
              <a:rPr lang="en-US" dirty="0"/>
              <a:t>This showed that, even as students broadly “reported a positive experience in college meeting other students, taking classes, and pursuing new opportunities” they also experienced common challenges: “in general, students from different backgrounds (e.g., gender, year in school, race, social class) reported many similar challenges and experiences.” For example, it indicated that “almost all” students “worried at first in college about whether they fit in and belonged…when they started college,” including worrying “about whether other students would include them and take them seriously in classes and coursework,” and “that other students might view their abilities negatively.” Yet “with time, students came to feel that they belonged in college,” including “feeling comfortable working with other students and interacting with professors,” and “Feeling confident that professors and other students viewed their abilities positively.” A summary statement noted that most students worry at first about whether they belong at [school name] but in time, they overcome these concerns and come to feel at home.</a:t>
            </a:r>
          </a:p>
        </p:txBody>
      </p:sp>
    </p:spTree>
    <p:extLst>
      <p:ext uri="{BB962C8B-B14F-4D97-AF65-F5344CB8AC3E}">
        <p14:creationId xmlns:p14="http://schemas.microsoft.com/office/powerpoint/2010/main" val="103630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961D-3DB5-406B-846C-EB0895FCEE03}"/>
              </a:ext>
            </a:extLst>
          </p:cNvPr>
          <p:cNvSpPr>
            <a:spLocks noGrp="1"/>
          </p:cNvSpPr>
          <p:nvPr>
            <p:ph type="title"/>
          </p:nvPr>
        </p:nvSpPr>
        <p:spPr/>
        <p:txBody>
          <a:bodyPr/>
          <a:lstStyle/>
          <a:p>
            <a:r>
              <a:rPr lang="en-US" dirty="0"/>
              <a:t>Sample stories</a:t>
            </a:r>
          </a:p>
        </p:txBody>
      </p:sp>
      <p:sp>
        <p:nvSpPr>
          <p:cNvPr id="3" name="Content Placeholder 2">
            <a:extLst>
              <a:ext uri="{FF2B5EF4-FFF2-40B4-BE49-F238E27FC236}">
                <a16:creationId xmlns:a16="http://schemas.microsoft.com/office/drawing/2014/main" id="{116D4ABC-D708-4D5F-B663-AA8E56A81202}"/>
              </a:ext>
            </a:extLst>
          </p:cNvPr>
          <p:cNvSpPr>
            <a:spLocks noGrp="1"/>
          </p:cNvSpPr>
          <p:nvPr>
            <p:ph idx="1"/>
          </p:nvPr>
        </p:nvSpPr>
        <p:spPr/>
        <p:txBody>
          <a:bodyPr/>
          <a:lstStyle/>
          <a:p>
            <a:r>
              <a:rPr lang="en-US" dirty="0"/>
              <a:t>When I got into college, I was so excited about becoming a student at such a great school. But sometimes I also worried I might be different from other students. And when I got to campus, sometimes it felt like everyone else was right at home, but I wasn’t sure if I fit in. At some point, I realized that almost everyone comes to college unsure whether they fit in or not. It’s ironic—everybody comes to college and feels they are different from everybody else when, really, in at least some ways we are all pretty similar. Since I realized that, my experience at college has been almost one-hundred percent positive. - [matched to participating student gender/race-ethnicity] </a:t>
            </a:r>
          </a:p>
        </p:txBody>
      </p:sp>
    </p:spTree>
    <p:extLst>
      <p:ext uri="{BB962C8B-B14F-4D97-AF65-F5344CB8AC3E}">
        <p14:creationId xmlns:p14="http://schemas.microsoft.com/office/powerpoint/2010/main" val="38026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B69C-CB73-4D6E-BB18-27D521EDA88A}"/>
              </a:ext>
            </a:extLst>
          </p:cNvPr>
          <p:cNvSpPr>
            <a:spLocks noGrp="1"/>
          </p:cNvSpPr>
          <p:nvPr>
            <p:ph type="title"/>
          </p:nvPr>
        </p:nvSpPr>
        <p:spPr/>
        <p:txBody>
          <a:bodyPr/>
          <a:lstStyle/>
          <a:p>
            <a:r>
              <a:rPr lang="en-US" dirty="0"/>
              <a:t>Additional sample</a:t>
            </a:r>
          </a:p>
        </p:txBody>
      </p:sp>
      <p:sp>
        <p:nvSpPr>
          <p:cNvPr id="3" name="Content Placeholder 2">
            <a:extLst>
              <a:ext uri="{FF2B5EF4-FFF2-40B4-BE49-F238E27FC236}">
                <a16:creationId xmlns:a16="http://schemas.microsoft.com/office/drawing/2014/main" id="{E1759731-838E-414A-97A4-3565DE1A9B06}"/>
              </a:ext>
            </a:extLst>
          </p:cNvPr>
          <p:cNvSpPr>
            <a:spLocks noGrp="1"/>
          </p:cNvSpPr>
          <p:nvPr>
            <p:ph idx="1"/>
          </p:nvPr>
        </p:nvSpPr>
        <p:spPr/>
        <p:txBody>
          <a:bodyPr>
            <a:normAutofit fontScale="85000" lnSpcReduction="10000"/>
          </a:bodyPr>
          <a:lstStyle/>
          <a:p>
            <a:r>
              <a:rPr lang="en-US" dirty="0"/>
              <a:t>I love college and I wouldn’t trade my experiences here for anything. I’ve met some close friends, I’ve had some fantastic experiences, and I’ve certainly learned a lot. Still, the transition to college can be difficult, and it was for me. My freshman year sometimes I didn’t know what I was doing—I made a lot of casual friends at parties and other places but I avoided interacting with professors in class or going to office hours. I think I was intimidated by them. I also got some low grades early on, which stressed me out. But these things all got better over time. I began to make good friends through classes. And my grades got better as I started working in study groups and asking for help from professors. I even got involved in research with a professor. Now I am happier than I have ever been at college. It is really rewarding for me to feel like I belong in the intellectual community here. - Junior, White female </a:t>
            </a:r>
          </a:p>
        </p:txBody>
      </p:sp>
    </p:spTree>
    <p:extLst>
      <p:ext uri="{BB962C8B-B14F-4D97-AF65-F5344CB8AC3E}">
        <p14:creationId xmlns:p14="http://schemas.microsoft.com/office/powerpoint/2010/main" val="31863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9C4FA-7CA1-4251-9063-D829069632A5}"/>
              </a:ext>
            </a:extLst>
          </p:cNvPr>
          <p:cNvSpPr>
            <a:spLocks noGrp="1"/>
          </p:cNvSpPr>
          <p:nvPr>
            <p:ph type="title"/>
          </p:nvPr>
        </p:nvSpPr>
        <p:spPr/>
        <p:txBody>
          <a:bodyPr/>
          <a:lstStyle/>
          <a:p>
            <a:r>
              <a:rPr lang="en-US" dirty="0"/>
              <a:t>Active written reflection</a:t>
            </a:r>
          </a:p>
        </p:txBody>
      </p:sp>
      <p:sp>
        <p:nvSpPr>
          <p:cNvPr id="3" name="Content Placeholder 2">
            <a:extLst>
              <a:ext uri="{FF2B5EF4-FFF2-40B4-BE49-F238E27FC236}">
                <a16:creationId xmlns:a16="http://schemas.microsoft.com/office/drawing/2014/main" id="{68C4F18F-AF41-4CAA-A31C-95A3EC0E9045}"/>
              </a:ext>
            </a:extLst>
          </p:cNvPr>
          <p:cNvSpPr>
            <a:spLocks noGrp="1"/>
          </p:cNvSpPr>
          <p:nvPr>
            <p:ph idx="1"/>
          </p:nvPr>
        </p:nvSpPr>
        <p:spPr>
          <a:xfrm>
            <a:off x="1451579" y="2015732"/>
            <a:ext cx="9978421" cy="4327918"/>
          </a:xfrm>
        </p:spPr>
        <p:txBody>
          <a:bodyPr>
            <a:normAutofit fontScale="92500" lnSpcReduction="10000"/>
          </a:bodyPr>
          <a:lstStyle/>
          <a:p>
            <a:r>
              <a:rPr lang="en-US" dirty="0"/>
              <a:t>Reflect on the themes you just read about and describe how and why worries about fitting in and belonging are likely to be common when students first go to college, why students typically feel more at home on campus with time, and what students do to feel more at home, e.g., as they get to know friends and professors. Consider specific experiences you will have during your first year like living in a residence hall, meeting new people, joining student groups, interacting with professors, and taking college classes. Draw on your past experiences with other transitions like starting high school or going to a summer program and on the stories from the older students you just read. Your essay may be provided, anonymously, to incoming [school name] students in future years to help give them a better understanding of what coming to college is like. The more you can describe the challenges you anticipate facing in coming to college and how you can respond to these challenges over time, the more future students will benefit. Thank you for your time and effort.</a:t>
            </a:r>
          </a:p>
        </p:txBody>
      </p:sp>
    </p:spTree>
    <p:extLst>
      <p:ext uri="{BB962C8B-B14F-4D97-AF65-F5344CB8AC3E}">
        <p14:creationId xmlns:p14="http://schemas.microsoft.com/office/powerpoint/2010/main" val="240306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00D8-206B-49EE-96AF-0F2A2263CA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60E333-836A-4F63-A291-000C533E916E}"/>
              </a:ext>
            </a:extLst>
          </p:cNvPr>
          <p:cNvSpPr>
            <a:spLocks noGrp="1"/>
          </p:cNvSpPr>
          <p:nvPr>
            <p:ph idx="1"/>
          </p:nvPr>
        </p:nvSpPr>
        <p:spPr/>
        <p:txBody>
          <a:bodyPr/>
          <a:lstStyle/>
          <a:p>
            <a:r>
              <a:rPr lang="en-US" dirty="0"/>
              <a:t>Who benefited most from the intervention?</a:t>
            </a:r>
          </a:p>
          <a:p>
            <a:r>
              <a:rPr lang="en-US" dirty="0"/>
              <a:t>How can we increase belonging for all students?</a:t>
            </a:r>
          </a:p>
          <a:p>
            <a:r>
              <a:rPr lang="en-US" dirty="0">
                <a:hlinkClick r:id="rId3"/>
              </a:rPr>
              <a:t>https://www.iowaregents.edu/news/newsletter/board-of-regents-news/april-2024-meeting-preview/free-speech-survey-results#:~:text=The%20Board%20of%20Regents%20will%20receive%20a%20report,related%20to%20things%20they%20were%20studying%20in%20class</a:t>
            </a:r>
            <a:r>
              <a:rPr lang="en-US" dirty="0"/>
              <a:t>. </a:t>
            </a:r>
          </a:p>
          <a:p>
            <a:endParaRPr lang="en-US" dirty="0"/>
          </a:p>
        </p:txBody>
      </p:sp>
    </p:spTree>
    <p:extLst>
      <p:ext uri="{BB962C8B-B14F-4D97-AF65-F5344CB8AC3E}">
        <p14:creationId xmlns:p14="http://schemas.microsoft.com/office/powerpoint/2010/main" val="1083656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6B08-98F0-47E1-9BD4-A6D52CA86445}"/>
              </a:ext>
            </a:extLst>
          </p:cNvPr>
          <p:cNvSpPr>
            <a:spLocks noGrp="1"/>
          </p:cNvSpPr>
          <p:nvPr>
            <p:ph type="title"/>
          </p:nvPr>
        </p:nvSpPr>
        <p:spPr/>
        <p:txBody>
          <a:bodyPr/>
          <a:lstStyle/>
          <a:p>
            <a:r>
              <a:rPr lang="en-US" dirty="0"/>
              <a:t>The interventions you reviewed</a:t>
            </a:r>
          </a:p>
        </p:txBody>
      </p:sp>
      <p:sp>
        <p:nvSpPr>
          <p:cNvPr id="3" name="Content Placeholder 2">
            <a:extLst>
              <a:ext uri="{FF2B5EF4-FFF2-40B4-BE49-F238E27FC236}">
                <a16:creationId xmlns:a16="http://schemas.microsoft.com/office/drawing/2014/main" id="{9C0699EE-1832-4394-86F1-2241CCD62045}"/>
              </a:ext>
            </a:extLst>
          </p:cNvPr>
          <p:cNvSpPr>
            <a:spLocks noGrp="1"/>
          </p:cNvSpPr>
          <p:nvPr>
            <p:ph idx="1"/>
          </p:nvPr>
        </p:nvSpPr>
        <p:spPr/>
        <p:txBody>
          <a:bodyPr/>
          <a:lstStyle/>
          <a:p>
            <a:r>
              <a:rPr lang="en-US" dirty="0"/>
              <a:t>The rest of them</a:t>
            </a:r>
          </a:p>
        </p:txBody>
      </p:sp>
    </p:spTree>
    <p:extLst>
      <p:ext uri="{BB962C8B-B14F-4D97-AF65-F5344CB8AC3E}">
        <p14:creationId xmlns:p14="http://schemas.microsoft.com/office/powerpoint/2010/main" val="341448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EC03-76CA-4BD2-B6D5-57472C251CFF}"/>
              </a:ext>
            </a:extLst>
          </p:cNvPr>
          <p:cNvSpPr>
            <a:spLocks noGrp="1"/>
          </p:cNvSpPr>
          <p:nvPr>
            <p:ph type="title"/>
          </p:nvPr>
        </p:nvSpPr>
        <p:spPr/>
        <p:txBody>
          <a:bodyPr/>
          <a:lstStyle/>
          <a:p>
            <a:r>
              <a:rPr lang="en-US" dirty="0"/>
              <a:t>Final exam</a:t>
            </a:r>
          </a:p>
        </p:txBody>
      </p:sp>
      <p:sp>
        <p:nvSpPr>
          <p:cNvPr id="3" name="Content Placeholder 2">
            <a:extLst>
              <a:ext uri="{FF2B5EF4-FFF2-40B4-BE49-F238E27FC236}">
                <a16:creationId xmlns:a16="http://schemas.microsoft.com/office/drawing/2014/main" id="{D8E5AFD2-EEFC-4D07-9951-B9D06781DF96}"/>
              </a:ext>
            </a:extLst>
          </p:cNvPr>
          <p:cNvSpPr>
            <a:spLocks noGrp="1"/>
          </p:cNvSpPr>
          <p:nvPr>
            <p:ph idx="1"/>
          </p:nvPr>
        </p:nvSpPr>
        <p:spPr/>
        <p:txBody>
          <a:bodyPr/>
          <a:lstStyle/>
          <a:p>
            <a:r>
              <a:rPr lang="en-US" dirty="0"/>
              <a:t>Due 7pm Wed.</a:t>
            </a:r>
          </a:p>
        </p:txBody>
      </p:sp>
    </p:spTree>
    <p:extLst>
      <p:ext uri="{BB962C8B-B14F-4D97-AF65-F5344CB8AC3E}">
        <p14:creationId xmlns:p14="http://schemas.microsoft.com/office/powerpoint/2010/main" val="361141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6B08-98F0-47E1-9BD4-A6D52CA86445}"/>
              </a:ext>
            </a:extLst>
          </p:cNvPr>
          <p:cNvSpPr>
            <a:spLocks noGrp="1"/>
          </p:cNvSpPr>
          <p:nvPr>
            <p:ph type="title"/>
          </p:nvPr>
        </p:nvSpPr>
        <p:spPr/>
        <p:txBody>
          <a:bodyPr/>
          <a:lstStyle/>
          <a:p>
            <a:r>
              <a:rPr lang="en-US" dirty="0"/>
              <a:t>The interventions you reviewed</a:t>
            </a:r>
          </a:p>
        </p:txBody>
      </p:sp>
      <p:sp>
        <p:nvSpPr>
          <p:cNvPr id="3" name="Content Placeholder 2">
            <a:extLst>
              <a:ext uri="{FF2B5EF4-FFF2-40B4-BE49-F238E27FC236}">
                <a16:creationId xmlns:a16="http://schemas.microsoft.com/office/drawing/2014/main" id="{9C0699EE-1832-4394-86F1-2241CCD62045}"/>
              </a:ext>
            </a:extLst>
          </p:cNvPr>
          <p:cNvSpPr>
            <a:spLocks noGrp="1"/>
          </p:cNvSpPr>
          <p:nvPr>
            <p:ph idx="1"/>
          </p:nvPr>
        </p:nvSpPr>
        <p:spPr/>
        <p:txBody>
          <a:bodyPr/>
          <a:lstStyle/>
          <a:p>
            <a:r>
              <a:rPr lang="en-US" dirty="0"/>
              <a:t>5 of them</a:t>
            </a:r>
          </a:p>
        </p:txBody>
      </p:sp>
    </p:spTree>
    <p:extLst>
      <p:ext uri="{BB962C8B-B14F-4D97-AF65-F5344CB8AC3E}">
        <p14:creationId xmlns:p14="http://schemas.microsoft.com/office/powerpoint/2010/main" val="409462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3F7E-56EA-4FAB-B59A-BD6BD524616B}"/>
              </a:ext>
            </a:extLst>
          </p:cNvPr>
          <p:cNvSpPr>
            <a:spLocks noGrp="1"/>
          </p:cNvSpPr>
          <p:nvPr>
            <p:ph type="title"/>
          </p:nvPr>
        </p:nvSpPr>
        <p:spPr>
          <a:xfrm>
            <a:off x="8360378" y="2240248"/>
            <a:ext cx="4034821" cy="1049235"/>
          </a:xfrm>
        </p:spPr>
        <p:txBody>
          <a:bodyPr>
            <a:normAutofit/>
          </a:bodyPr>
          <a:lstStyle/>
          <a:p>
            <a:r>
              <a:rPr lang="en-US" sz="1600" dirty="0"/>
              <a:t>Kurdi et al., 2019</a:t>
            </a:r>
            <a:br>
              <a:rPr lang="en-US" sz="1600" dirty="0"/>
            </a:br>
            <a:br>
              <a:rPr lang="en-US" sz="1600" dirty="0"/>
            </a:br>
            <a:r>
              <a:rPr lang="en-US" sz="1600" dirty="0"/>
              <a:t>What is implicit bias?</a:t>
            </a:r>
          </a:p>
        </p:txBody>
      </p:sp>
      <p:sp>
        <p:nvSpPr>
          <p:cNvPr id="3" name="Content Placeholder 2">
            <a:extLst>
              <a:ext uri="{FF2B5EF4-FFF2-40B4-BE49-F238E27FC236}">
                <a16:creationId xmlns:a16="http://schemas.microsoft.com/office/drawing/2014/main" id="{8201D8BA-3319-45C4-B6FF-DA918C1CBA6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9FE8EF3-5C55-4BAC-AA36-9C805D95274F}"/>
              </a:ext>
            </a:extLst>
          </p:cNvPr>
          <p:cNvPicPr>
            <a:picLocks noChangeAspect="1"/>
          </p:cNvPicPr>
          <p:nvPr/>
        </p:nvPicPr>
        <p:blipFill>
          <a:blip r:embed="rId3"/>
          <a:stretch>
            <a:fillRect/>
          </a:stretch>
        </p:blipFill>
        <p:spPr>
          <a:xfrm>
            <a:off x="467782" y="305420"/>
            <a:ext cx="8608486" cy="6247159"/>
          </a:xfrm>
          <a:prstGeom prst="rect">
            <a:avLst/>
          </a:prstGeom>
        </p:spPr>
      </p:pic>
    </p:spTree>
    <p:extLst>
      <p:ext uri="{BB962C8B-B14F-4D97-AF65-F5344CB8AC3E}">
        <p14:creationId xmlns:p14="http://schemas.microsoft.com/office/powerpoint/2010/main" val="32124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D019-29F1-416F-B0F3-8532BFC37A24}"/>
              </a:ext>
            </a:extLst>
          </p:cNvPr>
          <p:cNvSpPr>
            <a:spLocks noGrp="1"/>
          </p:cNvSpPr>
          <p:nvPr>
            <p:ph type="title"/>
          </p:nvPr>
        </p:nvSpPr>
        <p:spPr/>
        <p:txBody>
          <a:bodyPr/>
          <a:lstStyle/>
          <a:p>
            <a:r>
              <a:rPr lang="en-US" dirty="0"/>
              <a:t>LAI et al., 2016</a:t>
            </a:r>
          </a:p>
        </p:txBody>
      </p:sp>
      <p:sp>
        <p:nvSpPr>
          <p:cNvPr id="3" name="Content Placeholder 2">
            <a:extLst>
              <a:ext uri="{FF2B5EF4-FFF2-40B4-BE49-F238E27FC236}">
                <a16:creationId xmlns:a16="http://schemas.microsoft.com/office/drawing/2014/main" id="{72BCD9CF-1BB1-4A87-BF87-69ED9C315839}"/>
              </a:ext>
            </a:extLst>
          </p:cNvPr>
          <p:cNvSpPr>
            <a:spLocks noGrp="1"/>
          </p:cNvSpPr>
          <p:nvPr>
            <p:ph idx="1"/>
          </p:nvPr>
        </p:nvSpPr>
        <p:spPr>
          <a:xfrm>
            <a:off x="1451579" y="2015732"/>
            <a:ext cx="9291215" cy="3450613"/>
          </a:xfrm>
        </p:spPr>
        <p:txBody>
          <a:bodyPr/>
          <a:lstStyle/>
          <a:p>
            <a:pPr marL="0" indent="0">
              <a:buNone/>
            </a:pPr>
            <a:endParaRPr lang="en-US" dirty="0"/>
          </a:p>
        </p:txBody>
      </p:sp>
      <p:pic>
        <p:nvPicPr>
          <p:cNvPr id="4" name="Picture 3">
            <a:extLst>
              <a:ext uri="{FF2B5EF4-FFF2-40B4-BE49-F238E27FC236}">
                <a16:creationId xmlns:a16="http://schemas.microsoft.com/office/drawing/2014/main" id="{184CDBF5-F2D2-4B5D-8C13-FC7EDF956CD2}"/>
              </a:ext>
            </a:extLst>
          </p:cNvPr>
          <p:cNvPicPr>
            <a:picLocks noChangeAspect="1"/>
          </p:cNvPicPr>
          <p:nvPr/>
        </p:nvPicPr>
        <p:blipFill>
          <a:blip r:embed="rId3"/>
          <a:stretch>
            <a:fillRect/>
          </a:stretch>
        </p:blipFill>
        <p:spPr>
          <a:xfrm>
            <a:off x="2277356" y="1647825"/>
            <a:ext cx="7229475" cy="5210175"/>
          </a:xfrm>
          <a:prstGeom prst="rect">
            <a:avLst/>
          </a:prstGeom>
        </p:spPr>
      </p:pic>
    </p:spTree>
    <p:extLst>
      <p:ext uri="{BB962C8B-B14F-4D97-AF65-F5344CB8AC3E}">
        <p14:creationId xmlns:p14="http://schemas.microsoft.com/office/powerpoint/2010/main" val="251390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15E6-6BCE-4FF2-9181-D01522F796DE}"/>
              </a:ext>
            </a:extLst>
          </p:cNvPr>
          <p:cNvSpPr>
            <a:spLocks noGrp="1"/>
          </p:cNvSpPr>
          <p:nvPr>
            <p:ph type="title"/>
          </p:nvPr>
        </p:nvSpPr>
        <p:spPr/>
        <p:txBody>
          <a:bodyPr/>
          <a:lstStyle/>
          <a:p>
            <a:r>
              <a:rPr lang="en-US" dirty="0"/>
              <a:t>Pitfalls of bias training</a:t>
            </a:r>
          </a:p>
        </p:txBody>
      </p:sp>
      <p:sp>
        <p:nvSpPr>
          <p:cNvPr id="3" name="Content Placeholder 2">
            <a:extLst>
              <a:ext uri="{FF2B5EF4-FFF2-40B4-BE49-F238E27FC236}">
                <a16:creationId xmlns:a16="http://schemas.microsoft.com/office/drawing/2014/main" id="{4B03B34A-8EFA-4143-A952-CA007F17CB44}"/>
              </a:ext>
            </a:extLst>
          </p:cNvPr>
          <p:cNvSpPr>
            <a:spLocks noGrp="1"/>
          </p:cNvSpPr>
          <p:nvPr>
            <p:ph idx="1"/>
          </p:nvPr>
        </p:nvSpPr>
        <p:spPr/>
        <p:txBody>
          <a:bodyPr/>
          <a:lstStyle/>
          <a:p>
            <a:r>
              <a:rPr lang="en-US" dirty="0" err="1"/>
              <a:t>Schmader</a:t>
            </a:r>
            <a:r>
              <a:rPr lang="en-US" dirty="0"/>
              <a:t> et al., 2022 Table 1</a:t>
            </a:r>
          </a:p>
        </p:txBody>
      </p:sp>
      <p:pic>
        <p:nvPicPr>
          <p:cNvPr id="4" name="Picture 3">
            <a:extLst>
              <a:ext uri="{FF2B5EF4-FFF2-40B4-BE49-F238E27FC236}">
                <a16:creationId xmlns:a16="http://schemas.microsoft.com/office/drawing/2014/main" id="{744F84FC-55B2-4995-A618-B624FF0DD189}"/>
              </a:ext>
            </a:extLst>
          </p:cNvPr>
          <p:cNvPicPr>
            <a:picLocks noChangeAspect="1"/>
          </p:cNvPicPr>
          <p:nvPr/>
        </p:nvPicPr>
        <p:blipFill>
          <a:blip r:embed="rId3"/>
          <a:stretch>
            <a:fillRect/>
          </a:stretch>
        </p:blipFill>
        <p:spPr>
          <a:xfrm>
            <a:off x="1449206" y="2715395"/>
            <a:ext cx="9203554" cy="3906545"/>
          </a:xfrm>
          <a:prstGeom prst="rect">
            <a:avLst/>
          </a:prstGeom>
        </p:spPr>
      </p:pic>
    </p:spTree>
    <p:extLst>
      <p:ext uri="{BB962C8B-B14F-4D97-AF65-F5344CB8AC3E}">
        <p14:creationId xmlns:p14="http://schemas.microsoft.com/office/powerpoint/2010/main" val="198188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D361-6486-41FA-A2B8-DA05E882D9FB}"/>
              </a:ext>
            </a:extLst>
          </p:cNvPr>
          <p:cNvSpPr>
            <a:spLocks noGrp="1"/>
          </p:cNvSpPr>
          <p:nvPr>
            <p:ph type="title"/>
          </p:nvPr>
        </p:nvSpPr>
        <p:spPr>
          <a:xfrm>
            <a:off x="2171669" y="5944288"/>
            <a:ext cx="9291215" cy="1049235"/>
          </a:xfrm>
        </p:spPr>
        <p:txBody>
          <a:bodyPr/>
          <a:lstStyle/>
          <a:p>
            <a:r>
              <a:rPr lang="en-US" dirty="0"/>
              <a:t>Devine &amp; Ash, 2022</a:t>
            </a:r>
          </a:p>
        </p:txBody>
      </p:sp>
      <p:sp>
        <p:nvSpPr>
          <p:cNvPr id="3" name="Content Placeholder 2">
            <a:extLst>
              <a:ext uri="{FF2B5EF4-FFF2-40B4-BE49-F238E27FC236}">
                <a16:creationId xmlns:a16="http://schemas.microsoft.com/office/drawing/2014/main" id="{8246FF00-688C-432F-BB62-BE3A671B114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270CDA7-3538-4739-9A70-3716D83EAC90}"/>
              </a:ext>
            </a:extLst>
          </p:cNvPr>
          <p:cNvPicPr>
            <a:picLocks noChangeAspect="1"/>
          </p:cNvPicPr>
          <p:nvPr/>
        </p:nvPicPr>
        <p:blipFill>
          <a:blip r:embed="rId3"/>
          <a:stretch>
            <a:fillRect/>
          </a:stretch>
        </p:blipFill>
        <p:spPr>
          <a:xfrm>
            <a:off x="516232" y="193670"/>
            <a:ext cx="6558938" cy="5750618"/>
          </a:xfrm>
          <a:prstGeom prst="rect">
            <a:avLst/>
          </a:prstGeom>
        </p:spPr>
      </p:pic>
    </p:spTree>
    <p:extLst>
      <p:ext uri="{BB962C8B-B14F-4D97-AF65-F5344CB8AC3E}">
        <p14:creationId xmlns:p14="http://schemas.microsoft.com/office/powerpoint/2010/main" val="177348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67F9-2489-4CC4-A978-8D9545BEB302}"/>
              </a:ext>
            </a:extLst>
          </p:cNvPr>
          <p:cNvSpPr>
            <a:spLocks noGrp="1"/>
          </p:cNvSpPr>
          <p:nvPr>
            <p:ph type="title"/>
          </p:nvPr>
        </p:nvSpPr>
        <p:spPr/>
        <p:txBody>
          <a:bodyPr/>
          <a:lstStyle/>
          <a:p>
            <a:r>
              <a:rPr lang="en-US" dirty="0" err="1"/>
              <a:t>Schmader</a:t>
            </a:r>
            <a:r>
              <a:rPr lang="en-US" dirty="0"/>
              <a:t> et al., 2022</a:t>
            </a:r>
          </a:p>
        </p:txBody>
      </p:sp>
      <p:sp>
        <p:nvSpPr>
          <p:cNvPr id="3" name="Content Placeholder 2">
            <a:extLst>
              <a:ext uri="{FF2B5EF4-FFF2-40B4-BE49-F238E27FC236}">
                <a16:creationId xmlns:a16="http://schemas.microsoft.com/office/drawing/2014/main" id="{A515A9A0-2CE4-42EC-AE1D-93B782A960B6}"/>
              </a:ext>
            </a:extLst>
          </p:cNvPr>
          <p:cNvSpPr>
            <a:spLocks noGrp="1"/>
          </p:cNvSpPr>
          <p:nvPr>
            <p:ph idx="1"/>
          </p:nvPr>
        </p:nvSpPr>
        <p:spPr/>
        <p:txBody>
          <a:bodyPr/>
          <a:lstStyle/>
          <a:p>
            <a:endParaRPr lang="en-US" dirty="0"/>
          </a:p>
          <a:p>
            <a:r>
              <a:rPr lang="en-US" dirty="0"/>
              <a:t>What is their BIAS model? </a:t>
            </a:r>
          </a:p>
          <a:p>
            <a:r>
              <a:rPr lang="en-US" dirty="0"/>
              <a:t>Figure 1. What are examples of each type? Are there any that are left out? </a:t>
            </a:r>
          </a:p>
        </p:txBody>
      </p:sp>
    </p:spTree>
    <p:extLst>
      <p:ext uri="{BB962C8B-B14F-4D97-AF65-F5344CB8AC3E}">
        <p14:creationId xmlns:p14="http://schemas.microsoft.com/office/powerpoint/2010/main" val="400001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BC7A-73BE-4703-B873-D9845B658882}"/>
              </a:ext>
            </a:extLst>
          </p:cNvPr>
          <p:cNvSpPr>
            <a:spLocks noGrp="1"/>
          </p:cNvSpPr>
          <p:nvPr>
            <p:ph type="title"/>
          </p:nvPr>
        </p:nvSpPr>
        <p:spPr/>
        <p:txBody>
          <a:bodyPr/>
          <a:lstStyle/>
          <a:p>
            <a:r>
              <a:rPr lang="en-US" dirty="0"/>
              <a:t>Ways to decrease bias</a:t>
            </a:r>
          </a:p>
        </p:txBody>
      </p:sp>
      <p:sp>
        <p:nvSpPr>
          <p:cNvPr id="3" name="Content Placeholder 2">
            <a:extLst>
              <a:ext uri="{FF2B5EF4-FFF2-40B4-BE49-F238E27FC236}">
                <a16:creationId xmlns:a16="http://schemas.microsoft.com/office/drawing/2014/main" id="{5B6CFC55-41B5-4A71-9F47-76600C7D743B}"/>
              </a:ext>
            </a:extLst>
          </p:cNvPr>
          <p:cNvSpPr>
            <a:spLocks noGrp="1"/>
          </p:cNvSpPr>
          <p:nvPr>
            <p:ph idx="1"/>
          </p:nvPr>
        </p:nvSpPr>
        <p:spPr/>
        <p:txBody>
          <a:bodyPr/>
          <a:lstStyle/>
          <a:p>
            <a:r>
              <a:rPr lang="en-US" dirty="0"/>
              <a:t>What are some suggestions that </a:t>
            </a:r>
            <a:r>
              <a:rPr lang="en-US" dirty="0" err="1"/>
              <a:t>Schmader</a:t>
            </a:r>
            <a:r>
              <a:rPr lang="en-US" dirty="0"/>
              <a:t> et al. give?</a:t>
            </a:r>
          </a:p>
          <a:p>
            <a:r>
              <a:rPr lang="en-US" dirty="0"/>
              <a:t>How do these circle back to what we talked about last week?</a:t>
            </a:r>
          </a:p>
          <a:p>
            <a:r>
              <a:rPr lang="en-US" dirty="0"/>
              <a:t>Greenwald et al., 2022  	</a:t>
            </a:r>
          </a:p>
          <a:p>
            <a:pPr lvl="1"/>
            <a:r>
              <a:rPr lang="en-US" dirty="0"/>
              <a:t>Preventative</a:t>
            </a:r>
          </a:p>
          <a:p>
            <a:pPr lvl="1"/>
            <a:r>
              <a:rPr lang="en-US" dirty="0"/>
              <a:t>Governmental</a:t>
            </a:r>
          </a:p>
          <a:p>
            <a:pPr lvl="1"/>
            <a:r>
              <a:rPr lang="en-US" dirty="0"/>
              <a:t>Reparative</a:t>
            </a:r>
          </a:p>
          <a:p>
            <a:pPr lvl="1"/>
            <a:r>
              <a:rPr lang="en-US" dirty="0"/>
              <a:t>Curative</a:t>
            </a:r>
          </a:p>
        </p:txBody>
      </p:sp>
    </p:spTree>
    <p:extLst>
      <p:ext uri="{BB962C8B-B14F-4D97-AF65-F5344CB8AC3E}">
        <p14:creationId xmlns:p14="http://schemas.microsoft.com/office/powerpoint/2010/main" val="427880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6B08-98F0-47E1-9BD4-A6D52CA86445}"/>
              </a:ext>
            </a:extLst>
          </p:cNvPr>
          <p:cNvSpPr>
            <a:spLocks noGrp="1"/>
          </p:cNvSpPr>
          <p:nvPr>
            <p:ph type="title"/>
          </p:nvPr>
        </p:nvSpPr>
        <p:spPr/>
        <p:txBody>
          <a:bodyPr/>
          <a:lstStyle/>
          <a:p>
            <a:r>
              <a:rPr lang="en-US" dirty="0"/>
              <a:t>The interventions you reviewed</a:t>
            </a:r>
          </a:p>
        </p:txBody>
      </p:sp>
      <p:sp>
        <p:nvSpPr>
          <p:cNvPr id="3" name="Content Placeholder 2">
            <a:extLst>
              <a:ext uri="{FF2B5EF4-FFF2-40B4-BE49-F238E27FC236}">
                <a16:creationId xmlns:a16="http://schemas.microsoft.com/office/drawing/2014/main" id="{9C0699EE-1832-4394-86F1-2241CCD62045}"/>
              </a:ext>
            </a:extLst>
          </p:cNvPr>
          <p:cNvSpPr>
            <a:spLocks noGrp="1"/>
          </p:cNvSpPr>
          <p:nvPr>
            <p:ph idx="1"/>
          </p:nvPr>
        </p:nvSpPr>
        <p:spPr/>
        <p:txBody>
          <a:bodyPr/>
          <a:lstStyle/>
          <a:p>
            <a:r>
              <a:rPr lang="en-US" dirty="0"/>
              <a:t>5 more</a:t>
            </a:r>
          </a:p>
        </p:txBody>
      </p:sp>
    </p:spTree>
    <p:extLst>
      <p:ext uri="{BB962C8B-B14F-4D97-AF65-F5344CB8AC3E}">
        <p14:creationId xmlns:p14="http://schemas.microsoft.com/office/powerpoint/2010/main" val="203964516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0</TotalTime>
  <Words>979</Words>
  <Application>Microsoft Office PowerPoint</Application>
  <PresentationFormat>Widescreen</PresentationFormat>
  <Paragraphs>58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Rockwell</vt:lpstr>
      <vt:lpstr>Gallery</vt:lpstr>
      <vt:lpstr>Interventions</vt:lpstr>
      <vt:lpstr>The interventions you reviewed</vt:lpstr>
      <vt:lpstr>Kurdi et al., 2019  What is implicit bias?</vt:lpstr>
      <vt:lpstr>LAI et al., 2016</vt:lpstr>
      <vt:lpstr>Pitfalls of bias training</vt:lpstr>
      <vt:lpstr>Devine &amp; Ash, 2022</vt:lpstr>
      <vt:lpstr>Schmader et al., 2022</vt:lpstr>
      <vt:lpstr>Ways to decrease bias</vt:lpstr>
      <vt:lpstr>The interventions you reviewed</vt:lpstr>
      <vt:lpstr>Belonging intervention</vt:lpstr>
      <vt:lpstr>Intervention materials</vt:lpstr>
      <vt:lpstr>Sample stories</vt:lpstr>
      <vt:lpstr>Additional sample</vt:lpstr>
      <vt:lpstr>Active written reflection</vt:lpstr>
      <vt:lpstr>PowerPoint Presentation</vt:lpstr>
      <vt:lpstr>The interventions you reviewed</vt:lpstr>
      <vt:lpstr>Final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2024-04-30T18:32:38Z</dcterms:created>
  <dcterms:modified xsi:type="dcterms:W3CDTF">2024-04-30T18:32:47Z</dcterms:modified>
</cp:coreProperties>
</file>