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314" r:id="rId4"/>
    <p:sldId id="265" r:id="rId5"/>
    <p:sldId id="323" r:id="rId6"/>
    <p:sldId id="336" r:id="rId7"/>
    <p:sldId id="330" r:id="rId8"/>
    <p:sldId id="337" r:id="rId9"/>
    <p:sldId id="331" r:id="rId10"/>
    <p:sldId id="332" r:id="rId11"/>
    <p:sldId id="324" r:id="rId12"/>
    <p:sldId id="325" r:id="rId13"/>
    <p:sldId id="326" r:id="rId14"/>
    <p:sldId id="333" r:id="rId15"/>
    <p:sldId id="327" r:id="rId16"/>
    <p:sldId id="334" r:id="rId17"/>
    <p:sldId id="335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1901" autoAdjust="0"/>
  </p:normalViewPr>
  <p:slideViewPr>
    <p:cSldViewPr snapToGrid="0">
      <p:cViewPr varScale="1">
        <p:scale>
          <a:sx n="81" d="100"/>
          <a:sy n="81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13AB50-E54B-432F-A375-4A03B12DF20D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36CEA2-D684-430F-AA14-C6F5B1D75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80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20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63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79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06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1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9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8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81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1C9-6441-4F7E-BF9F-CA8B959FA3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4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1C9-6441-4F7E-BF9F-CA8B959FA3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00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76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78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58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88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6CEA2-D684-430F-AA14-C6F5B1D75C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0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ature.com/articles/s41562-022-01347-1?utm_source=nathumbehav_etoc&amp;utm_medium=email&amp;utm_campaign=toc_41562_6_9&amp;utm_content=20220921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research.org/religion/fact-sheet/public-opinion-on-aborti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ws.northeastern.edu/2022/07/27/abortion-support-post-dobbs/" TargetMode="External"/><Relationship Id="rId5" Type="http://schemas.openxmlformats.org/officeDocument/2006/relationships/hyperlink" Target="https://news.gallup.com/poll/321143/americans-stand-abortion.aspx" TargetMode="External"/><Relationship Id="rId4" Type="http://schemas.openxmlformats.org/officeDocument/2006/relationships/hyperlink" Target="https://news.gallup.com/poll/246278/abortion-trends-party.asp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0FDD-2AD5-4F13-B8FA-005592F8B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power of norms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C6B7C-0305-49C8-9F5E-965FD3154E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7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2B29F-51FE-4FED-883B-45FCFF5B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Pluralistic ignorance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83C7B-7AA1-4932-858A-D9581EE3F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people misperceive norms? </a:t>
            </a:r>
          </a:p>
          <a:p>
            <a:r>
              <a:rPr lang="en-US" dirty="0"/>
              <a:t>How could pluralistic ignorance be used in explaining COVID responses? </a:t>
            </a:r>
          </a:p>
        </p:txBody>
      </p:sp>
    </p:spTree>
    <p:extLst>
      <p:ext uri="{BB962C8B-B14F-4D97-AF65-F5344CB8AC3E}">
        <p14:creationId xmlns:p14="http://schemas.microsoft.com/office/powerpoint/2010/main" val="4935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1EC7B-D0D2-4FBE-ADA8-52D931D12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 et al., 2022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F05F96C9-5CB1-44CE-94B2-C2967C6CEB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495" y="809551"/>
            <a:ext cx="5761455" cy="534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417393-8050-4093-BAD1-B7155EBD1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42" y="2437617"/>
            <a:ext cx="4301153" cy="29965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285F2C-1EAF-468A-BE3B-6FFCF436BC53}"/>
              </a:ext>
            </a:extLst>
          </p:cNvPr>
          <p:cNvSpPr txBox="1"/>
          <p:nvPr/>
        </p:nvSpPr>
        <p:spPr>
          <a:xfrm>
            <a:off x="239970" y="5954175"/>
            <a:ext cx="9772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https://www.nature.com/articles/s41562-022-01347-1?utm_source=nathumbehav_etoc&amp;utm_medium=email&amp;utm_campaign=toc_41562_6_9&amp;utm_content=20220921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45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6DF7-F5DF-4C5B-AD65-E75E5B68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962251-ECD0-4C65-AFA0-ACC82000F3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0264" y="1166685"/>
            <a:ext cx="7252356" cy="503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24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9400E-7DD6-44B5-ADA2-35A8CD10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Bilali</a:t>
            </a:r>
            <a:r>
              <a:rPr lang="en-US" dirty="0"/>
              <a:t>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621C2-64BB-461D-BD81-EC387710D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</a:t>
            </a:r>
            <a:r>
              <a:rPr lang="en-US" dirty="0" err="1"/>
              <a:t>Bilali</a:t>
            </a:r>
            <a:r>
              <a:rPr lang="en-US" dirty="0"/>
              <a:t> do and find? </a:t>
            </a:r>
          </a:p>
          <a:p>
            <a:pPr lvl="1"/>
            <a:r>
              <a:rPr lang="en-US" dirty="0"/>
              <a:t>Table 1 (goals)</a:t>
            </a:r>
          </a:p>
          <a:p>
            <a:pPr lvl="1"/>
            <a:r>
              <a:rPr lang="en-US" dirty="0"/>
              <a:t>Figure 1 (procedure)</a:t>
            </a:r>
          </a:p>
          <a:p>
            <a:pPr lvl="1"/>
            <a:r>
              <a:rPr lang="en-US" dirty="0"/>
              <a:t>Table 3 (results)</a:t>
            </a:r>
          </a:p>
          <a:p>
            <a:r>
              <a:rPr lang="en-US" dirty="0"/>
              <a:t>What is the take home message of this study? </a:t>
            </a:r>
          </a:p>
          <a:p>
            <a:r>
              <a:rPr lang="en-US" dirty="0"/>
              <a:t>How does this study involve norms? </a:t>
            </a:r>
          </a:p>
          <a:p>
            <a:r>
              <a:rPr lang="en-US" dirty="0"/>
              <a:t>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114275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FCFA1-13DE-483B-A8F0-478560FE0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F00D0-9DB2-4F5C-8029-472EFAE49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 radio programming on people in Mali, Chad, and Niger--+ behaviors, but no effect on attitudes (Aldrich, 2012)</a:t>
            </a:r>
          </a:p>
          <a:p>
            <a:r>
              <a:rPr lang="en-US" dirty="0"/>
              <a:t>DRC radio drama---mixed effects—felt closer to other side but also less belief that contact will help (</a:t>
            </a:r>
            <a:r>
              <a:rPr lang="en-US" dirty="0" err="1"/>
              <a:t>Bilali</a:t>
            </a:r>
            <a:r>
              <a:rPr lang="en-US" dirty="0"/>
              <a:t> &amp; </a:t>
            </a:r>
            <a:r>
              <a:rPr lang="en-US" dirty="0" err="1"/>
              <a:t>Vollhardt</a:t>
            </a:r>
            <a:r>
              <a:rPr lang="en-US" dirty="0"/>
              <a:t>, 2015)</a:t>
            </a:r>
          </a:p>
          <a:p>
            <a:r>
              <a:rPr lang="en-US" dirty="0"/>
              <a:t>Video dramas in Uganda led to more willingness to report and violence toward women and less of it in the communities (Cooper et al., 2020)</a:t>
            </a:r>
          </a:p>
          <a:p>
            <a:r>
              <a:rPr lang="en-US" dirty="0"/>
              <a:t>Rwanda radio soap opera for 12 months changed perceived norms of open expression and local responsibility changed, attitudes not so much (</a:t>
            </a:r>
            <a:r>
              <a:rPr lang="en-US" dirty="0" err="1"/>
              <a:t>Paluck</a:t>
            </a:r>
            <a:r>
              <a:rPr lang="en-US" dirty="0"/>
              <a:t>, 2009)</a:t>
            </a:r>
          </a:p>
          <a:p>
            <a:r>
              <a:rPr lang="en-US" dirty="0"/>
              <a:t>Royal Pains and more supportive attitudes toward transgender individuals and policies (</a:t>
            </a:r>
            <a:r>
              <a:rPr lang="en-US" dirty="0" err="1"/>
              <a:t>Gillig</a:t>
            </a:r>
            <a:r>
              <a:rPr lang="en-US" dirty="0"/>
              <a:t> et al., 2018)</a:t>
            </a:r>
          </a:p>
          <a:p>
            <a:r>
              <a:rPr lang="en-US" dirty="0"/>
              <a:t>Watching positive sitcom of Muslim Canadians less prejudiced toward Muslims 4 weeks later (</a:t>
            </a:r>
            <a:r>
              <a:rPr lang="en-US" dirty="0" err="1"/>
              <a:t>Murrar</a:t>
            </a:r>
            <a:r>
              <a:rPr lang="en-US" dirty="0"/>
              <a:t> &amp; </a:t>
            </a:r>
            <a:r>
              <a:rPr lang="en-US" dirty="0" err="1"/>
              <a:t>Brauer</a:t>
            </a:r>
            <a:r>
              <a:rPr lang="en-US" dirty="0"/>
              <a:t>, 2018)</a:t>
            </a:r>
          </a:p>
          <a:p>
            <a:r>
              <a:rPr lang="en-US" dirty="0"/>
              <a:t>Telemundo soap opera scenes positive toward the census affected attitudes of US Latinos (Trujillo &amp; </a:t>
            </a:r>
            <a:r>
              <a:rPr lang="en-US" dirty="0" err="1"/>
              <a:t>Paluck</a:t>
            </a:r>
            <a:r>
              <a:rPr lang="en-US" dirty="0"/>
              <a:t>, 2010)</a:t>
            </a:r>
          </a:p>
          <a:p>
            <a:r>
              <a:rPr lang="en-US" dirty="0"/>
              <a:t>Mexican government educational soap opera in 70s led to millions of illiterate adults going back to school</a:t>
            </a:r>
          </a:p>
        </p:txBody>
      </p:sp>
    </p:spTree>
    <p:extLst>
      <p:ext uri="{BB962C8B-B14F-4D97-AF65-F5344CB8AC3E}">
        <p14:creationId xmlns:p14="http://schemas.microsoft.com/office/powerpoint/2010/main" val="293619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56A06-6626-4C70-8002-20CC2E5F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Bilali</a:t>
            </a:r>
            <a:r>
              <a:rPr lang="en-US" dirty="0"/>
              <a:t>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92589-6C13-4A40-BAA5-7CFDDDAEF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5202091" cy="3678303"/>
          </a:xfrm>
        </p:spPr>
        <p:txBody>
          <a:bodyPr>
            <a:normAutofit/>
          </a:bodyPr>
          <a:lstStyle/>
          <a:p>
            <a:r>
              <a:rPr lang="en-US" dirty="0"/>
              <a:t>Why are narrative interventions useful?  </a:t>
            </a:r>
          </a:p>
          <a:p>
            <a:r>
              <a:rPr lang="en-US" dirty="0"/>
              <a:t>Why do they affect perceptions of norms more so than attitudes? </a:t>
            </a:r>
          </a:p>
          <a:p>
            <a:r>
              <a:rPr lang="en-US" dirty="0"/>
              <a:t>How does this relate to efforts to ban books or regulate what can and can’t be taught? </a:t>
            </a:r>
          </a:p>
          <a:p>
            <a:endParaRPr lang="en-US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9339C72-332C-45B5-9FCF-92FF38140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383135"/>
            <a:ext cx="5641057" cy="34756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59A56D-C1F2-4DF2-A8C9-F97C6942F09B}"/>
              </a:ext>
            </a:extLst>
          </p:cNvPr>
          <p:cNvSpPr txBox="1"/>
          <p:nvPr/>
        </p:nvSpPr>
        <p:spPr>
          <a:xfrm>
            <a:off x="7125194" y="6163294"/>
            <a:ext cx="327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Murrar</a:t>
            </a:r>
            <a:r>
              <a:rPr lang="en-US" dirty="0"/>
              <a:t> &amp; </a:t>
            </a:r>
            <a:r>
              <a:rPr lang="en-US" dirty="0" err="1"/>
              <a:t>Brauer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177570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BDF33-43F5-4CF8-8714-D43ED7E8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norms to change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8CDF7-C4D1-474F-A94F-8E90E8878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Institutional changes</a:t>
            </a:r>
          </a:p>
          <a:p>
            <a:r>
              <a:rPr lang="en-US" dirty="0"/>
              <a:t>Making people aware of others’ attitudes </a:t>
            </a:r>
          </a:p>
          <a:p>
            <a:r>
              <a:rPr lang="en-US" dirty="0"/>
              <a:t>Narratives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1FD2B9-C908-4F9A-B161-900AC2034F27}"/>
              </a:ext>
            </a:extLst>
          </p:cNvPr>
          <p:cNvSpPr txBox="1">
            <a:spLocks/>
          </p:cNvSpPr>
          <p:nvPr/>
        </p:nvSpPr>
        <p:spPr>
          <a:xfrm>
            <a:off x="6425733" y="2275746"/>
            <a:ext cx="4169878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Get people to stop using their phones when they drive</a:t>
            </a:r>
          </a:p>
          <a:p>
            <a:r>
              <a:rPr lang="en-US" dirty="0"/>
              <a:t>Get people to have their children vaccinated for HPV</a:t>
            </a:r>
          </a:p>
          <a:p>
            <a:r>
              <a:rPr lang="en-US" dirty="0"/>
              <a:t>Get people to treat unhoused people with more dignity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13A0B3-5C23-43F6-98CB-C97378ABF6B9}"/>
              </a:ext>
            </a:extLst>
          </p:cNvPr>
          <p:cNvSpPr txBox="1"/>
          <p:nvPr/>
        </p:nvSpPr>
        <p:spPr>
          <a:xfrm>
            <a:off x="1389413" y="5397134"/>
            <a:ext cx="7454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could you use each approach to solve the problem?</a:t>
            </a:r>
          </a:p>
          <a:p>
            <a:r>
              <a:rPr lang="en-US" dirty="0"/>
              <a:t>Which do you think would be most effective?</a:t>
            </a:r>
          </a:p>
          <a:p>
            <a:r>
              <a:rPr lang="en-US" dirty="0"/>
              <a:t>Would one work better than another for some people, places, situations, etc.?</a:t>
            </a:r>
          </a:p>
        </p:txBody>
      </p:sp>
    </p:spTree>
    <p:extLst>
      <p:ext uri="{BB962C8B-B14F-4D97-AF65-F5344CB8AC3E}">
        <p14:creationId xmlns:p14="http://schemas.microsoft.com/office/powerpoint/2010/main" val="4199156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93694-B972-457F-A1CD-6B70FCE3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A7C9-8152-4AB3-8353-F1FA0153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2 articles plus</a:t>
            </a:r>
          </a:p>
          <a:p>
            <a:r>
              <a:rPr lang="en-US" dirty="0"/>
              <a:t>Tell us about an intervention you’re interested in (what it is, how it’s been evaluated, what effects it had)</a:t>
            </a:r>
          </a:p>
          <a:p>
            <a:r>
              <a:rPr lang="en-US" dirty="0"/>
              <a:t>Project due today</a:t>
            </a:r>
          </a:p>
          <a:p>
            <a:r>
              <a:rPr lang="en-US" dirty="0"/>
              <a:t>Final exam in 2 weeks</a:t>
            </a:r>
          </a:p>
        </p:txBody>
      </p:sp>
    </p:spTree>
    <p:extLst>
      <p:ext uri="{BB962C8B-B14F-4D97-AF65-F5344CB8AC3E}">
        <p14:creationId xmlns:p14="http://schemas.microsoft.com/office/powerpoint/2010/main" val="132632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15418-E512-4D79-B0EE-9C32EE8E0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46E3-56C0-4867-82CD-94FA06EA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(and isn’t) a norm? </a:t>
            </a:r>
          </a:p>
          <a:p>
            <a:r>
              <a:rPr lang="en-US" dirty="0"/>
              <a:t>How do norms affect us? </a:t>
            </a:r>
          </a:p>
          <a:p>
            <a:r>
              <a:rPr lang="en-US" dirty="0"/>
              <a:t>What was similar about the approaches you read about for today?</a:t>
            </a:r>
          </a:p>
          <a:p>
            <a:r>
              <a:rPr lang="en-US" dirty="0"/>
              <a:t>What was different?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334CD4-9BF4-4924-A226-6718195B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045" y="2946929"/>
            <a:ext cx="3994268" cy="265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4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social norms come from? </a:t>
            </a:r>
          </a:p>
          <a:p>
            <a:pPr lvl="1"/>
            <a:r>
              <a:rPr lang="en-US" dirty="0"/>
              <a:t>Bottom up approaches (</a:t>
            </a:r>
            <a:r>
              <a:rPr lang="en-US" dirty="0" err="1"/>
              <a:t>Sherif</a:t>
            </a:r>
            <a:r>
              <a:rPr lang="en-US" dirty="0"/>
              <a:t>, Berger, </a:t>
            </a:r>
            <a:r>
              <a:rPr lang="en-US" dirty="0" err="1"/>
              <a:t>Latané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Ecological approaches (Schaller, Oishi, Gelfand)</a:t>
            </a:r>
          </a:p>
          <a:p>
            <a:r>
              <a:rPr lang="en-US" dirty="0"/>
              <a:t>How do they change over time?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333CC8-D8F1-465A-8F57-A9CC8B1CD705}"/>
              </a:ext>
            </a:extLst>
          </p:cNvPr>
          <p:cNvSpPr txBox="1"/>
          <p:nvPr/>
        </p:nvSpPr>
        <p:spPr>
          <a:xfrm>
            <a:off x="6966977" y="3488267"/>
            <a:ext cx="53147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Vandello</a:t>
            </a:r>
            <a:r>
              <a:rPr lang="en-US" dirty="0"/>
              <a:t> &amp; Cohen (2004) 4 stage model: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Adapt to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Norms develop to support behaviors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Behaviors become internalized, lose adaptive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Compliance persists—cultural lag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A52D8874-0DEF-43C3-9B43-D850B127121A}"/>
              </a:ext>
            </a:extLst>
          </p:cNvPr>
          <p:cNvSpPr/>
          <p:nvPr/>
        </p:nvSpPr>
        <p:spPr>
          <a:xfrm>
            <a:off x="5249333" y="218049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31CEA7C8-2FA4-4E92-814E-F14E2849F034}"/>
              </a:ext>
            </a:extLst>
          </p:cNvPr>
          <p:cNvSpPr/>
          <p:nvPr/>
        </p:nvSpPr>
        <p:spPr>
          <a:xfrm>
            <a:off x="5249333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norms and influence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75996"/>
            <a:ext cx="8183880" cy="4879848"/>
          </a:xfrm>
        </p:spPr>
        <p:txBody>
          <a:bodyPr>
            <a:normAutofit/>
          </a:bodyPr>
          <a:lstStyle/>
          <a:p>
            <a:r>
              <a:rPr lang="en-US" dirty="0"/>
              <a:t>Focus theory of normative conduct (Cialdini et al., 1991)</a:t>
            </a:r>
          </a:p>
          <a:p>
            <a:pPr lvl="1"/>
            <a:r>
              <a:rPr lang="en-US" dirty="0"/>
              <a:t>Injunctive vs. descriptive norms</a:t>
            </a:r>
          </a:p>
          <a:p>
            <a:pPr lvl="1"/>
            <a:r>
              <a:rPr lang="en-US" dirty="0"/>
              <a:t>Attention/salience</a:t>
            </a:r>
          </a:p>
          <a:p>
            <a:pPr lvl="1"/>
            <a:r>
              <a:rPr lang="en-US" dirty="0"/>
              <a:t>Social identities</a:t>
            </a:r>
          </a:p>
          <a:p>
            <a:r>
              <a:rPr lang="en-US" dirty="0"/>
              <a:t>Social marketing campaigns</a:t>
            </a:r>
          </a:p>
          <a:p>
            <a:r>
              <a:rPr lang="en-US" dirty="0"/>
              <a:t>When is the descriptive norm not useful? 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C1B9FF-822D-4CCD-B8A7-82E78B6E3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372" y="2376487"/>
            <a:ext cx="6134100" cy="39338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AA577-4D3D-4BBF-8A88-08F7D05E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Goldstein et al., 2008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39E36-6C82-48FA-8031-C63497FF4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en-US" dirty="0"/>
              <a:t>Which do you think would be most effective and why? </a:t>
            </a:r>
          </a:p>
          <a:p>
            <a:pPr lvl="1"/>
            <a:r>
              <a:rPr lang="en-US" dirty="0"/>
              <a:t>Help save the environment</a:t>
            </a:r>
          </a:p>
          <a:p>
            <a:pPr lvl="1"/>
            <a:r>
              <a:rPr lang="en-US" dirty="0"/>
              <a:t>Join your fellow guests in helping to save the environment (75% of guests…)</a:t>
            </a:r>
          </a:p>
          <a:p>
            <a:pPr lvl="1"/>
            <a:r>
              <a:rPr lang="en-US" dirty="0"/>
              <a:t>Join your fellow guests in helping to save the environment (75% of people in this room)</a:t>
            </a:r>
          </a:p>
          <a:p>
            <a:pPr lvl="1"/>
            <a:r>
              <a:rPr lang="en-US" dirty="0"/>
              <a:t>Join your fellow citizens in helping to save the environment</a:t>
            </a:r>
          </a:p>
          <a:p>
            <a:pPr lvl="1"/>
            <a:r>
              <a:rPr lang="en-US" dirty="0"/>
              <a:t>Join the men and women who are helping to save the environment</a:t>
            </a:r>
          </a:p>
          <a:p>
            <a:pPr lvl="1"/>
            <a:endParaRPr lang="en-US" dirty="0"/>
          </a:p>
        </p:txBody>
      </p:sp>
      <p:pic>
        <p:nvPicPr>
          <p:cNvPr id="1026" name="Picture 2" descr="Eva Barth, 786th Force Support Squadron ...">
            <a:extLst>
              <a:ext uri="{FF2B5EF4-FFF2-40B4-BE49-F238E27FC236}">
                <a16:creationId xmlns:a16="http://schemas.microsoft.com/office/drawing/2014/main" id="{B2DA07F9-17E2-45E5-ACE4-7B6108823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779" y="1937376"/>
            <a:ext cx="3129096" cy="208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28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79F9-BFB4-4FD0-97C6-23F5E977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small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135F-7474-43FC-8254-276C793E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they do and find in the article?</a:t>
            </a:r>
          </a:p>
          <a:p>
            <a:r>
              <a:rPr lang="en-US" dirty="0"/>
              <a:t>Walk us through the results of each figure</a:t>
            </a:r>
          </a:p>
          <a:p>
            <a:r>
              <a:rPr lang="en-US" dirty="0"/>
              <a:t>What is the take home message? </a:t>
            </a:r>
          </a:p>
          <a:p>
            <a:r>
              <a:rPr lang="en-US" dirty="0"/>
              <a:t>How does this study relate to norms?</a:t>
            </a:r>
          </a:p>
          <a:p>
            <a:r>
              <a:rPr lang="en-US" dirty="0"/>
              <a:t>Lead 2 discussion questions based on the article</a:t>
            </a:r>
          </a:p>
        </p:txBody>
      </p:sp>
    </p:spTree>
    <p:extLst>
      <p:ext uri="{BB962C8B-B14F-4D97-AF65-F5344CB8AC3E}">
        <p14:creationId xmlns:p14="http://schemas.microsoft.com/office/powerpoint/2010/main" val="238140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E433-888D-47ED-8D12-46AA91E6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Tankard &amp; </a:t>
            </a:r>
            <a:r>
              <a:rPr lang="en-US" dirty="0" err="1"/>
              <a:t>Paluck</a:t>
            </a:r>
            <a:r>
              <a:rPr lang="en-US" dirty="0"/>
              <a:t>,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1509-9F02-40D4-A0C7-C6D48A26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Tankard and </a:t>
            </a:r>
            <a:r>
              <a:rPr lang="en-US" dirty="0" err="1"/>
              <a:t>Paluck</a:t>
            </a:r>
            <a:r>
              <a:rPr lang="en-US" dirty="0"/>
              <a:t> do and find? </a:t>
            </a:r>
          </a:p>
          <a:p>
            <a:pPr lvl="1"/>
            <a:r>
              <a:rPr lang="en-US" dirty="0"/>
              <a:t>Study 1 (Figure 1; Means; Moderators)</a:t>
            </a:r>
          </a:p>
          <a:p>
            <a:pPr lvl="1"/>
            <a:r>
              <a:rPr lang="en-US" dirty="0"/>
              <a:t>Study 2 (Figure 2; Means; Moderators) </a:t>
            </a:r>
          </a:p>
          <a:p>
            <a:r>
              <a:rPr lang="en-US" dirty="0"/>
              <a:t>What is the take home message of this article? </a:t>
            </a:r>
          </a:p>
          <a:p>
            <a:r>
              <a:rPr lang="en-US" dirty="0"/>
              <a:t>How does this study involve norms? </a:t>
            </a:r>
          </a:p>
          <a:p>
            <a:r>
              <a:rPr lang="en-US" dirty="0"/>
              <a:t>Discussion questions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4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05481-D2CA-44A5-AB7A-EB78530EC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Tankard &amp; </a:t>
            </a:r>
            <a:r>
              <a:rPr lang="en-US" dirty="0" err="1"/>
              <a:t>Paluck</a:t>
            </a:r>
            <a:r>
              <a:rPr lang="en-US" dirty="0"/>
              <a:t>,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F36F-377D-426C-9FA7-5ADC04055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institutions affect beliefs? </a:t>
            </a:r>
          </a:p>
          <a:p>
            <a:r>
              <a:rPr lang="en-US" dirty="0"/>
              <a:t>Would you expect similar effects after the Dobbs ruling? Why or why not? </a:t>
            </a:r>
          </a:p>
          <a:p>
            <a:pPr lvl="1"/>
            <a:r>
              <a:rPr lang="en-US" dirty="0">
                <a:hlinkClick r:id="rId3"/>
              </a:rPr>
              <a:t>https://www.pewresearch.org/religion/fact-sheet/public-opinion-on-abortion/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https://news.gallup.com/poll/246278/abortion-trends-party.aspx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https://news.gallup.com/poll/321143/americans-stand-abortion.aspx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https://news.northeastern.edu/2022/07/27/abortion-support-post-dobbs/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9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8A65-EA42-4C0D-862F-78E1C4E2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Bursztyn</a:t>
            </a:r>
            <a:r>
              <a:rPr lang="en-US" dirty="0"/>
              <a:t> et al.,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323BE-55B5-4571-B5A1-9BFB2A2F5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</a:t>
            </a:r>
            <a:r>
              <a:rPr lang="en-US" dirty="0" err="1"/>
              <a:t>Bursztyn</a:t>
            </a:r>
            <a:r>
              <a:rPr lang="en-US" dirty="0"/>
              <a:t> et al. do and find? </a:t>
            </a:r>
          </a:p>
          <a:p>
            <a:pPr lvl="1"/>
            <a:r>
              <a:rPr lang="en-US" dirty="0"/>
              <a:t>Perceptions of attitudes (Figure 2)</a:t>
            </a:r>
          </a:p>
          <a:p>
            <a:pPr lvl="1"/>
            <a:r>
              <a:rPr lang="en-US" dirty="0"/>
              <a:t>Job app (Figure 3)</a:t>
            </a:r>
          </a:p>
          <a:p>
            <a:pPr lvl="1"/>
            <a:r>
              <a:rPr lang="en-US" dirty="0"/>
              <a:t>Follow ups (Figure 4, Figure 5)</a:t>
            </a:r>
          </a:p>
          <a:p>
            <a:pPr lvl="1"/>
            <a:r>
              <a:rPr lang="en-US" dirty="0"/>
              <a:t>Figure 9</a:t>
            </a:r>
          </a:p>
          <a:p>
            <a:r>
              <a:rPr lang="en-US" dirty="0"/>
              <a:t>What is the take home message of this study? </a:t>
            </a:r>
          </a:p>
          <a:p>
            <a:r>
              <a:rPr lang="en-US" dirty="0"/>
              <a:t>How does this study involve norms? </a:t>
            </a:r>
          </a:p>
          <a:p>
            <a:r>
              <a:rPr lang="en-US" dirty="0"/>
              <a:t>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69744289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922</Words>
  <Application>Microsoft Office PowerPoint</Application>
  <PresentationFormat>Widescreen</PresentationFormat>
  <Paragraphs>120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Wingdings 2</vt:lpstr>
      <vt:lpstr>Dividend</vt:lpstr>
      <vt:lpstr>The power of norms</vt:lpstr>
      <vt:lpstr>overview</vt:lpstr>
      <vt:lpstr>Evolution of norms</vt:lpstr>
      <vt:lpstr>Social norms and influence </vt:lpstr>
      <vt:lpstr>Goldstein et al., 2008</vt:lpstr>
      <vt:lpstr>In small groups</vt:lpstr>
      <vt:lpstr>Tankard &amp; Paluck, 2017</vt:lpstr>
      <vt:lpstr>Tankard &amp; Paluck, 2017</vt:lpstr>
      <vt:lpstr>Bursztyn et al., 2020</vt:lpstr>
      <vt:lpstr>Pluralistic ignorance</vt:lpstr>
      <vt:lpstr>Collis et al., 2022</vt:lpstr>
      <vt:lpstr>PowerPoint Presentation</vt:lpstr>
      <vt:lpstr>Bilali, 2022</vt:lpstr>
      <vt:lpstr>Other examples </vt:lpstr>
      <vt:lpstr>Bilali, 2022</vt:lpstr>
      <vt:lpstr>Using norms to change behaviors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2024-04-23T17:15:25Z</dcterms:created>
  <dcterms:modified xsi:type="dcterms:W3CDTF">2024-04-23T17:15:34Z</dcterms:modified>
</cp:coreProperties>
</file>