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17"/>
  </p:notesMasterIdLst>
  <p:sldIdLst>
    <p:sldId id="256" r:id="rId2"/>
    <p:sldId id="357" r:id="rId3"/>
    <p:sldId id="341" r:id="rId4"/>
    <p:sldId id="350" r:id="rId5"/>
    <p:sldId id="351" r:id="rId6"/>
    <p:sldId id="352" r:id="rId7"/>
    <p:sldId id="353" r:id="rId8"/>
    <p:sldId id="354" r:id="rId9"/>
    <p:sldId id="355" r:id="rId10"/>
    <p:sldId id="358" r:id="rId11"/>
    <p:sldId id="359" r:id="rId12"/>
    <p:sldId id="360" r:id="rId13"/>
    <p:sldId id="361" r:id="rId14"/>
    <p:sldId id="362" r:id="rId15"/>
    <p:sldId id="3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713" autoAdjust="0"/>
  </p:normalViewPr>
  <p:slideViewPr>
    <p:cSldViewPr snapToGrid="0">
      <p:cViewPr varScale="1">
        <p:scale>
          <a:sx n="77" d="100"/>
          <a:sy n="77" d="100"/>
        </p:scale>
        <p:origin x="18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57A31-2C4B-49A9-A217-732CB8297BA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645F60-65FE-45E8-BC1E-D5E572CFF7B1}">
      <dgm:prSet phldrT="[Text]"/>
      <dgm:spPr/>
      <dgm:t>
        <a:bodyPr/>
        <a:lstStyle/>
        <a:p>
          <a:r>
            <a:rPr lang="en-US" dirty="0"/>
            <a:t>Prejudice</a:t>
          </a:r>
        </a:p>
      </dgm:t>
    </dgm:pt>
    <dgm:pt modelId="{7A4F0AA8-2C25-4FBE-99D2-475F68BF5F40}" type="parTrans" cxnId="{F1AF9B36-08C5-418E-BB8F-6144CB0214B8}">
      <dgm:prSet/>
      <dgm:spPr/>
      <dgm:t>
        <a:bodyPr/>
        <a:lstStyle/>
        <a:p>
          <a:endParaRPr lang="en-US"/>
        </a:p>
      </dgm:t>
    </dgm:pt>
    <dgm:pt modelId="{9B040758-3B10-442B-A15E-99D71EAA749D}" type="sibTrans" cxnId="{F1AF9B36-08C5-418E-BB8F-6144CB0214B8}">
      <dgm:prSet/>
      <dgm:spPr/>
      <dgm:t>
        <a:bodyPr/>
        <a:lstStyle/>
        <a:p>
          <a:endParaRPr lang="en-US"/>
        </a:p>
      </dgm:t>
    </dgm:pt>
    <dgm:pt modelId="{45BFD2B1-8082-4028-B938-AF504414BF51}">
      <dgm:prSet phldrT="[Text]"/>
      <dgm:spPr/>
      <dgm:t>
        <a:bodyPr/>
        <a:lstStyle/>
        <a:p>
          <a:r>
            <a:rPr lang="en-US" dirty="0"/>
            <a:t>Realistic threat</a:t>
          </a:r>
        </a:p>
      </dgm:t>
    </dgm:pt>
    <dgm:pt modelId="{4966BCD8-5C9F-4C19-9C39-47ACB16EBDF4}" type="parTrans" cxnId="{A3E14FBC-7E5C-4CF8-B97D-932DAB7D38B5}">
      <dgm:prSet/>
      <dgm:spPr/>
      <dgm:t>
        <a:bodyPr/>
        <a:lstStyle/>
        <a:p>
          <a:endParaRPr lang="en-US"/>
        </a:p>
      </dgm:t>
    </dgm:pt>
    <dgm:pt modelId="{272BD072-9143-44F8-9FAD-E0E6D80BD5E8}" type="sibTrans" cxnId="{A3E14FBC-7E5C-4CF8-B97D-932DAB7D38B5}">
      <dgm:prSet/>
      <dgm:spPr/>
      <dgm:t>
        <a:bodyPr/>
        <a:lstStyle/>
        <a:p>
          <a:endParaRPr lang="en-US"/>
        </a:p>
      </dgm:t>
    </dgm:pt>
    <dgm:pt modelId="{F4D32A29-2BB0-4ED1-802D-567AEBE0A6E2}">
      <dgm:prSet phldrT="[Text]"/>
      <dgm:spPr/>
      <dgm:t>
        <a:bodyPr/>
        <a:lstStyle/>
        <a:p>
          <a:r>
            <a:rPr lang="en-US" dirty="0"/>
            <a:t>Symbolic threat</a:t>
          </a:r>
        </a:p>
      </dgm:t>
    </dgm:pt>
    <dgm:pt modelId="{86363A7D-95CC-4CF0-9DAF-118414F46ABC}" type="parTrans" cxnId="{90183C2B-CE38-434D-A940-BDBAE2C40A86}">
      <dgm:prSet/>
      <dgm:spPr/>
      <dgm:t>
        <a:bodyPr/>
        <a:lstStyle/>
        <a:p>
          <a:endParaRPr lang="en-US"/>
        </a:p>
      </dgm:t>
    </dgm:pt>
    <dgm:pt modelId="{B869ACE9-1E9F-4E10-A0C1-BA6D08289A5C}" type="sibTrans" cxnId="{90183C2B-CE38-434D-A940-BDBAE2C40A86}">
      <dgm:prSet/>
      <dgm:spPr/>
      <dgm:t>
        <a:bodyPr/>
        <a:lstStyle/>
        <a:p>
          <a:endParaRPr lang="en-US"/>
        </a:p>
      </dgm:t>
    </dgm:pt>
    <dgm:pt modelId="{B4625A47-EF89-4FCE-8376-4F890F16A635}">
      <dgm:prSet phldrT="[Text]"/>
      <dgm:spPr/>
      <dgm:t>
        <a:bodyPr/>
        <a:lstStyle/>
        <a:p>
          <a:r>
            <a:rPr lang="en-US" dirty="0"/>
            <a:t>Interpersonal anxiety</a:t>
          </a:r>
        </a:p>
      </dgm:t>
    </dgm:pt>
    <dgm:pt modelId="{6D2D26AC-EB6C-4AC1-925C-83B6E6EC7C9D}" type="parTrans" cxnId="{1BF74E33-750A-4F8E-9601-1A776F758636}">
      <dgm:prSet/>
      <dgm:spPr/>
      <dgm:t>
        <a:bodyPr/>
        <a:lstStyle/>
        <a:p>
          <a:endParaRPr lang="en-US"/>
        </a:p>
      </dgm:t>
    </dgm:pt>
    <dgm:pt modelId="{BC9019A7-C322-47EA-9B99-2B22BB20CB26}" type="sibTrans" cxnId="{1BF74E33-750A-4F8E-9601-1A776F758636}">
      <dgm:prSet/>
      <dgm:spPr/>
      <dgm:t>
        <a:bodyPr/>
        <a:lstStyle/>
        <a:p>
          <a:endParaRPr lang="en-US"/>
        </a:p>
      </dgm:t>
    </dgm:pt>
    <dgm:pt modelId="{FB5F3944-4895-460A-9B9F-789D1C51771C}">
      <dgm:prSet phldrT="[Text]"/>
      <dgm:spPr/>
      <dgm:t>
        <a:bodyPr/>
        <a:lstStyle/>
        <a:p>
          <a:r>
            <a:rPr lang="en-US" dirty="0"/>
            <a:t>Negative stereotypes</a:t>
          </a:r>
        </a:p>
      </dgm:t>
    </dgm:pt>
    <dgm:pt modelId="{7BDFE2F1-D7C4-4F70-B67B-1498B1A04ECC}" type="parTrans" cxnId="{986AFC75-5EA3-4C61-BD0E-945D49A2CC02}">
      <dgm:prSet/>
      <dgm:spPr/>
      <dgm:t>
        <a:bodyPr/>
        <a:lstStyle/>
        <a:p>
          <a:endParaRPr lang="en-US"/>
        </a:p>
      </dgm:t>
    </dgm:pt>
    <dgm:pt modelId="{8713EBE3-74F6-4DCC-93C4-F2D72A80E5F8}" type="sibTrans" cxnId="{986AFC75-5EA3-4C61-BD0E-945D49A2CC02}">
      <dgm:prSet/>
      <dgm:spPr/>
      <dgm:t>
        <a:bodyPr/>
        <a:lstStyle/>
        <a:p>
          <a:endParaRPr lang="en-US"/>
        </a:p>
      </dgm:t>
    </dgm:pt>
    <dgm:pt modelId="{1CDA08A6-C17F-4507-8338-9B7E7D5A8F98}" type="pres">
      <dgm:prSet presAssocID="{81657A31-2C4B-49A9-A217-732CB8297B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A2D959A-F3D6-4AAA-8AFE-EE3490EE9FFE}" type="pres">
      <dgm:prSet presAssocID="{7B645F60-65FE-45E8-BC1E-D5E572CFF7B1}" presName="root1" presStyleCnt="0"/>
      <dgm:spPr/>
    </dgm:pt>
    <dgm:pt modelId="{DA0BC151-3707-4CB0-A444-D19091541E81}" type="pres">
      <dgm:prSet presAssocID="{7B645F60-65FE-45E8-BC1E-D5E572CFF7B1}" presName="LevelOneTextNode" presStyleLbl="node0" presStyleIdx="0" presStyleCnt="1">
        <dgm:presLayoutVars>
          <dgm:chPref val="3"/>
        </dgm:presLayoutVars>
      </dgm:prSet>
      <dgm:spPr/>
    </dgm:pt>
    <dgm:pt modelId="{81A5237D-3DFD-487B-A7E0-D7FA4F5AB785}" type="pres">
      <dgm:prSet presAssocID="{7B645F60-65FE-45E8-BC1E-D5E572CFF7B1}" presName="level2hierChild" presStyleCnt="0"/>
      <dgm:spPr/>
    </dgm:pt>
    <dgm:pt modelId="{421EF6CD-BB77-41CB-8498-3C2BAE7F4594}" type="pres">
      <dgm:prSet presAssocID="{4966BCD8-5C9F-4C19-9C39-47ACB16EBDF4}" presName="conn2-1" presStyleLbl="parChTrans1D2" presStyleIdx="0" presStyleCnt="4"/>
      <dgm:spPr/>
    </dgm:pt>
    <dgm:pt modelId="{EFB0E4BC-D621-46A1-B7A6-515D9B491497}" type="pres">
      <dgm:prSet presAssocID="{4966BCD8-5C9F-4C19-9C39-47ACB16EBDF4}" presName="connTx" presStyleLbl="parChTrans1D2" presStyleIdx="0" presStyleCnt="4"/>
      <dgm:spPr/>
    </dgm:pt>
    <dgm:pt modelId="{80F07E78-79F5-4A8B-BC54-76FE83B5FB9D}" type="pres">
      <dgm:prSet presAssocID="{45BFD2B1-8082-4028-B938-AF504414BF51}" presName="root2" presStyleCnt="0"/>
      <dgm:spPr/>
    </dgm:pt>
    <dgm:pt modelId="{304F3D3C-E1E2-4D3F-A700-A7B713EE40EF}" type="pres">
      <dgm:prSet presAssocID="{45BFD2B1-8082-4028-B938-AF504414BF51}" presName="LevelTwoTextNode" presStyleLbl="node2" presStyleIdx="0" presStyleCnt="4">
        <dgm:presLayoutVars>
          <dgm:chPref val="3"/>
        </dgm:presLayoutVars>
      </dgm:prSet>
      <dgm:spPr/>
    </dgm:pt>
    <dgm:pt modelId="{B852D91B-BCC1-471E-BF6B-1E5DAB263B93}" type="pres">
      <dgm:prSet presAssocID="{45BFD2B1-8082-4028-B938-AF504414BF51}" presName="level3hierChild" presStyleCnt="0"/>
      <dgm:spPr/>
    </dgm:pt>
    <dgm:pt modelId="{61C9E6DE-ECC5-49BB-932B-1945877597E6}" type="pres">
      <dgm:prSet presAssocID="{86363A7D-95CC-4CF0-9DAF-118414F46ABC}" presName="conn2-1" presStyleLbl="parChTrans1D2" presStyleIdx="1" presStyleCnt="4"/>
      <dgm:spPr/>
    </dgm:pt>
    <dgm:pt modelId="{53C9858A-8128-4A29-8757-61604AE114C4}" type="pres">
      <dgm:prSet presAssocID="{86363A7D-95CC-4CF0-9DAF-118414F46ABC}" presName="connTx" presStyleLbl="parChTrans1D2" presStyleIdx="1" presStyleCnt="4"/>
      <dgm:spPr/>
    </dgm:pt>
    <dgm:pt modelId="{375828A2-D077-49A4-87B8-E087B5A1FC99}" type="pres">
      <dgm:prSet presAssocID="{F4D32A29-2BB0-4ED1-802D-567AEBE0A6E2}" presName="root2" presStyleCnt="0"/>
      <dgm:spPr/>
    </dgm:pt>
    <dgm:pt modelId="{6673A1C4-4041-4149-B9FE-822677C7C820}" type="pres">
      <dgm:prSet presAssocID="{F4D32A29-2BB0-4ED1-802D-567AEBE0A6E2}" presName="LevelTwoTextNode" presStyleLbl="node2" presStyleIdx="1" presStyleCnt="4">
        <dgm:presLayoutVars>
          <dgm:chPref val="3"/>
        </dgm:presLayoutVars>
      </dgm:prSet>
      <dgm:spPr/>
    </dgm:pt>
    <dgm:pt modelId="{0E313693-4C2E-4DC2-9AE3-3B3051D2255E}" type="pres">
      <dgm:prSet presAssocID="{F4D32A29-2BB0-4ED1-802D-567AEBE0A6E2}" presName="level3hierChild" presStyleCnt="0"/>
      <dgm:spPr/>
    </dgm:pt>
    <dgm:pt modelId="{16E5E9D6-9EE6-407E-999E-C615AAF4A828}" type="pres">
      <dgm:prSet presAssocID="{6D2D26AC-EB6C-4AC1-925C-83B6E6EC7C9D}" presName="conn2-1" presStyleLbl="parChTrans1D2" presStyleIdx="2" presStyleCnt="4"/>
      <dgm:spPr/>
    </dgm:pt>
    <dgm:pt modelId="{1F09F065-A864-412A-8C6C-04D8E596F3A9}" type="pres">
      <dgm:prSet presAssocID="{6D2D26AC-EB6C-4AC1-925C-83B6E6EC7C9D}" presName="connTx" presStyleLbl="parChTrans1D2" presStyleIdx="2" presStyleCnt="4"/>
      <dgm:spPr/>
    </dgm:pt>
    <dgm:pt modelId="{D67C46AB-36D1-4A5F-AFCE-C77F145BE163}" type="pres">
      <dgm:prSet presAssocID="{B4625A47-EF89-4FCE-8376-4F890F16A635}" presName="root2" presStyleCnt="0"/>
      <dgm:spPr/>
    </dgm:pt>
    <dgm:pt modelId="{DC4407BC-5052-451F-B165-DD2215476876}" type="pres">
      <dgm:prSet presAssocID="{B4625A47-EF89-4FCE-8376-4F890F16A635}" presName="LevelTwoTextNode" presStyleLbl="node2" presStyleIdx="2" presStyleCnt="4">
        <dgm:presLayoutVars>
          <dgm:chPref val="3"/>
        </dgm:presLayoutVars>
      </dgm:prSet>
      <dgm:spPr/>
    </dgm:pt>
    <dgm:pt modelId="{104BBF0B-D457-4765-AFD4-5B4D568820C4}" type="pres">
      <dgm:prSet presAssocID="{B4625A47-EF89-4FCE-8376-4F890F16A635}" presName="level3hierChild" presStyleCnt="0"/>
      <dgm:spPr/>
    </dgm:pt>
    <dgm:pt modelId="{B03E05E4-1663-4A7C-9953-30CEC7C564E6}" type="pres">
      <dgm:prSet presAssocID="{7BDFE2F1-D7C4-4F70-B67B-1498B1A04ECC}" presName="conn2-1" presStyleLbl="parChTrans1D2" presStyleIdx="3" presStyleCnt="4"/>
      <dgm:spPr/>
    </dgm:pt>
    <dgm:pt modelId="{9A34A34D-13B3-495F-9018-D834E968E6DB}" type="pres">
      <dgm:prSet presAssocID="{7BDFE2F1-D7C4-4F70-B67B-1498B1A04ECC}" presName="connTx" presStyleLbl="parChTrans1D2" presStyleIdx="3" presStyleCnt="4"/>
      <dgm:spPr/>
    </dgm:pt>
    <dgm:pt modelId="{78212492-A4E7-4F70-B8E2-3819BC369B1F}" type="pres">
      <dgm:prSet presAssocID="{FB5F3944-4895-460A-9B9F-789D1C51771C}" presName="root2" presStyleCnt="0"/>
      <dgm:spPr/>
    </dgm:pt>
    <dgm:pt modelId="{D11283D1-0B44-4EBE-832D-AF86EE930878}" type="pres">
      <dgm:prSet presAssocID="{FB5F3944-4895-460A-9B9F-789D1C51771C}" presName="LevelTwoTextNode" presStyleLbl="node2" presStyleIdx="3" presStyleCnt="4">
        <dgm:presLayoutVars>
          <dgm:chPref val="3"/>
        </dgm:presLayoutVars>
      </dgm:prSet>
      <dgm:spPr/>
    </dgm:pt>
    <dgm:pt modelId="{CA6AA329-6908-42E2-AD26-54E828D3FEDC}" type="pres">
      <dgm:prSet presAssocID="{FB5F3944-4895-460A-9B9F-789D1C51771C}" presName="level3hierChild" presStyleCnt="0"/>
      <dgm:spPr/>
    </dgm:pt>
  </dgm:ptLst>
  <dgm:cxnLst>
    <dgm:cxn modelId="{29719412-0F8E-4E98-B619-41C258780403}" type="presOf" srcId="{45BFD2B1-8082-4028-B938-AF504414BF51}" destId="{304F3D3C-E1E2-4D3F-A700-A7B713EE40EF}" srcOrd="0" destOrd="0" presId="urn:microsoft.com/office/officeart/2008/layout/HorizontalMultiLevelHierarchy"/>
    <dgm:cxn modelId="{2A270B14-99C4-4857-B540-32FAC6B39167}" type="presOf" srcId="{FB5F3944-4895-460A-9B9F-789D1C51771C}" destId="{D11283D1-0B44-4EBE-832D-AF86EE930878}" srcOrd="0" destOrd="0" presId="urn:microsoft.com/office/officeart/2008/layout/HorizontalMultiLevelHierarchy"/>
    <dgm:cxn modelId="{A806521C-D469-47C0-B006-3CE7A25634CB}" type="presOf" srcId="{7BDFE2F1-D7C4-4F70-B67B-1498B1A04ECC}" destId="{B03E05E4-1663-4A7C-9953-30CEC7C564E6}" srcOrd="0" destOrd="0" presId="urn:microsoft.com/office/officeart/2008/layout/HorizontalMultiLevelHierarchy"/>
    <dgm:cxn modelId="{90183C2B-CE38-434D-A940-BDBAE2C40A86}" srcId="{7B645F60-65FE-45E8-BC1E-D5E572CFF7B1}" destId="{F4D32A29-2BB0-4ED1-802D-567AEBE0A6E2}" srcOrd="1" destOrd="0" parTransId="{86363A7D-95CC-4CF0-9DAF-118414F46ABC}" sibTransId="{B869ACE9-1E9F-4E10-A0C1-BA6D08289A5C}"/>
    <dgm:cxn modelId="{4463FC31-5BF0-41F4-B50B-2B2F3DA69C4A}" type="presOf" srcId="{86363A7D-95CC-4CF0-9DAF-118414F46ABC}" destId="{53C9858A-8128-4A29-8757-61604AE114C4}" srcOrd="1" destOrd="0" presId="urn:microsoft.com/office/officeart/2008/layout/HorizontalMultiLevelHierarchy"/>
    <dgm:cxn modelId="{1BF74E33-750A-4F8E-9601-1A776F758636}" srcId="{7B645F60-65FE-45E8-BC1E-D5E572CFF7B1}" destId="{B4625A47-EF89-4FCE-8376-4F890F16A635}" srcOrd="2" destOrd="0" parTransId="{6D2D26AC-EB6C-4AC1-925C-83B6E6EC7C9D}" sibTransId="{BC9019A7-C322-47EA-9B99-2B22BB20CB26}"/>
    <dgm:cxn modelId="{F1AF9B36-08C5-418E-BB8F-6144CB0214B8}" srcId="{81657A31-2C4B-49A9-A217-732CB8297BA0}" destId="{7B645F60-65FE-45E8-BC1E-D5E572CFF7B1}" srcOrd="0" destOrd="0" parTransId="{7A4F0AA8-2C25-4FBE-99D2-475F68BF5F40}" sibTransId="{9B040758-3B10-442B-A15E-99D71EAA749D}"/>
    <dgm:cxn modelId="{DF42DB5D-7710-4043-BD93-6E92AB170294}" type="presOf" srcId="{7BDFE2F1-D7C4-4F70-B67B-1498B1A04ECC}" destId="{9A34A34D-13B3-495F-9018-D834E968E6DB}" srcOrd="1" destOrd="0" presId="urn:microsoft.com/office/officeart/2008/layout/HorizontalMultiLevelHierarchy"/>
    <dgm:cxn modelId="{F685E062-EC35-454D-9BFF-AE8F725415F6}" type="presOf" srcId="{6D2D26AC-EB6C-4AC1-925C-83B6E6EC7C9D}" destId="{1F09F065-A864-412A-8C6C-04D8E596F3A9}" srcOrd="1" destOrd="0" presId="urn:microsoft.com/office/officeart/2008/layout/HorizontalMultiLevelHierarchy"/>
    <dgm:cxn modelId="{63864F6E-DA78-4D7B-BCF7-E830C0875059}" type="presOf" srcId="{4966BCD8-5C9F-4C19-9C39-47ACB16EBDF4}" destId="{EFB0E4BC-D621-46A1-B7A6-515D9B491497}" srcOrd="1" destOrd="0" presId="urn:microsoft.com/office/officeart/2008/layout/HorizontalMultiLevelHierarchy"/>
    <dgm:cxn modelId="{986AFC75-5EA3-4C61-BD0E-945D49A2CC02}" srcId="{7B645F60-65FE-45E8-BC1E-D5E572CFF7B1}" destId="{FB5F3944-4895-460A-9B9F-789D1C51771C}" srcOrd="3" destOrd="0" parTransId="{7BDFE2F1-D7C4-4F70-B67B-1498B1A04ECC}" sibTransId="{8713EBE3-74F6-4DCC-93C4-F2D72A80E5F8}"/>
    <dgm:cxn modelId="{F14F3377-A475-4371-9C08-23FE38AB33C0}" type="presOf" srcId="{F4D32A29-2BB0-4ED1-802D-567AEBE0A6E2}" destId="{6673A1C4-4041-4149-B9FE-822677C7C820}" srcOrd="0" destOrd="0" presId="urn:microsoft.com/office/officeart/2008/layout/HorizontalMultiLevelHierarchy"/>
    <dgm:cxn modelId="{6495EA7E-37DE-4F40-9CA7-B07248DFD337}" type="presOf" srcId="{B4625A47-EF89-4FCE-8376-4F890F16A635}" destId="{DC4407BC-5052-451F-B165-DD2215476876}" srcOrd="0" destOrd="0" presId="urn:microsoft.com/office/officeart/2008/layout/HorizontalMultiLevelHierarchy"/>
    <dgm:cxn modelId="{73AEA286-7BE7-468B-9557-0D7910B187DD}" type="presOf" srcId="{4966BCD8-5C9F-4C19-9C39-47ACB16EBDF4}" destId="{421EF6CD-BB77-41CB-8498-3C2BAE7F4594}" srcOrd="0" destOrd="0" presId="urn:microsoft.com/office/officeart/2008/layout/HorizontalMultiLevelHierarchy"/>
    <dgm:cxn modelId="{3B8EBB8D-2D58-43B8-8252-D8B5AEE4ED8C}" type="presOf" srcId="{86363A7D-95CC-4CF0-9DAF-118414F46ABC}" destId="{61C9E6DE-ECC5-49BB-932B-1945877597E6}" srcOrd="0" destOrd="0" presId="urn:microsoft.com/office/officeart/2008/layout/HorizontalMultiLevelHierarchy"/>
    <dgm:cxn modelId="{22B7FD8D-8944-4FCF-8D57-358A81357113}" type="presOf" srcId="{7B645F60-65FE-45E8-BC1E-D5E572CFF7B1}" destId="{DA0BC151-3707-4CB0-A444-D19091541E81}" srcOrd="0" destOrd="0" presId="urn:microsoft.com/office/officeart/2008/layout/HorizontalMultiLevelHierarchy"/>
    <dgm:cxn modelId="{BEB2289A-84AB-489F-9597-ADAF982DCC26}" type="presOf" srcId="{6D2D26AC-EB6C-4AC1-925C-83B6E6EC7C9D}" destId="{16E5E9D6-9EE6-407E-999E-C615AAF4A828}" srcOrd="0" destOrd="0" presId="urn:microsoft.com/office/officeart/2008/layout/HorizontalMultiLevelHierarchy"/>
    <dgm:cxn modelId="{D490EAA2-7D10-4D31-8B3A-3E8E8753B4D4}" type="presOf" srcId="{81657A31-2C4B-49A9-A217-732CB8297BA0}" destId="{1CDA08A6-C17F-4507-8338-9B7E7D5A8F98}" srcOrd="0" destOrd="0" presId="urn:microsoft.com/office/officeart/2008/layout/HorizontalMultiLevelHierarchy"/>
    <dgm:cxn modelId="{A3E14FBC-7E5C-4CF8-B97D-932DAB7D38B5}" srcId="{7B645F60-65FE-45E8-BC1E-D5E572CFF7B1}" destId="{45BFD2B1-8082-4028-B938-AF504414BF51}" srcOrd="0" destOrd="0" parTransId="{4966BCD8-5C9F-4C19-9C39-47ACB16EBDF4}" sibTransId="{272BD072-9143-44F8-9FAD-E0E6D80BD5E8}"/>
    <dgm:cxn modelId="{4C92D11F-768B-47E1-B79E-592F26BABAB9}" type="presParOf" srcId="{1CDA08A6-C17F-4507-8338-9B7E7D5A8F98}" destId="{9A2D959A-F3D6-4AAA-8AFE-EE3490EE9FFE}" srcOrd="0" destOrd="0" presId="urn:microsoft.com/office/officeart/2008/layout/HorizontalMultiLevelHierarchy"/>
    <dgm:cxn modelId="{CA5D9268-6D1A-4027-9BAD-867CABACF7D2}" type="presParOf" srcId="{9A2D959A-F3D6-4AAA-8AFE-EE3490EE9FFE}" destId="{DA0BC151-3707-4CB0-A444-D19091541E81}" srcOrd="0" destOrd="0" presId="urn:microsoft.com/office/officeart/2008/layout/HorizontalMultiLevelHierarchy"/>
    <dgm:cxn modelId="{301B64CA-592C-4D89-B7B0-3D40CD49D634}" type="presParOf" srcId="{9A2D959A-F3D6-4AAA-8AFE-EE3490EE9FFE}" destId="{81A5237D-3DFD-487B-A7E0-D7FA4F5AB785}" srcOrd="1" destOrd="0" presId="urn:microsoft.com/office/officeart/2008/layout/HorizontalMultiLevelHierarchy"/>
    <dgm:cxn modelId="{6D7D1CE8-A0AC-4262-A0A4-FD5A7B98EE11}" type="presParOf" srcId="{81A5237D-3DFD-487B-A7E0-D7FA4F5AB785}" destId="{421EF6CD-BB77-41CB-8498-3C2BAE7F4594}" srcOrd="0" destOrd="0" presId="urn:microsoft.com/office/officeart/2008/layout/HorizontalMultiLevelHierarchy"/>
    <dgm:cxn modelId="{3AD2F9BE-1333-47D6-97B1-6B1FBAD9CCF5}" type="presParOf" srcId="{421EF6CD-BB77-41CB-8498-3C2BAE7F4594}" destId="{EFB0E4BC-D621-46A1-B7A6-515D9B491497}" srcOrd="0" destOrd="0" presId="urn:microsoft.com/office/officeart/2008/layout/HorizontalMultiLevelHierarchy"/>
    <dgm:cxn modelId="{A367C701-40B7-4942-80FA-16C491B2E09B}" type="presParOf" srcId="{81A5237D-3DFD-487B-A7E0-D7FA4F5AB785}" destId="{80F07E78-79F5-4A8B-BC54-76FE83B5FB9D}" srcOrd="1" destOrd="0" presId="urn:microsoft.com/office/officeart/2008/layout/HorizontalMultiLevelHierarchy"/>
    <dgm:cxn modelId="{A8A70F8A-FEB7-4900-AC17-32A866048929}" type="presParOf" srcId="{80F07E78-79F5-4A8B-BC54-76FE83B5FB9D}" destId="{304F3D3C-E1E2-4D3F-A700-A7B713EE40EF}" srcOrd="0" destOrd="0" presId="urn:microsoft.com/office/officeart/2008/layout/HorizontalMultiLevelHierarchy"/>
    <dgm:cxn modelId="{4D9C0583-511D-4006-8DC0-AEF073A5044D}" type="presParOf" srcId="{80F07E78-79F5-4A8B-BC54-76FE83B5FB9D}" destId="{B852D91B-BCC1-471E-BF6B-1E5DAB263B93}" srcOrd="1" destOrd="0" presId="urn:microsoft.com/office/officeart/2008/layout/HorizontalMultiLevelHierarchy"/>
    <dgm:cxn modelId="{B6FA2C41-97A0-45B8-82C6-21A8A8A79929}" type="presParOf" srcId="{81A5237D-3DFD-487B-A7E0-D7FA4F5AB785}" destId="{61C9E6DE-ECC5-49BB-932B-1945877597E6}" srcOrd="2" destOrd="0" presId="urn:microsoft.com/office/officeart/2008/layout/HorizontalMultiLevelHierarchy"/>
    <dgm:cxn modelId="{44B37C5A-2671-43A8-938C-23E3DB960285}" type="presParOf" srcId="{61C9E6DE-ECC5-49BB-932B-1945877597E6}" destId="{53C9858A-8128-4A29-8757-61604AE114C4}" srcOrd="0" destOrd="0" presId="urn:microsoft.com/office/officeart/2008/layout/HorizontalMultiLevelHierarchy"/>
    <dgm:cxn modelId="{73C84E7F-51CF-4958-B8D0-FA8116F5A88C}" type="presParOf" srcId="{81A5237D-3DFD-487B-A7E0-D7FA4F5AB785}" destId="{375828A2-D077-49A4-87B8-E087B5A1FC99}" srcOrd="3" destOrd="0" presId="urn:microsoft.com/office/officeart/2008/layout/HorizontalMultiLevelHierarchy"/>
    <dgm:cxn modelId="{47975EF4-37E2-4BAE-BE99-66B41A8745E9}" type="presParOf" srcId="{375828A2-D077-49A4-87B8-E087B5A1FC99}" destId="{6673A1C4-4041-4149-B9FE-822677C7C820}" srcOrd="0" destOrd="0" presId="urn:microsoft.com/office/officeart/2008/layout/HorizontalMultiLevelHierarchy"/>
    <dgm:cxn modelId="{1AB8A580-C489-4275-973D-52757FF22933}" type="presParOf" srcId="{375828A2-D077-49A4-87B8-E087B5A1FC99}" destId="{0E313693-4C2E-4DC2-9AE3-3B3051D2255E}" srcOrd="1" destOrd="0" presId="urn:microsoft.com/office/officeart/2008/layout/HorizontalMultiLevelHierarchy"/>
    <dgm:cxn modelId="{EFDF0467-18ED-4131-99F0-7848130BD4B1}" type="presParOf" srcId="{81A5237D-3DFD-487B-A7E0-D7FA4F5AB785}" destId="{16E5E9D6-9EE6-407E-999E-C615AAF4A828}" srcOrd="4" destOrd="0" presId="urn:microsoft.com/office/officeart/2008/layout/HorizontalMultiLevelHierarchy"/>
    <dgm:cxn modelId="{557FCD90-26EA-4B45-B76A-BD331CCCB9E3}" type="presParOf" srcId="{16E5E9D6-9EE6-407E-999E-C615AAF4A828}" destId="{1F09F065-A864-412A-8C6C-04D8E596F3A9}" srcOrd="0" destOrd="0" presId="urn:microsoft.com/office/officeart/2008/layout/HorizontalMultiLevelHierarchy"/>
    <dgm:cxn modelId="{BCA72ECB-E4C4-44C1-B3A3-1181260E66FC}" type="presParOf" srcId="{81A5237D-3DFD-487B-A7E0-D7FA4F5AB785}" destId="{D67C46AB-36D1-4A5F-AFCE-C77F145BE163}" srcOrd="5" destOrd="0" presId="urn:microsoft.com/office/officeart/2008/layout/HorizontalMultiLevelHierarchy"/>
    <dgm:cxn modelId="{ED70F950-4399-4586-91B8-7C92F92CA86C}" type="presParOf" srcId="{D67C46AB-36D1-4A5F-AFCE-C77F145BE163}" destId="{DC4407BC-5052-451F-B165-DD2215476876}" srcOrd="0" destOrd="0" presId="urn:microsoft.com/office/officeart/2008/layout/HorizontalMultiLevelHierarchy"/>
    <dgm:cxn modelId="{ECB8CD54-4293-4CF3-B2EC-8D99703C839F}" type="presParOf" srcId="{D67C46AB-36D1-4A5F-AFCE-C77F145BE163}" destId="{104BBF0B-D457-4765-AFD4-5B4D568820C4}" srcOrd="1" destOrd="0" presId="urn:microsoft.com/office/officeart/2008/layout/HorizontalMultiLevelHierarchy"/>
    <dgm:cxn modelId="{CB05DDF1-FB6B-41C7-95E1-22CCA55B94AF}" type="presParOf" srcId="{81A5237D-3DFD-487B-A7E0-D7FA4F5AB785}" destId="{B03E05E4-1663-4A7C-9953-30CEC7C564E6}" srcOrd="6" destOrd="0" presId="urn:microsoft.com/office/officeart/2008/layout/HorizontalMultiLevelHierarchy"/>
    <dgm:cxn modelId="{B0DCDD3D-305E-4455-B6F0-100AE1C49706}" type="presParOf" srcId="{B03E05E4-1663-4A7C-9953-30CEC7C564E6}" destId="{9A34A34D-13B3-495F-9018-D834E968E6DB}" srcOrd="0" destOrd="0" presId="urn:microsoft.com/office/officeart/2008/layout/HorizontalMultiLevelHierarchy"/>
    <dgm:cxn modelId="{01E45387-8741-4403-BB0C-FD572DA0E5E9}" type="presParOf" srcId="{81A5237D-3DFD-487B-A7E0-D7FA4F5AB785}" destId="{78212492-A4E7-4F70-B8E2-3819BC369B1F}" srcOrd="7" destOrd="0" presId="urn:microsoft.com/office/officeart/2008/layout/HorizontalMultiLevelHierarchy"/>
    <dgm:cxn modelId="{7C9FA659-A723-4882-BC19-2B86F0F56526}" type="presParOf" srcId="{78212492-A4E7-4F70-B8E2-3819BC369B1F}" destId="{D11283D1-0B44-4EBE-832D-AF86EE930878}" srcOrd="0" destOrd="0" presId="urn:microsoft.com/office/officeart/2008/layout/HorizontalMultiLevelHierarchy"/>
    <dgm:cxn modelId="{19156EBF-D39C-4E7F-A9C3-7A9EC7D51E1A}" type="presParOf" srcId="{78212492-A4E7-4F70-B8E2-3819BC369B1F}" destId="{CA6AA329-6908-42E2-AD26-54E828D3FED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E05E4-1663-4A7C-9953-30CEC7C564E6}">
      <dsp:nvSpPr>
        <dsp:cNvPr id="0" name=""/>
        <dsp:cNvSpPr/>
      </dsp:nvSpPr>
      <dsp:spPr>
        <a:xfrm>
          <a:off x="1342922" y="2017930"/>
          <a:ext cx="503029" cy="143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514" y="0"/>
              </a:lnTo>
              <a:lnTo>
                <a:pt x="251514" y="1437775"/>
              </a:lnTo>
              <a:lnTo>
                <a:pt x="503029" y="14377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556356" y="2698737"/>
        <a:ext cx="76161" cy="76161"/>
      </dsp:txXfrm>
    </dsp:sp>
    <dsp:sp modelId="{16E5E9D6-9EE6-407E-999E-C615AAF4A828}">
      <dsp:nvSpPr>
        <dsp:cNvPr id="0" name=""/>
        <dsp:cNvSpPr/>
      </dsp:nvSpPr>
      <dsp:spPr>
        <a:xfrm>
          <a:off x="1342922" y="2017930"/>
          <a:ext cx="503029" cy="479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514" y="0"/>
              </a:lnTo>
              <a:lnTo>
                <a:pt x="251514" y="479258"/>
              </a:lnTo>
              <a:lnTo>
                <a:pt x="503029" y="4792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7067" y="2240190"/>
        <a:ext cx="34739" cy="34739"/>
      </dsp:txXfrm>
    </dsp:sp>
    <dsp:sp modelId="{61C9E6DE-ECC5-49BB-932B-1945877597E6}">
      <dsp:nvSpPr>
        <dsp:cNvPr id="0" name=""/>
        <dsp:cNvSpPr/>
      </dsp:nvSpPr>
      <dsp:spPr>
        <a:xfrm>
          <a:off x="1342922" y="1538672"/>
          <a:ext cx="503029" cy="479258"/>
        </a:xfrm>
        <a:custGeom>
          <a:avLst/>
          <a:gdLst/>
          <a:ahLst/>
          <a:cxnLst/>
          <a:rect l="0" t="0" r="0" b="0"/>
          <a:pathLst>
            <a:path>
              <a:moveTo>
                <a:pt x="0" y="479258"/>
              </a:moveTo>
              <a:lnTo>
                <a:pt x="251514" y="479258"/>
              </a:lnTo>
              <a:lnTo>
                <a:pt x="251514" y="0"/>
              </a:lnTo>
              <a:lnTo>
                <a:pt x="50302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7067" y="1760931"/>
        <a:ext cx="34739" cy="34739"/>
      </dsp:txXfrm>
    </dsp:sp>
    <dsp:sp modelId="{421EF6CD-BB77-41CB-8498-3C2BAE7F4594}">
      <dsp:nvSpPr>
        <dsp:cNvPr id="0" name=""/>
        <dsp:cNvSpPr/>
      </dsp:nvSpPr>
      <dsp:spPr>
        <a:xfrm>
          <a:off x="1342922" y="580155"/>
          <a:ext cx="503029" cy="1437775"/>
        </a:xfrm>
        <a:custGeom>
          <a:avLst/>
          <a:gdLst/>
          <a:ahLst/>
          <a:cxnLst/>
          <a:rect l="0" t="0" r="0" b="0"/>
          <a:pathLst>
            <a:path>
              <a:moveTo>
                <a:pt x="0" y="1437775"/>
              </a:moveTo>
              <a:lnTo>
                <a:pt x="251514" y="1437775"/>
              </a:lnTo>
              <a:lnTo>
                <a:pt x="251514" y="0"/>
              </a:lnTo>
              <a:lnTo>
                <a:pt x="50302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556356" y="1260961"/>
        <a:ext cx="76161" cy="76161"/>
      </dsp:txXfrm>
    </dsp:sp>
    <dsp:sp modelId="{DA0BC151-3707-4CB0-A444-D19091541E81}">
      <dsp:nvSpPr>
        <dsp:cNvPr id="0" name=""/>
        <dsp:cNvSpPr/>
      </dsp:nvSpPr>
      <dsp:spPr>
        <a:xfrm rot="16200000">
          <a:off x="-1058414" y="1634523"/>
          <a:ext cx="4035861" cy="766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Prejudice</a:t>
          </a:r>
        </a:p>
      </dsp:txBody>
      <dsp:txXfrm>
        <a:off x="-1058414" y="1634523"/>
        <a:ext cx="4035861" cy="766813"/>
      </dsp:txXfrm>
    </dsp:sp>
    <dsp:sp modelId="{304F3D3C-E1E2-4D3F-A700-A7B713EE40EF}">
      <dsp:nvSpPr>
        <dsp:cNvPr id="0" name=""/>
        <dsp:cNvSpPr/>
      </dsp:nvSpPr>
      <dsp:spPr>
        <a:xfrm>
          <a:off x="1845952" y="196748"/>
          <a:ext cx="2515148" cy="766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Realistic threat</a:t>
          </a:r>
        </a:p>
      </dsp:txBody>
      <dsp:txXfrm>
        <a:off x="1845952" y="196748"/>
        <a:ext cx="2515148" cy="766813"/>
      </dsp:txXfrm>
    </dsp:sp>
    <dsp:sp modelId="{6673A1C4-4041-4149-B9FE-822677C7C820}">
      <dsp:nvSpPr>
        <dsp:cNvPr id="0" name=""/>
        <dsp:cNvSpPr/>
      </dsp:nvSpPr>
      <dsp:spPr>
        <a:xfrm>
          <a:off x="1845952" y="1155265"/>
          <a:ext cx="2515148" cy="766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Symbolic threat</a:t>
          </a:r>
        </a:p>
      </dsp:txBody>
      <dsp:txXfrm>
        <a:off x="1845952" y="1155265"/>
        <a:ext cx="2515148" cy="766813"/>
      </dsp:txXfrm>
    </dsp:sp>
    <dsp:sp modelId="{DC4407BC-5052-451F-B165-DD2215476876}">
      <dsp:nvSpPr>
        <dsp:cNvPr id="0" name=""/>
        <dsp:cNvSpPr/>
      </dsp:nvSpPr>
      <dsp:spPr>
        <a:xfrm>
          <a:off x="1845952" y="2113782"/>
          <a:ext cx="2515148" cy="766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Interpersonal anxiety</a:t>
          </a:r>
        </a:p>
      </dsp:txBody>
      <dsp:txXfrm>
        <a:off x="1845952" y="2113782"/>
        <a:ext cx="2515148" cy="766813"/>
      </dsp:txXfrm>
    </dsp:sp>
    <dsp:sp modelId="{D11283D1-0B44-4EBE-832D-AF86EE930878}">
      <dsp:nvSpPr>
        <dsp:cNvPr id="0" name=""/>
        <dsp:cNvSpPr/>
      </dsp:nvSpPr>
      <dsp:spPr>
        <a:xfrm>
          <a:off x="1845952" y="3072299"/>
          <a:ext cx="2515148" cy="766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Negative stereotypes</a:t>
          </a:r>
        </a:p>
      </dsp:txBody>
      <dsp:txXfrm>
        <a:off x="1845952" y="3072299"/>
        <a:ext cx="2515148" cy="766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D1BE0-B7E2-4524-B65E-39DA4057EC0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8E3EB-1162-4BC1-AAC8-8EC37EB4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0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69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5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40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91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9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6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0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87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91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6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s.skidmore.edu/blogs/vids/narrative-video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njalyubomirsky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ffreylcohen.com/surveys-and-intervent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pdf/10.1177/0146167297234003?inline-read-mor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37CB-99C0-42AD-AA16-51CD39375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Belonging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8414C-B986-45F9-82ED-088A9FA19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mages-na.ssl-images-amazon.com/images/S/compressed.photo.goodreads.com/books/1656129594i/60165404.jpg">
            <a:extLst>
              <a:ext uri="{FF2B5EF4-FFF2-40B4-BE49-F238E27FC236}">
                <a16:creationId xmlns:a16="http://schemas.microsoft.com/office/drawing/2014/main" id="{182C25BE-B5A3-48BE-9098-E4C64EA2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4" y="-173038"/>
            <a:ext cx="4537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5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46F7-E3F5-4846-ABD7-551DD697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Belonging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C670F-7E34-48E2-B8A6-83B432A47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things that make people feel less welcome at work?</a:t>
            </a:r>
          </a:p>
          <a:p>
            <a:r>
              <a:rPr lang="en-US" dirty="0">
                <a:hlinkClick r:id="rId3"/>
              </a:rPr>
              <a:t>Gender bias and STEM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9905B-8F3C-47B0-9FF1-2AD49BCF6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785" y="3798674"/>
            <a:ext cx="3546224" cy="19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9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AB84-70AF-4BCE-98C4-FB866E36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Belonging and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236A3-FAF3-4665-9FA2-759E9AF04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3381161" cy="3541714"/>
          </a:xfrm>
        </p:spPr>
        <p:txBody>
          <a:bodyPr/>
          <a:lstStyle/>
          <a:p>
            <a:r>
              <a:rPr lang="en-US" dirty="0"/>
              <a:t>Belonging and stress </a:t>
            </a:r>
          </a:p>
          <a:p>
            <a:r>
              <a:rPr lang="en-US" dirty="0"/>
              <a:t>Importance of purpose</a:t>
            </a:r>
          </a:p>
          <a:p>
            <a:r>
              <a:rPr lang="en-US" dirty="0">
                <a:hlinkClick r:id="rId3"/>
              </a:rPr>
              <a:t>Lyubomirsky</a:t>
            </a:r>
            <a:r>
              <a:rPr lang="en-US" dirty="0"/>
              <a:t> research on increasing happiness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1B89A-8FC4-4349-901D-3E2EE0555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398" y="1476375"/>
            <a:ext cx="6296025" cy="5381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3567E4-3110-4F6A-AFC4-F20F2FE6DC89}"/>
              </a:ext>
            </a:extLst>
          </p:cNvPr>
          <p:cNvSpPr txBox="1"/>
          <p:nvPr/>
        </p:nvSpPr>
        <p:spPr>
          <a:xfrm>
            <a:off x="2248930" y="5622324"/>
            <a:ext cx="281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Lyubomirsky &amp; </a:t>
            </a:r>
            <a:r>
              <a:rPr lang="en-US" dirty="0" err="1"/>
              <a:t>Layous</a:t>
            </a:r>
            <a:r>
              <a:rPr lang="en-US" dirty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3547340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800F-AC23-4111-A050-37901A75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Belonging and the police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331DB-7EC0-4ECC-848E-DB6A3426E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take more personal responsibility when treated with dignity and respect</a:t>
            </a:r>
          </a:p>
        </p:txBody>
      </p:sp>
      <p:pic>
        <p:nvPicPr>
          <p:cNvPr id="2050" name="Picture 2" descr="Police Do Not Belong in Our Schools.' Students Are Demanding an End to  Campus Cops After the Death of George Floyd">
            <a:extLst>
              <a:ext uri="{FF2B5EF4-FFF2-40B4-BE49-F238E27FC236}">
                <a16:creationId xmlns:a16="http://schemas.microsoft.com/office/drawing/2014/main" id="{C1913708-48F2-4AAB-9710-6EDE01E8A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3428999"/>
            <a:ext cx="3254359" cy="243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emale Police Officer Images | Free Photos, PNG Stickers, Wallpapers &amp;  Backgrounds - rawpixel">
            <a:extLst>
              <a:ext uri="{FF2B5EF4-FFF2-40B4-BE49-F238E27FC236}">
                <a16:creationId xmlns:a16="http://schemas.microsoft.com/office/drawing/2014/main" id="{10997B89-E423-4BCE-A71A-37FA794A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071" y="3391286"/>
            <a:ext cx="3663102" cy="243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5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756F2-5CA4-4379-BDF6-C34756F5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Belonging and politics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78D0D-5F9F-4EED-94D4-842349005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canvassing (</a:t>
            </a:r>
            <a:r>
              <a:rPr lang="en-US" dirty="0" err="1"/>
              <a:t>Broockman</a:t>
            </a:r>
            <a:r>
              <a:rPr lang="en-US" dirty="0"/>
              <a:t> &amp; </a:t>
            </a:r>
            <a:r>
              <a:rPr lang="en-US" dirty="0" err="1"/>
              <a:t>Kalla</a:t>
            </a:r>
            <a:r>
              <a:rPr lang="en-US" dirty="0"/>
              <a:t>)</a:t>
            </a:r>
          </a:p>
          <a:p>
            <a:r>
              <a:rPr lang="en-US" dirty="0"/>
              <a:t>p. 314-315--Do people do these things? </a:t>
            </a:r>
          </a:p>
        </p:txBody>
      </p:sp>
      <p:pic>
        <p:nvPicPr>
          <p:cNvPr id="3074" name="Picture 2" descr="Why Democrats are donkeys and Republicans are elephants | CNN">
            <a:extLst>
              <a:ext uri="{FF2B5EF4-FFF2-40B4-BE49-F238E27FC236}">
                <a16:creationId xmlns:a16="http://schemas.microsoft.com/office/drawing/2014/main" id="{BECFD0AD-EA5E-422B-BC15-EEEC9C77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41" y="4020344"/>
            <a:ext cx="4462775" cy="249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551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6C33-8FA5-4207-9459-59782D1E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62F64-0DC3-4F4F-AA18-FE24C38F6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class discussion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2885322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C28C-F4EA-4EFB-A1E9-1B01E8DC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E1BAF-1221-4185-9B42-BF9C0235F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Presentations</a:t>
            </a:r>
          </a:p>
          <a:p>
            <a:r>
              <a:rPr lang="en-US" dirty="0"/>
              <a:t>Group videos and questions</a:t>
            </a:r>
          </a:p>
          <a:p>
            <a:r>
              <a:rPr lang="en-US" dirty="0"/>
              <a:t>Program for last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2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CAC00-CCAF-4220-8423-09AFB8CA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Belonging in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B01C0-DA53-45CD-AEC6-F933ED172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could UNI do better? </a:t>
            </a:r>
          </a:p>
        </p:txBody>
      </p:sp>
      <p:pic>
        <p:nvPicPr>
          <p:cNvPr id="1026" name="Picture 2" descr="University of Northern Iowa">
            <a:extLst>
              <a:ext uri="{FF2B5EF4-FFF2-40B4-BE49-F238E27FC236}">
                <a16:creationId xmlns:a16="http://schemas.microsoft.com/office/drawing/2014/main" id="{4BAB8A34-3762-49DA-9D8D-FFB312700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46" y="3184311"/>
            <a:ext cx="5986405" cy="14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2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DB54-88B5-4083-A383-4F13BF5D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week or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AF6E8-E917-45EA-9055-CF9D84C7C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1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BF99-6A7A-46B3-9816-6BCBB29F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3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1E4BD-F5EE-4B90-95E7-C6E9BB74C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Tajfel’s (1970) minimal groups</a:t>
            </a:r>
          </a:p>
          <a:p>
            <a:r>
              <a:rPr lang="en-US" dirty="0"/>
              <a:t>Zimbardo (1971) prison study</a:t>
            </a:r>
          </a:p>
          <a:p>
            <a:r>
              <a:rPr lang="en-US" dirty="0" err="1"/>
              <a:t>Kruglanski</a:t>
            </a:r>
            <a:r>
              <a:rPr lang="en-US" dirty="0"/>
              <a:t> (</a:t>
            </a:r>
            <a:r>
              <a:rPr lang="en-US" dirty="0" err="1"/>
              <a:t>Kruglanski</a:t>
            </a:r>
            <a:r>
              <a:rPr lang="en-US" dirty="0"/>
              <a:t> et al., 2013)—threat to belonging and extreme groups</a:t>
            </a:r>
          </a:p>
          <a:p>
            <a:r>
              <a:rPr lang="en-US" dirty="0"/>
              <a:t>Social media bullying study with kids</a:t>
            </a:r>
          </a:p>
          <a:p>
            <a:r>
              <a:rPr lang="en-US" dirty="0"/>
              <a:t>Programs that sound good can have unintended effects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3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C109-F52C-432C-B750-FB1B7175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27EF0-B207-4809-9287-CAF210E4C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Robber’s Cave (</a:t>
            </a:r>
            <a:r>
              <a:rPr lang="en-US" dirty="0" err="1"/>
              <a:t>Sherif</a:t>
            </a:r>
            <a:r>
              <a:rPr lang="en-US" dirty="0"/>
              <a:t>, 1954)</a:t>
            </a:r>
          </a:p>
          <a:p>
            <a:r>
              <a:rPr lang="en-US" dirty="0"/>
              <a:t>Geographic separation</a:t>
            </a:r>
          </a:p>
          <a:p>
            <a:r>
              <a:rPr lang="en-US" dirty="0"/>
              <a:t>Ben Franklin effect</a:t>
            </a:r>
          </a:p>
          <a:p>
            <a:r>
              <a:rPr lang="en-US" dirty="0"/>
              <a:t>Integrated threat theory </a:t>
            </a:r>
          </a:p>
          <a:p>
            <a:pPr marL="0" indent="0">
              <a:buNone/>
            </a:pPr>
            <a:r>
              <a:rPr lang="en-US" dirty="0"/>
              <a:t>	(Stephan &amp; Stephan, 2000)</a:t>
            </a:r>
          </a:p>
          <a:p>
            <a:r>
              <a:rPr lang="en-US" dirty="0"/>
              <a:t>Jigsaw classroom (Aronson)</a:t>
            </a:r>
          </a:p>
          <a:p>
            <a:r>
              <a:rPr lang="en-US" dirty="0"/>
              <a:t>Power of stories (</a:t>
            </a:r>
            <a:r>
              <a:rPr lang="en-US" dirty="0" err="1"/>
              <a:t>Paluck</a:t>
            </a:r>
            <a:r>
              <a:rPr lang="en-US" dirty="0"/>
              <a:t>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34DDB2-75CD-4BBA-A65A-9637AEC44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234050"/>
              </p:ext>
            </p:extLst>
          </p:nvPr>
        </p:nvGraphicFramePr>
        <p:xfrm>
          <a:off x="6690497" y="1411069"/>
          <a:ext cx="4937210" cy="4035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5778050-530F-4213-BA0B-D853A72355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387" y="162355"/>
            <a:ext cx="2119524" cy="1589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987BDE-2E29-4347-998D-16D629F940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4887" y="162356"/>
            <a:ext cx="2119524" cy="15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3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44679-C3BE-4E38-97D1-7B8EE538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DAA44-77E8-4419-9081-F3472D0EE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01" y="1899677"/>
            <a:ext cx="9905999" cy="3541714"/>
          </a:xfrm>
        </p:spPr>
        <p:txBody>
          <a:bodyPr/>
          <a:lstStyle/>
          <a:p>
            <a:r>
              <a:rPr lang="en-US" dirty="0"/>
              <a:t>Fundamental attribution error (Ross, 1977) and actor-observer effect (Jones &amp; Nisbett, 1971)</a:t>
            </a:r>
          </a:p>
          <a:p>
            <a:r>
              <a:rPr lang="en-US" dirty="0"/>
              <a:t>Self-fulfilling prophesy (Rosenthal &amp; Jacobson, 1968)</a:t>
            </a:r>
          </a:p>
          <a:p>
            <a:r>
              <a:rPr lang="en-US" dirty="0"/>
              <a:t>Dweck (2006) fixed vs. growth mindset</a:t>
            </a:r>
          </a:p>
          <a:p>
            <a:r>
              <a:rPr lang="en-US" dirty="0"/>
              <a:t>Myers-Briggs (not supported)</a:t>
            </a:r>
          </a:p>
          <a:p>
            <a:r>
              <a:rPr lang="en-US" dirty="0">
                <a:hlinkClick r:id="rId3"/>
              </a:rPr>
              <a:t>Value affirmation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627C53-2299-47BB-BDCF-1BAC83CC4F0E}"/>
              </a:ext>
            </a:extLst>
          </p:cNvPr>
          <p:cNvSpPr/>
          <p:nvPr/>
        </p:nvSpPr>
        <p:spPr>
          <a:xfrm>
            <a:off x="1770665" y="5334001"/>
            <a:ext cx="12132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Perceiver’s beliefs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9B9C8-B603-419F-9890-FFC65F0CC9B2}"/>
              </a:ext>
            </a:extLst>
          </p:cNvPr>
          <p:cNvSpPr/>
          <p:nvPr/>
        </p:nvSpPr>
        <p:spPr>
          <a:xfrm>
            <a:off x="4567446" y="5344918"/>
            <a:ext cx="12132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Perceiver’s 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153978-EA2F-4C29-B250-7643051FDCE3}"/>
              </a:ext>
            </a:extLst>
          </p:cNvPr>
          <p:cNvSpPr/>
          <p:nvPr/>
        </p:nvSpPr>
        <p:spPr>
          <a:xfrm>
            <a:off x="10132634" y="5323642"/>
            <a:ext cx="11811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Perceiver’s beliefs</a:t>
            </a:r>
          </a:p>
          <a:p>
            <a:pPr algn="ctr"/>
            <a:r>
              <a:rPr lang="en-US" dirty="0"/>
              <a:t>confirmed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C1DBCA-C7F0-4DED-923B-B17C8C39FD45}"/>
              </a:ext>
            </a:extLst>
          </p:cNvPr>
          <p:cNvSpPr/>
          <p:nvPr/>
        </p:nvSpPr>
        <p:spPr>
          <a:xfrm>
            <a:off x="7579282" y="5344918"/>
            <a:ext cx="10585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Our behavior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414A724-0318-4C26-8C17-7879D93CF8ED}"/>
              </a:ext>
            </a:extLst>
          </p:cNvPr>
          <p:cNvSpPr/>
          <p:nvPr/>
        </p:nvSpPr>
        <p:spPr>
          <a:xfrm>
            <a:off x="3262184" y="5458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941DE08-E030-4CDE-8D92-6FE79FC6599A}"/>
              </a:ext>
            </a:extLst>
          </p:cNvPr>
          <p:cNvSpPr/>
          <p:nvPr/>
        </p:nvSpPr>
        <p:spPr>
          <a:xfrm>
            <a:off x="9047930" y="55299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5B5E30B-454B-4574-9C48-691BD6323FF3}"/>
              </a:ext>
            </a:extLst>
          </p:cNvPr>
          <p:cNvSpPr/>
          <p:nvPr/>
        </p:nvSpPr>
        <p:spPr>
          <a:xfrm>
            <a:off x="6190788" y="55660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9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1581-4A3E-4690-A729-AF98F1F4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E5E56-1401-4AB3-B777-471AB1244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en-US" dirty="0"/>
              <a:t>Low SES kid study (Darley &amp; Gross, 1983)</a:t>
            </a:r>
          </a:p>
          <a:p>
            <a:r>
              <a:rPr lang="en-US" dirty="0"/>
              <a:t>Aversive racism (Dovidio &amp; Gaertner, 2004)</a:t>
            </a:r>
          </a:p>
          <a:p>
            <a:r>
              <a:rPr lang="en-US" dirty="0"/>
              <a:t>Ways to make acting on stereotypes less likely</a:t>
            </a:r>
          </a:p>
        </p:txBody>
      </p:sp>
      <p:pic>
        <p:nvPicPr>
          <p:cNvPr id="4098" name="Picture 2" descr="Rich Baby, Poor Baby: Why Overspending on Kids Is a Waste | The Fiscal ...">
            <a:extLst>
              <a:ext uri="{FF2B5EF4-FFF2-40B4-BE49-F238E27FC236}">
                <a16:creationId xmlns:a16="http://schemas.microsoft.com/office/drawing/2014/main" id="{8D0EAF37-F94F-48E9-8F1B-CBEACDDA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42" y="4171176"/>
            <a:ext cx="3384593" cy="19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 am GAY and PROUD. Trucker Hat (In Situ)">
            <a:extLst>
              <a:ext uri="{FF2B5EF4-FFF2-40B4-BE49-F238E27FC236}">
                <a16:creationId xmlns:a16="http://schemas.microsoft.com/office/drawing/2014/main" id="{BABA1599-F2C7-46F1-9B97-CA35410FE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77" y="4620232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oud Texan Trucker Hat (In Situ)">
            <a:extLst>
              <a:ext uri="{FF2B5EF4-FFF2-40B4-BE49-F238E27FC236}">
                <a16:creationId xmlns:a16="http://schemas.microsoft.com/office/drawing/2014/main" id="{FE19BB7E-D1B5-4331-BC4C-834A4C9A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40" y="4620232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09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B6AE-CF15-4A94-9D66-129B64FB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66A84-0BA3-4E60-86C6-3B2DD11C9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Stereotype threat (Steele &amp; Aronson, 1995)</a:t>
            </a:r>
          </a:p>
          <a:p>
            <a:r>
              <a:rPr lang="en-US" dirty="0"/>
              <a:t>Self-handicapping (Baumgardner &amp; Brownlee, 1987)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3DFE5-F64D-4AA9-8F0F-49BF7EBE35BA}"/>
              </a:ext>
            </a:extLst>
          </p:cNvPr>
          <p:cNvSpPr/>
          <p:nvPr/>
        </p:nvSpPr>
        <p:spPr>
          <a:xfrm>
            <a:off x="1301108" y="4530812"/>
            <a:ext cx="12132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Situational cues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5248706-7254-4E16-8E93-67B744A23995}"/>
              </a:ext>
            </a:extLst>
          </p:cNvPr>
          <p:cNvSpPr/>
          <p:nvPr/>
        </p:nvSpPr>
        <p:spPr>
          <a:xfrm>
            <a:off x="3015049" y="47456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02107-0004-48A0-8617-C9A3485CCB7E}"/>
              </a:ext>
            </a:extLst>
          </p:cNvPr>
          <p:cNvSpPr/>
          <p:nvPr/>
        </p:nvSpPr>
        <p:spPr>
          <a:xfrm>
            <a:off x="4264470" y="4605654"/>
            <a:ext cx="12132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Fear of confirming stereotype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78D3348-A49A-4B99-A165-A797BAE90481}"/>
              </a:ext>
            </a:extLst>
          </p:cNvPr>
          <p:cNvSpPr/>
          <p:nvPr/>
        </p:nvSpPr>
        <p:spPr>
          <a:xfrm>
            <a:off x="6138107" y="48205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6EECFD-6A42-4516-A853-4024CAF7A2FD}"/>
              </a:ext>
            </a:extLst>
          </p:cNvPr>
          <p:cNvSpPr/>
          <p:nvPr/>
        </p:nvSpPr>
        <p:spPr>
          <a:xfrm>
            <a:off x="7567843" y="4631069"/>
            <a:ext cx="13660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Poor performance</a:t>
            </a:r>
          </a:p>
        </p:txBody>
      </p:sp>
    </p:spTree>
    <p:extLst>
      <p:ext uri="{BB962C8B-B14F-4D97-AF65-F5344CB8AC3E}">
        <p14:creationId xmlns:p14="http://schemas.microsoft.com/office/powerpoint/2010/main" val="7854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F7B5-BF97-4B68-AB2C-C7467A75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3F175-0417-40A4-AB10-3793D5957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Aron et al. (1997) </a:t>
            </a:r>
            <a:r>
              <a:rPr lang="en-US" dirty="0">
                <a:hlinkClick r:id="rId3"/>
              </a:rPr>
              <a:t>experimental induction of closeness</a:t>
            </a:r>
            <a:endParaRPr lang="en-US" dirty="0"/>
          </a:p>
          <a:p>
            <a:r>
              <a:rPr lang="en-US" dirty="0"/>
              <a:t>Bias blind spot</a:t>
            </a:r>
          </a:p>
          <a:p>
            <a:pPr lvl="1"/>
            <a:r>
              <a:rPr lang="en-US" dirty="0"/>
              <a:t>Humility</a:t>
            </a:r>
          </a:p>
          <a:p>
            <a:pPr lvl="1"/>
            <a:r>
              <a:rPr lang="en-US" dirty="0"/>
              <a:t>Empathy</a:t>
            </a:r>
          </a:p>
          <a:p>
            <a:pPr lvl="1"/>
            <a:r>
              <a:rPr lang="en-US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844386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340</Words>
  <Application>Microsoft Office PowerPoint</Application>
  <PresentationFormat>Widescreen</PresentationFormat>
  <Paragraphs>84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Tw Cen MT</vt:lpstr>
      <vt:lpstr>Circuit</vt:lpstr>
      <vt:lpstr>Belonging</vt:lpstr>
      <vt:lpstr>Belonging in schools</vt:lpstr>
      <vt:lpstr>Questions from last week or this week</vt:lpstr>
      <vt:lpstr>Chapter 3 </vt:lpstr>
      <vt:lpstr>Chapter 4</vt:lpstr>
      <vt:lpstr>Chapter 5</vt:lpstr>
      <vt:lpstr>Chapter 6</vt:lpstr>
      <vt:lpstr>Chapter 7</vt:lpstr>
      <vt:lpstr>Chapter 8</vt:lpstr>
      <vt:lpstr>Belonging at work</vt:lpstr>
      <vt:lpstr>Belonging and health</vt:lpstr>
      <vt:lpstr>Belonging and the police</vt:lpstr>
      <vt:lpstr>Belonging and politics</vt:lpstr>
      <vt:lpstr>Applications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2024-03-24T23:09:48Z</dcterms:created>
  <dcterms:modified xsi:type="dcterms:W3CDTF">2024-03-24T23:09:54Z</dcterms:modified>
</cp:coreProperties>
</file>