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8"/>
  </p:notesMasterIdLst>
  <p:sldIdLst>
    <p:sldId id="256" r:id="rId2"/>
    <p:sldId id="259" r:id="rId3"/>
    <p:sldId id="260" r:id="rId4"/>
    <p:sldId id="261" r:id="rId5"/>
    <p:sldId id="262" r:id="rId6"/>
    <p:sldId id="274" r:id="rId7"/>
    <p:sldId id="275" r:id="rId8"/>
    <p:sldId id="269" r:id="rId9"/>
    <p:sldId id="271" r:id="rId10"/>
    <p:sldId id="276" r:id="rId11"/>
    <p:sldId id="277" r:id="rId12"/>
    <p:sldId id="263" r:id="rId13"/>
    <p:sldId id="264" r:id="rId14"/>
    <p:sldId id="267" r:id="rId15"/>
    <p:sldId id="278" r:id="rId16"/>
    <p:sldId id="273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4458" autoAdjust="0"/>
  </p:normalViewPr>
  <p:slideViewPr>
    <p:cSldViewPr snapToGrid="0">
      <p:cViewPr varScale="1">
        <p:scale>
          <a:sx n="69" d="100"/>
          <a:sy n="69" d="100"/>
        </p:scale>
        <p:origin x="4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767918-B458-4370-9764-26C9DC3C9C40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3EB608-E42F-4213-885F-C9A56FFE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30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39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56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58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38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87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73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91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73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7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62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38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08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84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84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98644-A50B-4BA0-B0DE-61B923C995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31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23913" y="1006475"/>
            <a:ext cx="6124575" cy="3446463"/>
          </a:xfrm>
          <a:prstGeom prst="rect">
            <a:avLst/>
          </a:prstGeom>
        </p:spPr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185120" y="4787640"/>
            <a:ext cx="5407560" cy="765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DE6B-307A-45ED-8821-6306DDC5308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56AE-6661-4543-901D-9D0EEC69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2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DE6B-307A-45ED-8821-6306DDC5308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56AE-6661-4543-901D-9D0EEC69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5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731DE6B-307A-45ED-8821-6306DDC5308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2D156AE-6661-4543-901D-9D0EEC69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05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517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DE6B-307A-45ED-8821-6306DDC5308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56AE-6661-4543-901D-9D0EEC69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0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31DE6B-307A-45ED-8821-6306DDC5308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D156AE-6661-4543-901D-9D0EEC69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87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DE6B-307A-45ED-8821-6306DDC5308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56AE-6661-4543-901D-9D0EEC69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1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DE6B-307A-45ED-8821-6306DDC5308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56AE-6661-4543-901D-9D0EEC69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8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DE6B-307A-45ED-8821-6306DDC5308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56AE-6661-4543-901D-9D0EEC69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5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DE6B-307A-45ED-8821-6306DDC5308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56AE-6661-4543-901D-9D0EEC69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6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DE6B-307A-45ED-8821-6306DDC5308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56AE-6661-4543-901D-9D0EEC69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3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DE6B-307A-45ED-8821-6306DDC5308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56AE-6661-4543-901D-9D0EEC69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6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731DE6B-307A-45ED-8821-6306DDC5308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2D156AE-6661-4543-901D-9D0EEC69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65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.edu/harton/honors24s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onlinelibrary.wiley.com/doi/pdf/10.1111/irj.124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Influence: </a:t>
            </a:r>
            <a:br>
              <a:rPr lang="en-US" dirty="0"/>
            </a:br>
            <a:r>
              <a:rPr lang="en-US" dirty="0"/>
              <a:t>Harnessing psychology to create a better world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1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ADF93-8725-40F1-A4A6-10854138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4B1DF-D7BB-47C2-8A34-726E4362A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8" y="2111071"/>
            <a:ext cx="7224429" cy="4206240"/>
          </a:xfrm>
        </p:spPr>
        <p:txBody>
          <a:bodyPr/>
          <a:lstStyle/>
          <a:p>
            <a:r>
              <a:rPr lang="en-US" dirty="0"/>
              <a:t>What is a theory? </a:t>
            </a:r>
          </a:p>
          <a:p>
            <a:r>
              <a:rPr lang="en-US" dirty="0"/>
              <a:t>What makes one good? </a:t>
            </a:r>
          </a:p>
          <a:p>
            <a:r>
              <a:rPr lang="en-US" dirty="0"/>
              <a:t>What is a hypothesis (and a testable one in particular)?</a:t>
            </a:r>
          </a:p>
          <a:p>
            <a:r>
              <a:rPr lang="en-US" dirty="0"/>
              <a:t>Why aren’t anecdotes (experience) good evidence for a theory? </a:t>
            </a:r>
          </a:p>
          <a:p>
            <a:r>
              <a:rPr lang="en-US" dirty="0"/>
              <a:t>What does it mean to say that research is probabilistic?  </a:t>
            </a:r>
          </a:p>
        </p:txBody>
      </p:sp>
      <p:pic>
        <p:nvPicPr>
          <p:cNvPr id="7170" name="Picture 2" descr="Preregistration can be added as a step in the theory-data cycle. Here,... |  Download Scientific Diagram">
            <a:extLst>
              <a:ext uri="{FF2B5EF4-FFF2-40B4-BE49-F238E27FC236}">
                <a16:creationId xmlns:a16="http://schemas.microsoft.com/office/drawing/2014/main" id="{CED3EEA1-4247-4387-8776-9913C0E58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487" y="2592810"/>
            <a:ext cx="4235104" cy="362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207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3B959-B253-40D9-954D-5BB5CA354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32A1F-1F65-4340-9055-3B7261B06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Variable</a:t>
            </a:r>
          </a:p>
          <a:p>
            <a:pPr lvl="1"/>
            <a:r>
              <a:rPr lang="en-US" dirty="0"/>
              <a:t>Independent (measured vs. manipulated)</a:t>
            </a:r>
          </a:p>
          <a:p>
            <a:pPr lvl="1"/>
            <a:r>
              <a:rPr lang="en-US" dirty="0"/>
              <a:t>Dependent</a:t>
            </a:r>
          </a:p>
          <a:p>
            <a:pPr lvl="1"/>
            <a:r>
              <a:rPr lang="en-US" dirty="0"/>
              <a:t>Control variable/constant</a:t>
            </a:r>
          </a:p>
          <a:p>
            <a:pPr lvl="1"/>
            <a:r>
              <a:rPr lang="en-US" dirty="0"/>
              <a:t>Levels</a:t>
            </a:r>
          </a:p>
          <a:p>
            <a:pPr lvl="1"/>
            <a:r>
              <a:rPr lang="en-US" dirty="0"/>
              <a:t>Confound</a:t>
            </a:r>
          </a:p>
          <a:p>
            <a:r>
              <a:rPr lang="en-US" dirty="0"/>
              <a:t>Conceptual vs. operational definition</a:t>
            </a:r>
          </a:p>
          <a:p>
            <a:r>
              <a:rPr lang="en-US" dirty="0"/>
              <a:t>Frequency vs. association vs. causal claims</a:t>
            </a:r>
          </a:p>
          <a:p>
            <a:r>
              <a:rPr lang="en-US" dirty="0"/>
              <a:t>4 types of validity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34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Biases in 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Good story</a:t>
            </a:r>
          </a:p>
          <a:p>
            <a:r>
              <a:rPr lang="en-US" dirty="0"/>
              <a:t>Availability heuristic</a:t>
            </a:r>
          </a:p>
          <a:p>
            <a:r>
              <a:rPr lang="en-US" dirty="0"/>
              <a:t>Present/Present bias</a:t>
            </a:r>
          </a:p>
          <a:p>
            <a:r>
              <a:rPr lang="en-US" dirty="0"/>
              <a:t>Confirmation bias</a:t>
            </a:r>
          </a:p>
          <a:p>
            <a:r>
              <a:rPr lang="en-US" dirty="0"/>
              <a:t>Bias blind spot</a:t>
            </a:r>
          </a:p>
          <a:p>
            <a:endParaRPr lang="en-US" dirty="0"/>
          </a:p>
        </p:txBody>
      </p:sp>
      <p:pic>
        <p:nvPicPr>
          <p:cNvPr id="8194" name="Picture 2" descr="confirmation_bias | Peter Dashevici | Flickr">
            <a:extLst>
              <a:ext uri="{FF2B5EF4-FFF2-40B4-BE49-F238E27FC236}">
                <a16:creationId xmlns:a16="http://schemas.microsoft.com/office/drawing/2014/main" id="{A0989234-DDD6-4100-861D-61202DA2B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47" y="2218290"/>
            <a:ext cx="2890423" cy="289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222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763" y="333871"/>
            <a:ext cx="9784080" cy="1508760"/>
          </a:xfrm>
        </p:spPr>
        <p:txBody>
          <a:bodyPr/>
          <a:lstStyle/>
          <a:p>
            <a:r>
              <a:rPr lang="en-US" dirty="0"/>
              <a:t>More logical fallacies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Non </a:t>
            </a:r>
            <a:r>
              <a:rPr lang="en-US" dirty="0" err="1"/>
              <a:t>sequiter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Zero-sum or fixed pie</a:t>
            </a:r>
          </a:p>
          <a:p>
            <a:pPr lvl="1"/>
            <a:r>
              <a:rPr lang="en-US" dirty="0"/>
              <a:t>Invalid disjunction</a:t>
            </a:r>
          </a:p>
          <a:p>
            <a:pPr lvl="1"/>
            <a:r>
              <a:rPr lang="en-US" dirty="0"/>
              <a:t>Argumentum ad </a:t>
            </a:r>
            <a:r>
              <a:rPr lang="en-US" dirty="0" err="1"/>
              <a:t>verecundium</a:t>
            </a:r>
            <a:r>
              <a:rPr lang="en-US" dirty="0"/>
              <a:t>/ad hominem (halo)</a:t>
            </a:r>
          </a:p>
          <a:p>
            <a:pPr lvl="1"/>
            <a:r>
              <a:rPr lang="en-US" dirty="0"/>
              <a:t>Naturalistic</a:t>
            </a:r>
          </a:p>
          <a:p>
            <a:pPr lvl="1"/>
            <a:r>
              <a:rPr lang="en-US" dirty="0"/>
              <a:t>Ad </a:t>
            </a:r>
            <a:r>
              <a:rPr lang="en-US" dirty="0" err="1"/>
              <a:t>notivatem</a:t>
            </a:r>
            <a:r>
              <a:rPr lang="en-US" dirty="0"/>
              <a:t>/ad </a:t>
            </a:r>
            <a:r>
              <a:rPr lang="en-US" dirty="0" err="1"/>
              <a:t>antiquitatem</a:t>
            </a:r>
            <a:endParaRPr lang="en-US" dirty="0"/>
          </a:p>
          <a:p>
            <a:pPr lvl="1"/>
            <a:r>
              <a:rPr lang="en-US" dirty="0"/>
              <a:t>Bandwagon (ad </a:t>
            </a:r>
            <a:r>
              <a:rPr lang="en-US" dirty="0" err="1"/>
              <a:t>populum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Ignorance (ad </a:t>
            </a:r>
            <a:r>
              <a:rPr lang="en-US" dirty="0" err="1"/>
              <a:t>ignoratiam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Composition</a:t>
            </a:r>
          </a:p>
          <a:p>
            <a:r>
              <a:rPr lang="en-US" dirty="0"/>
              <a:t>Representativeness heuristic</a:t>
            </a:r>
          </a:p>
          <a:p>
            <a:pPr lvl="1"/>
            <a:r>
              <a:rPr lang="en-US" dirty="0"/>
              <a:t>Gambler’s fallacy</a:t>
            </a:r>
          </a:p>
          <a:p>
            <a:pPr lvl="1"/>
            <a:r>
              <a:rPr lang="en-US" dirty="0"/>
              <a:t>Regression fallacy</a:t>
            </a:r>
          </a:p>
          <a:p>
            <a:pPr lvl="1"/>
            <a:r>
              <a:rPr lang="en-US" dirty="0"/>
              <a:t>Conjunction fallacy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A1F1DD-9560-41B5-BB69-DB6FD9D6AF04}"/>
              </a:ext>
            </a:extLst>
          </p:cNvPr>
          <p:cNvSpPr txBox="1">
            <a:spLocks/>
          </p:cNvSpPr>
          <p:nvPr/>
        </p:nvSpPr>
        <p:spPr>
          <a:xfrm>
            <a:off x="6822788" y="2180729"/>
            <a:ext cx="4353055" cy="42062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Assimilation bias</a:t>
            </a:r>
          </a:p>
          <a:p>
            <a:pPr lvl="1"/>
            <a:r>
              <a:rPr lang="en-US" dirty="0"/>
              <a:t>Belief perseverance/Sleeper effect</a:t>
            </a:r>
          </a:p>
          <a:p>
            <a:r>
              <a:rPr lang="en-US" dirty="0"/>
              <a:t>Naïve realism</a:t>
            </a:r>
          </a:p>
          <a:p>
            <a:r>
              <a:rPr lang="en-US" dirty="0" err="1"/>
              <a:t>Overinference</a:t>
            </a:r>
            <a:r>
              <a:rPr lang="en-US" dirty="0"/>
              <a:t> from small samples</a:t>
            </a:r>
          </a:p>
          <a:p>
            <a:r>
              <a:rPr lang="en-US" dirty="0"/>
              <a:t>Correlation&lt;&gt;causation</a:t>
            </a:r>
          </a:p>
          <a:p>
            <a:pPr lvl="1"/>
            <a:r>
              <a:rPr lang="en-US" dirty="0"/>
              <a:t>Magical thinking</a:t>
            </a:r>
          </a:p>
          <a:p>
            <a:pPr lvl="1"/>
            <a:r>
              <a:rPr lang="en-US" dirty="0"/>
              <a:t>Law of similarity</a:t>
            </a:r>
          </a:p>
          <a:p>
            <a:r>
              <a:rPr lang="en-US" dirty="0"/>
              <a:t>Hindsight bias</a:t>
            </a:r>
          </a:p>
          <a:p>
            <a:r>
              <a:rPr lang="en-US" dirty="0"/>
              <a:t>Curse of knowledge</a:t>
            </a:r>
          </a:p>
          <a:p>
            <a:r>
              <a:rPr lang="en-US" dirty="0"/>
              <a:t>Sunk costs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89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674" y="1819374"/>
            <a:ext cx="3375158" cy="5248622"/>
          </a:xfrm>
        </p:spPr>
        <p:txBody>
          <a:bodyPr>
            <a:normAutofit/>
          </a:bodyPr>
          <a:lstStyle/>
          <a:p>
            <a:r>
              <a:rPr lang="en-US" dirty="0"/>
              <a:t>Anchoring</a:t>
            </a:r>
          </a:p>
          <a:p>
            <a:r>
              <a:rPr lang="en-US" dirty="0" err="1"/>
              <a:t>Declinism</a:t>
            </a:r>
            <a:endParaRPr lang="en-US" dirty="0"/>
          </a:p>
          <a:p>
            <a:r>
              <a:rPr lang="en-US" dirty="0"/>
              <a:t>Framing effect</a:t>
            </a:r>
          </a:p>
          <a:p>
            <a:r>
              <a:rPr lang="en-US" dirty="0"/>
              <a:t>Fundamental attribution error</a:t>
            </a:r>
          </a:p>
          <a:p>
            <a:r>
              <a:rPr lang="en-US" dirty="0"/>
              <a:t>Dunning-Kruger effect</a:t>
            </a:r>
          </a:p>
          <a:p>
            <a:r>
              <a:rPr lang="en-US" dirty="0"/>
              <a:t>Optimism/</a:t>
            </a:r>
          </a:p>
          <a:p>
            <a:pPr marL="0" indent="0">
              <a:buNone/>
            </a:pPr>
            <a:r>
              <a:rPr lang="en-US" dirty="0"/>
              <a:t>pessimism bias</a:t>
            </a:r>
          </a:p>
          <a:p>
            <a:r>
              <a:rPr lang="en-US" dirty="0"/>
              <a:t>Self-serving bias</a:t>
            </a:r>
          </a:p>
          <a:p>
            <a:r>
              <a:rPr lang="en-US" dirty="0"/>
              <a:t>Backfire effect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93924" y="1530626"/>
            <a:ext cx="3281250" cy="5465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Just world hypothesis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Placebo effect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Bystander effect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Spotlight effect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In-group bias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Barnum effect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Groupthink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Negativity bias</a:t>
            </a:r>
          </a:p>
        </p:txBody>
      </p:sp>
    </p:spTree>
    <p:extLst>
      <p:ext uri="{BB962C8B-B14F-4D97-AF65-F5344CB8AC3E}">
        <p14:creationId xmlns:p14="http://schemas.microsoft.com/office/powerpoint/2010/main" val="118879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DC7A2-5AB2-4742-B3E2-0486405C8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BB7-E785-4ABA-8D02-27C04402E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Empirical journal article</a:t>
            </a:r>
          </a:p>
          <a:p>
            <a:r>
              <a:rPr lang="en-US" dirty="0"/>
              <a:t>Primary vs. secondary source</a:t>
            </a:r>
          </a:p>
          <a:p>
            <a:r>
              <a:rPr lang="en-US" dirty="0"/>
              <a:t>PsycINFO</a:t>
            </a:r>
          </a:p>
          <a:p>
            <a:r>
              <a:rPr lang="en-US" dirty="0"/>
              <a:t>Google Scholar</a:t>
            </a:r>
          </a:p>
        </p:txBody>
      </p:sp>
    </p:spTree>
    <p:extLst>
      <p:ext uri="{BB962C8B-B14F-4D97-AF65-F5344CB8AC3E}">
        <p14:creationId xmlns:p14="http://schemas.microsoft.com/office/powerpoint/2010/main" val="529546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Podcast, article, and APA publication</a:t>
            </a:r>
          </a:p>
          <a:p>
            <a:r>
              <a:rPr lang="en-US" dirty="0"/>
              <a:t>Submit up to 3 ideas for your project issue</a:t>
            </a:r>
          </a:p>
        </p:txBody>
      </p:sp>
    </p:spTree>
    <p:extLst>
      <p:ext uri="{BB962C8B-B14F-4D97-AF65-F5344CB8AC3E}">
        <p14:creationId xmlns:p14="http://schemas.microsoft.com/office/powerpoint/2010/main" val="2663344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name</a:t>
            </a:r>
          </a:p>
          <a:p>
            <a:r>
              <a:rPr lang="en-US" dirty="0"/>
              <a:t>Something interesting (or not) about you</a:t>
            </a:r>
          </a:p>
        </p:txBody>
      </p:sp>
      <p:pic>
        <p:nvPicPr>
          <p:cNvPr id="3074" name="Picture 2" descr="Shaky Business: How Handshakes Win Negotiations - HBS Working Knowledge">
            <a:extLst>
              <a:ext uri="{FF2B5EF4-FFF2-40B4-BE49-F238E27FC236}">
                <a16:creationId xmlns:a16="http://schemas.microsoft.com/office/drawing/2014/main" id="{6AEDDEFF-69E6-4EFC-9175-D895E9203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018" y="372034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80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www.uni.edu/harton/honors24s.htm</a:t>
            </a:r>
            <a:endParaRPr lang="en-US" dirty="0"/>
          </a:p>
          <a:p>
            <a:r>
              <a:rPr lang="en-US" dirty="0"/>
              <a:t>How to take notes</a:t>
            </a:r>
          </a:p>
          <a:p>
            <a:r>
              <a:rPr lang="en-US" dirty="0"/>
              <a:t>How to participate in discussions</a:t>
            </a:r>
          </a:p>
          <a:p>
            <a:r>
              <a:rPr lang="en-US" dirty="0"/>
              <a:t>How to do well in the course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102" name="Picture 6" descr="http://www.phdcomics.com/comics/archive/phd051013s.gif">
            <a:extLst>
              <a:ext uri="{FF2B5EF4-FFF2-40B4-BE49-F238E27FC236}">
                <a16:creationId xmlns:a16="http://schemas.microsoft.com/office/drawing/2014/main" id="{B4A90335-96C8-4BB8-AC77-FAEE471AE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72" y="2558249"/>
            <a:ext cx="57150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493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syllabus or about me</a:t>
            </a:r>
          </a:p>
        </p:txBody>
      </p:sp>
      <p:pic>
        <p:nvPicPr>
          <p:cNvPr id="5122" name="Picture 2" descr="question mark | 3d human with a red question mark | Damián Navas | Flickr">
            <a:extLst>
              <a:ext uri="{FF2B5EF4-FFF2-40B4-BE49-F238E27FC236}">
                <a16:creationId xmlns:a16="http://schemas.microsoft.com/office/drawing/2014/main" id="{7E4BC640-8359-4AA3-AF29-62EDDBE86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23574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350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critical thinking?</a:t>
            </a:r>
          </a:p>
          <a:p>
            <a:r>
              <a:rPr lang="en-US" dirty="0"/>
              <a:t>Why is it important to think critically?</a:t>
            </a:r>
          </a:p>
          <a:p>
            <a:r>
              <a:rPr lang="en-US" dirty="0"/>
              <a:t>Why do people sometimes not think critically (do logical fallacies)?</a:t>
            </a:r>
          </a:p>
          <a:p>
            <a:r>
              <a:rPr lang="en-US" dirty="0"/>
              <a:t>What do we need to think critically about?  </a:t>
            </a:r>
          </a:p>
          <a:p>
            <a:endParaRPr lang="en-US" dirty="0"/>
          </a:p>
        </p:txBody>
      </p:sp>
      <p:pic>
        <p:nvPicPr>
          <p:cNvPr id="6146" name="Picture 2" descr="7 Reasons Critical Thinking in Nursing is Important | AMN Healthcare">
            <a:extLst>
              <a:ext uri="{FF2B5EF4-FFF2-40B4-BE49-F238E27FC236}">
                <a16:creationId xmlns:a16="http://schemas.microsoft.com/office/drawing/2014/main" id="{1F4B5179-36DB-4BFD-80ED-69898A7CA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70" y="4296811"/>
            <a:ext cx="3164991" cy="210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451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Being placed in daycare has negative effects on children’s development.</a:t>
            </a:r>
          </a:p>
          <a:p>
            <a:r>
              <a:rPr lang="en-US" dirty="0"/>
              <a:t>Eyewitness testimony is the most reliable type of evidence in a criminal trial. </a:t>
            </a:r>
          </a:p>
          <a:p>
            <a:r>
              <a:rPr lang="en-US" dirty="0"/>
              <a:t>People learn better when they are provided information in a format that fits their learning style. </a:t>
            </a:r>
          </a:p>
          <a:p>
            <a:r>
              <a:rPr lang="en-US" dirty="0"/>
              <a:t>People only use about 10% of their brains.</a:t>
            </a:r>
          </a:p>
          <a:p>
            <a:r>
              <a:rPr lang="en-US" dirty="0"/>
              <a:t>It takes 7 years to digest chewing gum.</a:t>
            </a:r>
          </a:p>
          <a:p>
            <a:r>
              <a:rPr lang="en-US" dirty="0"/>
              <a:t>The Great Wall of China is the only man-made structure visible from space with the naked eye.</a:t>
            </a:r>
          </a:p>
          <a:p>
            <a:r>
              <a:rPr lang="en-US" dirty="0"/>
              <a:t>Vikings wore horned helmets in battle. </a:t>
            </a:r>
          </a:p>
          <a:p>
            <a:r>
              <a:rPr lang="en-US" dirty="0"/>
              <a:t>You should walk at least 10,000 steps per day for your health. </a:t>
            </a:r>
          </a:p>
        </p:txBody>
      </p:sp>
    </p:spTree>
    <p:extLst>
      <p:ext uri="{BB962C8B-B14F-4D97-AF65-F5344CB8AC3E}">
        <p14:creationId xmlns:p14="http://schemas.microsoft.com/office/powerpoint/2010/main" val="37341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Urban violence tends to increase in the summer.</a:t>
            </a:r>
          </a:p>
          <a:p>
            <a:r>
              <a:rPr lang="en-US" dirty="0"/>
              <a:t>Juvenile delinquents tend to watch more TV, especially violent TV.</a:t>
            </a:r>
          </a:p>
          <a:p>
            <a:r>
              <a:rPr lang="en-US" dirty="0"/>
              <a:t>Higher amounts of antibiotic use are associated with a greater risk of breast cancer.</a:t>
            </a:r>
          </a:p>
          <a:p>
            <a:r>
              <a:rPr lang="en-US" dirty="0"/>
              <a:t>Bar employees are more likely than other employees to have alcohol abuse problems. </a:t>
            </a:r>
          </a:p>
          <a:p>
            <a:r>
              <a:rPr lang="en-US" dirty="0"/>
              <a:t>Women who say that their house isn’t cluttered report less stress and anxiety. </a:t>
            </a:r>
          </a:p>
        </p:txBody>
      </p:sp>
    </p:spTree>
    <p:extLst>
      <p:ext uri="{BB962C8B-B14F-4D97-AF65-F5344CB8AC3E}">
        <p14:creationId xmlns:p14="http://schemas.microsoft.com/office/powerpoint/2010/main" val="1793883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CE00C-E074-4ED6-93FE-D20BF7B1F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F9F9B8-BB9C-480E-A688-42092364D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27" y="1600065"/>
            <a:ext cx="2956110" cy="525793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F14EEC-DE4C-4F92-ACE0-79C0C7FC48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126" y="-1089060"/>
            <a:ext cx="3855697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6D7ED2-80FB-4326-8AA3-61C30A32A7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476" y="539786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22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2784000" y="152280"/>
            <a:ext cx="7200000" cy="451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r>
              <a:rPr lang="en-US" sz="1100" spc="-1">
                <a:solidFill>
                  <a:srgbClr val="000000"/>
                </a:solidFill>
                <a:latin typeface="Arial"/>
              </a:rPr>
              <a:t>Employee well‐being outcomes from individual‐level mental health interventions: Cross‐sectional evidence from the United Kingdom</a:t>
            </a:r>
          </a:p>
        </p:txBody>
      </p:sp>
      <p:sp>
        <p:nvSpPr>
          <p:cNvPr id="45" name="TextShape 2"/>
          <p:cNvSpPr txBox="1"/>
          <p:nvPr/>
        </p:nvSpPr>
        <p:spPr>
          <a:xfrm>
            <a:off x="1884000" y="5940000"/>
            <a:ext cx="8640000" cy="45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800" b="1" spc="-1">
                <a:solidFill>
                  <a:srgbClr val="0054A6"/>
                </a:solidFill>
                <a:latin typeface="Arial"/>
              </a:rPr>
              <a:t>Industrial Relations Journal, First published: 10 January 2024, DOI: (10.1111/irj.12418) </a:t>
            </a:r>
            <a:endParaRPr lang="en-US" sz="800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" name="Main graphic"/>
          <p:cNvPicPr/>
          <p:nvPr/>
        </p:nvPicPr>
        <p:blipFill>
          <a:blip r:embed="rId3"/>
          <a:stretch/>
        </p:blipFill>
        <p:spPr>
          <a:xfrm>
            <a:off x="948945" y="671190"/>
            <a:ext cx="5784840" cy="526881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97DF0F-BC08-47CB-9FC9-888B25B1DF40}"/>
              </a:ext>
            </a:extLst>
          </p:cNvPr>
          <p:cNvSpPr txBox="1"/>
          <p:nvPr/>
        </p:nvSpPr>
        <p:spPr>
          <a:xfrm>
            <a:off x="6204000" y="6207134"/>
            <a:ext cx="5617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https://onlinelibrary.wiley.com/doi/pdf/10.1111/irj.12418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0</TotalTime>
  <Words>568</Words>
  <Application>Microsoft Office PowerPoint</Application>
  <PresentationFormat>Widescreen</PresentationFormat>
  <Paragraphs>123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Corbel</vt:lpstr>
      <vt:lpstr>Wingdings</vt:lpstr>
      <vt:lpstr>Banded</vt:lpstr>
      <vt:lpstr>Influence:  Harnessing psychology to create a better world</vt:lpstr>
      <vt:lpstr>Introductions</vt:lpstr>
      <vt:lpstr>Syllabus</vt:lpstr>
      <vt:lpstr>Questions</vt:lpstr>
      <vt:lpstr>Critical thinking</vt:lpstr>
      <vt:lpstr>True or False?</vt:lpstr>
      <vt:lpstr>Associations</vt:lpstr>
      <vt:lpstr>Example </vt:lpstr>
      <vt:lpstr>PowerPoint Presentation</vt:lpstr>
      <vt:lpstr>Research review</vt:lpstr>
      <vt:lpstr>Definitions</vt:lpstr>
      <vt:lpstr>Biases in intuition</vt:lpstr>
      <vt:lpstr>More logical fallacies</vt:lpstr>
      <vt:lpstr>Others</vt:lpstr>
      <vt:lpstr>Finding information</vt:lpstr>
      <vt:lpstr>For next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2024-01-16T03:16:47Z</dcterms:created>
  <dcterms:modified xsi:type="dcterms:W3CDTF">2024-01-16T03:16:54Z</dcterms:modified>
</cp:coreProperties>
</file>