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50"/>
  </p:notesMasterIdLst>
  <p:sldIdLst>
    <p:sldId id="256" r:id="rId2"/>
    <p:sldId id="336" r:id="rId3"/>
    <p:sldId id="328" r:id="rId4"/>
    <p:sldId id="319" r:id="rId5"/>
    <p:sldId id="322" r:id="rId6"/>
    <p:sldId id="309" r:id="rId7"/>
    <p:sldId id="321" r:id="rId8"/>
    <p:sldId id="285" r:id="rId9"/>
    <p:sldId id="286" r:id="rId10"/>
    <p:sldId id="287" r:id="rId11"/>
    <p:sldId id="298" r:id="rId12"/>
    <p:sldId id="312" r:id="rId13"/>
    <p:sldId id="311" r:id="rId14"/>
    <p:sldId id="314" r:id="rId15"/>
    <p:sldId id="315" r:id="rId16"/>
    <p:sldId id="320" r:id="rId17"/>
    <p:sldId id="323" r:id="rId18"/>
    <p:sldId id="297" r:id="rId19"/>
    <p:sldId id="279" r:id="rId20"/>
    <p:sldId id="341" r:id="rId21"/>
    <p:sldId id="257" r:id="rId22"/>
    <p:sldId id="317" r:id="rId23"/>
    <p:sldId id="258" r:id="rId24"/>
    <p:sldId id="295" r:id="rId25"/>
    <p:sldId id="300" r:id="rId26"/>
    <p:sldId id="324" r:id="rId27"/>
    <p:sldId id="259" r:id="rId28"/>
    <p:sldId id="318" r:id="rId29"/>
    <p:sldId id="303" r:id="rId30"/>
    <p:sldId id="264" r:id="rId31"/>
    <p:sldId id="329" r:id="rId32"/>
    <p:sldId id="304" r:id="rId33"/>
    <p:sldId id="305" r:id="rId34"/>
    <p:sldId id="306" r:id="rId35"/>
    <p:sldId id="330" r:id="rId36"/>
    <p:sldId id="307" r:id="rId37"/>
    <p:sldId id="325" r:id="rId38"/>
    <p:sldId id="334" r:id="rId39"/>
    <p:sldId id="331" r:id="rId40"/>
    <p:sldId id="335" r:id="rId41"/>
    <p:sldId id="333" r:id="rId42"/>
    <p:sldId id="332" r:id="rId43"/>
    <p:sldId id="299" r:id="rId44"/>
    <p:sldId id="339" r:id="rId45"/>
    <p:sldId id="340" r:id="rId46"/>
    <p:sldId id="337" r:id="rId47"/>
    <p:sldId id="316" r:id="rId48"/>
    <p:sldId id="338"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75580" autoAdjust="0"/>
  </p:normalViewPr>
  <p:slideViewPr>
    <p:cSldViewPr>
      <p:cViewPr varScale="1">
        <p:scale>
          <a:sx n="86" d="100"/>
          <a:sy n="86" d="100"/>
        </p:scale>
        <p:origin x="237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51587D-500C-412A-B539-83CC867C9C21}" type="datetimeFigureOut">
              <a:rPr lang="en-US" smtClean="0"/>
              <a:pPr/>
              <a:t>3/21/2023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FD8AE9C-5FE8-465D-96E1-7E47BC60E4EB}" type="slidenum">
              <a:rPr lang="en-US" smtClean="0"/>
              <a:pPr/>
              <a:t>‹#›</a:t>
            </a:fld>
            <a:endParaRPr lang="en-US"/>
          </a:p>
        </p:txBody>
      </p:sp>
    </p:spTree>
    <p:extLst>
      <p:ext uri="{BB962C8B-B14F-4D97-AF65-F5344CB8AC3E}">
        <p14:creationId xmlns:p14="http://schemas.microsoft.com/office/powerpoint/2010/main" val="252479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a:t>
            </a:fld>
            <a:endParaRPr lang="en-US"/>
          </a:p>
        </p:txBody>
      </p:sp>
    </p:spTree>
    <p:extLst>
      <p:ext uri="{BB962C8B-B14F-4D97-AF65-F5344CB8AC3E}">
        <p14:creationId xmlns:p14="http://schemas.microsoft.com/office/powerpoint/2010/main" val="2062424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10</a:t>
            </a:fld>
            <a:endParaRPr lang="en-US"/>
          </a:p>
        </p:txBody>
      </p:sp>
    </p:spTree>
    <p:extLst>
      <p:ext uri="{BB962C8B-B14F-4D97-AF65-F5344CB8AC3E}">
        <p14:creationId xmlns:p14="http://schemas.microsoft.com/office/powerpoint/2010/main" val="2770109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11</a:t>
            </a:fld>
            <a:endParaRPr lang="en-US"/>
          </a:p>
        </p:txBody>
      </p:sp>
    </p:spTree>
    <p:extLst>
      <p:ext uri="{BB962C8B-B14F-4D97-AF65-F5344CB8AC3E}">
        <p14:creationId xmlns:p14="http://schemas.microsoft.com/office/powerpoint/2010/main" val="2270978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12</a:t>
            </a:fld>
            <a:endParaRPr lang="en-US"/>
          </a:p>
        </p:txBody>
      </p:sp>
    </p:spTree>
    <p:extLst>
      <p:ext uri="{BB962C8B-B14F-4D97-AF65-F5344CB8AC3E}">
        <p14:creationId xmlns:p14="http://schemas.microsoft.com/office/powerpoint/2010/main" val="2068938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13</a:t>
            </a:fld>
            <a:endParaRPr lang="en-US"/>
          </a:p>
        </p:txBody>
      </p:sp>
    </p:spTree>
    <p:extLst>
      <p:ext uri="{BB962C8B-B14F-4D97-AF65-F5344CB8AC3E}">
        <p14:creationId xmlns:p14="http://schemas.microsoft.com/office/powerpoint/2010/main" val="2980951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14</a:t>
            </a:fld>
            <a:endParaRPr lang="en-US"/>
          </a:p>
        </p:txBody>
      </p:sp>
    </p:spTree>
    <p:extLst>
      <p:ext uri="{BB962C8B-B14F-4D97-AF65-F5344CB8AC3E}">
        <p14:creationId xmlns:p14="http://schemas.microsoft.com/office/powerpoint/2010/main" val="1380653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15</a:t>
            </a:fld>
            <a:endParaRPr lang="en-US"/>
          </a:p>
        </p:txBody>
      </p:sp>
    </p:spTree>
    <p:extLst>
      <p:ext uri="{BB962C8B-B14F-4D97-AF65-F5344CB8AC3E}">
        <p14:creationId xmlns:p14="http://schemas.microsoft.com/office/powerpoint/2010/main" val="3433794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16</a:t>
            </a:fld>
            <a:endParaRPr lang="en-US"/>
          </a:p>
        </p:txBody>
      </p:sp>
    </p:spTree>
    <p:extLst>
      <p:ext uri="{BB962C8B-B14F-4D97-AF65-F5344CB8AC3E}">
        <p14:creationId xmlns:p14="http://schemas.microsoft.com/office/powerpoint/2010/main" val="102987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17</a:t>
            </a:fld>
            <a:endParaRPr lang="en-US"/>
          </a:p>
        </p:txBody>
      </p:sp>
    </p:spTree>
    <p:extLst>
      <p:ext uri="{BB962C8B-B14F-4D97-AF65-F5344CB8AC3E}">
        <p14:creationId xmlns:p14="http://schemas.microsoft.com/office/powerpoint/2010/main" val="2778907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D8AE9C-5FE8-465D-96E1-7E47BC60E4EB}" type="slidenum">
              <a:rPr lang="en-US" smtClean="0"/>
              <a:pPr/>
              <a:t>18</a:t>
            </a:fld>
            <a:endParaRPr lang="en-US"/>
          </a:p>
        </p:txBody>
      </p:sp>
    </p:spTree>
    <p:extLst>
      <p:ext uri="{BB962C8B-B14F-4D97-AF65-F5344CB8AC3E}">
        <p14:creationId xmlns:p14="http://schemas.microsoft.com/office/powerpoint/2010/main" val="2969719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19</a:t>
            </a:fld>
            <a:endParaRPr lang="en-US"/>
          </a:p>
        </p:txBody>
      </p:sp>
    </p:spTree>
    <p:extLst>
      <p:ext uri="{BB962C8B-B14F-4D97-AF65-F5344CB8AC3E}">
        <p14:creationId xmlns:p14="http://schemas.microsoft.com/office/powerpoint/2010/main" val="83878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2</a:t>
            </a:fld>
            <a:endParaRPr lang="en-US"/>
          </a:p>
        </p:txBody>
      </p:sp>
    </p:spTree>
    <p:extLst>
      <p:ext uri="{BB962C8B-B14F-4D97-AF65-F5344CB8AC3E}">
        <p14:creationId xmlns:p14="http://schemas.microsoft.com/office/powerpoint/2010/main" val="2009460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20</a:t>
            </a:fld>
            <a:endParaRPr lang="en-US"/>
          </a:p>
        </p:txBody>
      </p:sp>
    </p:spTree>
    <p:extLst>
      <p:ext uri="{BB962C8B-B14F-4D97-AF65-F5344CB8AC3E}">
        <p14:creationId xmlns:p14="http://schemas.microsoft.com/office/powerpoint/2010/main" val="936504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21</a:t>
            </a:fld>
            <a:endParaRPr lang="en-US"/>
          </a:p>
        </p:txBody>
      </p:sp>
    </p:spTree>
    <p:extLst>
      <p:ext uri="{BB962C8B-B14F-4D97-AF65-F5344CB8AC3E}">
        <p14:creationId xmlns:p14="http://schemas.microsoft.com/office/powerpoint/2010/main" val="2138913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22</a:t>
            </a:fld>
            <a:endParaRPr lang="en-US"/>
          </a:p>
        </p:txBody>
      </p:sp>
    </p:spTree>
    <p:extLst>
      <p:ext uri="{BB962C8B-B14F-4D97-AF65-F5344CB8AC3E}">
        <p14:creationId xmlns:p14="http://schemas.microsoft.com/office/powerpoint/2010/main" val="16507648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D8AE9C-5FE8-465D-96E1-7E47BC60E4EB}" type="slidenum">
              <a:rPr lang="en-US" smtClean="0"/>
              <a:pPr/>
              <a:t>23</a:t>
            </a:fld>
            <a:endParaRPr lang="en-US"/>
          </a:p>
        </p:txBody>
      </p:sp>
    </p:spTree>
    <p:extLst>
      <p:ext uri="{BB962C8B-B14F-4D97-AF65-F5344CB8AC3E}">
        <p14:creationId xmlns:p14="http://schemas.microsoft.com/office/powerpoint/2010/main" val="392728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D8AE9C-5FE8-465D-96E1-7E47BC60E4EB}" type="slidenum">
              <a:rPr lang="en-US" smtClean="0"/>
              <a:pPr/>
              <a:t>24</a:t>
            </a:fld>
            <a:endParaRPr lang="en-US"/>
          </a:p>
        </p:txBody>
      </p:sp>
    </p:spTree>
    <p:extLst>
      <p:ext uri="{BB962C8B-B14F-4D97-AF65-F5344CB8AC3E}">
        <p14:creationId xmlns:p14="http://schemas.microsoft.com/office/powerpoint/2010/main" val="1161184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25</a:t>
            </a:fld>
            <a:endParaRPr lang="en-US"/>
          </a:p>
        </p:txBody>
      </p:sp>
    </p:spTree>
    <p:extLst>
      <p:ext uri="{BB962C8B-B14F-4D97-AF65-F5344CB8AC3E}">
        <p14:creationId xmlns:p14="http://schemas.microsoft.com/office/powerpoint/2010/main" val="309834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26</a:t>
            </a:fld>
            <a:endParaRPr lang="en-US"/>
          </a:p>
        </p:txBody>
      </p:sp>
    </p:spTree>
    <p:extLst>
      <p:ext uri="{BB962C8B-B14F-4D97-AF65-F5344CB8AC3E}">
        <p14:creationId xmlns:p14="http://schemas.microsoft.com/office/powerpoint/2010/main" val="3459605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27</a:t>
            </a:fld>
            <a:endParaRPr lang="en-US"/>
          </a:p>
        </p:txBody>
      </p:sp>
    </p:spTree>
    <p:extLst>
      <p:ext uri="{BB962C8B-B14F-4D97-AF65-F5344CB8AC3E}">
        <p14:creationId xmlns:p14="http://schemas.microsoft.com/office/powerpoint/2010/main" val="1695956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28</a:t>
            </a:fld>
            <a:endParaRPr lang="en-US"/>
          </a:p>
        </p:txBody>
      </p:sp>
    </p:spTree>
    <p:extLst>
      <p:ext uri="{BB962C8B-B14F-4D97-AF65-F5344CB8AC3E}">
        <p14:creationId xmlns:p14="http://schemas.microsoft.com/office/powerpoint/2010/main" val="2620021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D8AE9C-5FE8-465D-96E1-7E47BC60E4EB}" type="slidenum">
              <a:rPr lang="en-US" smtClean="0"/>
              <a:pPr/>
              <a:t>29</a:t>
            </a:fld>
            <a:endParaRPr lang="en-US"/>
          </a:p>
        </p:txBody>
      </p:sp>
    </p:spTree>
    <p:extLst>
      <p:ext uri="{BB962C8B-B14F-4D97-AF65-F5344CB8AC3E}">
        <p14:creationId xmlns:p14="http://schemas.microsoft.com/office/powerpoint/2010/main" val="354663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3</a:t>
            </a:fld>
            <a:endParaRPr lang="en-US"/>
          </a:p>
        </p:txBody>
      </p:sp>
    </p:spTree>
    <p:extLst>
      <p:ext uri="{BB962C8B-B14F-4D97-AF65-F5344CB8AC3E}">
        <p14:creationId xmlns:p14="http://schemas.microsoft.com/office/powerpoint/2010/main" val="38226473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30</a:t>
            </a:fld>
            <a:endParaRPr lang="en-US"/>
          </a:p>
        </p:txBody>
      </p:sp>
    </p:spTree>
    <p:extLst>
      <p:ext uri="{BB962C8B-B14F-4D97-AF65-F5344CB8AC3E}">
        <p14:creationId xmlns:p14="http://schemas.microsoft.com/office/powerpoint/2010/main" val="35678397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31</a:t>
            </a:fld>
            <a:endParaRPr lang="en-US"/>
          </a:p>
        </p:txBody>
      </p:sp>
    </p:spTree>
    <p:extLst>
      <p:ext uri="{BB962C8B-B14F-4D97-AF65-F5344CB8AC3E}">
        <p14:creationId xmlns:p14="http://schemas.microsoft.com/office/powerpoint/2010/main" val="29498091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D8AE9C-5FE8-465D-96E1-7E47BC60E4EB}" type="slidenum">
              <a:rPr lang="en-US" smtClean="0"/>
              <a:pPr/>
              <a:t>32</a:t>
            </a:fld>
            <a:endParaRPr lang="en-US"/>
          </a:p>
        </p:txBody>
      </p:sp>
    </p:spTree>
    <p:extLst>
      <p:ext uri="{BB962C8B-B14F-4D97-AF65-F5344CB8AC3E}">
        <p14:creationId xmlns:p14="http://schemas.microsoft.com/office/powerpoint/2010/main" val="1446069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33</a:t>
            </a:fld>
            <a:endParaRPr lang="en-US"/>
          </a:p>
        </p:txBody>
      </p:sp>
    </p:spTree>
    <p:extLst>
      <p:ext uri="{BB962C8B-B14F-4D97-AF65-F5344CB8AC3E}">
        <p14:creationId xmlns:p14="http://schemas.microsoft.com/office/powerpoint/2010/main" val="25315820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34</a:t>
            </a:fld>
            <a:endParaRPr lang="en-US"/>
          </a:p>
        </p:txBody>
      </p:sp>
    </p:spTree>
    <p:extLst>
      <p:ext uri="{BB962C8B-B14F-4D97-AF65-F5344CB8AC3E}">
        <p14:creationId xmlns:p14="http://schemas.microsoft.com/office/powerpoint/2010/main" val="9609514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35</a:t>
            </a:fld>
            <a:endParaRPr lang="en-US"/>
          </a:p>
        </p:txBody>
      </p:sp>
    </p:spTree>
    <p:extLst>
      <p:ext uri="{BB962C8B-B14F-4D97-AF65-F5344CB8AC3E}">
        <p14:creationId xmlns:p14="http://schemas.microsoft.com/office/powerpoint/2010/main" val="607774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36</a:t>
            </a:fld>
            <a:endParaRPr lang="en-US"/>
          </a:p>
        </p:txBody>
      </p:sp>
    </p:spTree>
    <p:extLst>
      <p:ext uri="{BB962C8B-B14F-4D97-AF65-F5344CB8AC3E}">
        <p14:creationId xmlns:p14="http://schemas.microsoft.com/office/powerpoint/2010/main" val="1271928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37</a:t>
            </a:fld>
            <a:endParaRPr lang="en-US"/>
          </a:p>
        </p:txBody>
      </p:sp>
    </p:spTree>
    <p:extLst>
      <p:ext uri="{BB962C8B-B14F-4D97-AF65-F5344CB8AC3E}">
        <p14:creationId xmlns:p14="http://schemas.microsoft.com/office/powerpoint/2010/main" val="10551407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38</a:t>
            </a:fld>
            <a:endParaRPr lang="en-US"/>
          </a:p>
        </p:txBody>
      </p:sp>
    </p:spTree>
    <p:extLst>
      <p:ext uri="{BB962C8B-B14F-4D97-AF65-F5344CB8AC3E}">
        <p14:creationId xmlns:p14="http://schemas.microsoft.com/office/powerpoint/2010/main" val="10792034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39</a:t>
            </a:fld>
            <a:endParaRPr lang="en-US"/>
          </a:p>
        </p:txBody>
      </p:sp>
    </p:spTree>
    <p:extLst>
      <p:ext uri="{BB962C8B-B14F-4D97-AF65-F5344CB8AC3E}">
        <p14:creationId xmlns:p14="http://schemas.microsoft.com/office/powerpoint/2010/main" val="2375201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4</a:t>
            </a:fld>
            <a:endParaRPr lang="en-US"/>
          </a:p>
        </p:txBody>
      </p:sp>
    </p:spTree>
    <p:extLst>
      <p:ext uri="{BB962C8B-B14F-4D97-AF65-F5344CB8AC3E}">
        <p14:creationId xmlns:p14="http://schemas.microsoft.com/office/powerpoint/2010/main" val="23658741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40</a:t>
            </a:fld>
            <a:endParaRPr lang="en-US"/>
          </a:p>
        </p:txBody>
      </p:sp>
    </p:spTree>
    <p:extLst>
      <p:ext uri="{BB962C8B-B14F-4D97-AF65-F5344CB8AC3E}">
        <p14:creationId xmlns:p14="http://schemas.microsoft.com/office/powerpoint/2010/main" val="6434143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41</a:t>
            </a:fld>
            <a:endParaRPr lang="en-US"/>
          </a:p>
        </p:txBody>
      </p:sp>
    </p:spTree>
    <p:extLst>
      <p:ext uri="{BB962C8B-B14F-4D97-AF65-F5344CB8AC3E}">
        <p14:creationId xmlns:p14="http://schemas.microsoft.com/office/powerpoint/2010/main" val="19939221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42</a:t>
            </a:fld>
            <a:endParaRPr lang="en-US"/>
          </a:p>
        </p:txBody>
      </p:sp>
    </p:spTree>
    <p:extLst>
      <p:ext uri="{BB962C8B-B14F-4D97-AF65-F5344CB8AC3E}">
        <p14:creationId xmlns:p14="http://schemas.microsoft.com/office/powerpoint/2010/main" val="2186181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43</a:t>
            </a:fld>
            <a:endParaRPr lang="en-US"/>
          </a:p>
        </p:txBody>
      </p:sp>
    </p:spTree>
    <p:extLst>
      <p:ext uri="{BB962C8B-B14F-4D97-AF65-F5344CB8AC3E}">
        <p14:creationId xmlns:p14="http://schemas.microsoft.com/office/powerpoint/2010/main" val="10590144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44</a:t>
            </a:fld>
            <a:endParaRPr lang="en-US"/>
          </a:p>
        </p:txBody>
      </p:sp>
    </p:spTree>
    <p:extLst>
      <p:ext uri="{BB962C8B-B14F-4D97-AF65-F5344CB8AC3E}">
        <p14:creationId xmlns:p14="http://schemas.microsoft.com/office/powerpoint/2010/main" val="12416687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45</a:t>
            </a:fld>
            <a:endParaRPr lang="en-US"/>
          </a:p>
        </p:txBody>
      </p:sp>
    </p:spTree>
    <p:extLst>
      <p:ext uri="{BB962C8B-B14F-4D97-AF65-F5344CB8AC3E}">
        <p14:creationId xmlns:p14="http://schemas.microsoft.com/office/powerpoint/2010/main" val="31929359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46</a:t>
            </a:fld>
            <a:endParaRPr lang="en-US"/>
          </a:p>
        </p:txBody>
      </p:sp>
    </p:spTree>
    <p:extLst>
      <p:ext uri="{BB962C8B-B14F-4D97-AF65-F5344CB8AC3E}">
        <p14:creationId xmlns:p14="http://schemas.microsoft.com/office/powerpoint/2010/main" val="32511770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47</a:t>
            </a:fld>
            <a:endParaRPr lang="en-US"/>
          </a:p>
        </p:txBody>
      </p:sp>
    </p:spTree>
    <p:extLst>
      <p:ext uri="{BB962C8B-B14F-4D97-AF65-F5344CB8AC3E}">
        <p14:creationId xmlns:p14="http://schemas.microsoft.com/office/powerpoint/2010/main" val="15358577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48</a:t>
            </a:fld>
            <a:endParaRPr lang="en-US"/>
          </a:p>
        </p:txBody>
      </p:sp>
    </p:spTree>
    <p:extLst>
      <p:ext uri="{BB962C8B-B14F-4D97-AF65-F5344CB8AC3E}">
        <p14:creationId xmlns:p14="http://schemas.microsoft.com/office/powerpoint/2010/main" val="145558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8AE9C-5FE8-465D-96E1-7E47BC60E4EB}" type="slidenum">
              <a:rPr lang="en-US" smtClean="0"/>
              <a:pPr/>
              <a:t>5</a:t>
            </a:fld>
            <a:endParaRPr lang="en-US"/>
          </a:p>
        </p:txBody>
      </p:sp>
    </p:spTree>
    <p:extLst>
      <p:ext uri="{BB962C8B-B14F-4D97-AF65-F5344CB8AC3E}">
        <p14:creationId xmlns:p14="http://schemas.microsoft.com/office/powerpoint/2010/main" val="3421687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6</a:t>
            </a:fld>
            <a:endParaRPr lang="en-US"/>
          </a:p>
        </p:txBody>
      </p:sp>
    </p:spTree>
    <p:extLst>
      <p:ext uri="{BB962C8B-B14F-4D97-AF65-F5344CB8AC3E}">
        <p14:creationId xmlns:p14="http://schemas.microsoft.com/office/powerpoint/2010/main" val="190263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8AE9C-5FE8-465D-96E1-7E47BC60E4EB}" type="slidenum">
              <a:rPr lang="en-US" smtClean="0"/>
              <a:pPr/>
              <a:t>7</a:t>
            </a:fld>
            <a:endParaRPr lang="en-US"/>
          </a:p>
        </p:txBody>
      </p:sp>
    </p:spTree>
    <p:extLst>
      <p:ext uri="{BB962C8B-B14F-4D97-AF65-F5344CB8AC3E}">
        <p14:creationId xmlns:p14="http://schemas.microsoft.com/office/powerpoint/2010/main" val="2136689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8</a:t>
            </a:fld>
            <a:endParaRPr lang="en-US"/>
          </a:p>
        </p:txBody>
      </p:sp>
    </p:spTree>
    <p:extLst>
      <p:ext uri="{BB962C8B-B14F-4D97-AF65-F5344CB8AC3E}">
        <p14:creationId xmlns:p14="http://schemas.microsoft.com/office/powerpoint/2010/main" val="2463259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AE9C-5FE8-465D-96E1-7E47BC60E4EB}" type="slidenum">
              <a:rPr lang="en-US" smtClean="0"/>
              <a:pPr/>
              <a:t>9</a:t>
            </a:fld>
            <a:endParaRPr lang="en-US"/>
          </a:p>
        </p:txBody>
      </p:sp>
    </p:spTree>
    <p:extLst>
      <p:ext uri="{BB962C8B-B14F-4D97-AF65-F5344CB8AC3E}">
        <p14:creationId xmlns:p14="http://schemas.microsoft.com/office/powerpoint/2010/main" val="317236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461DA39-B8D5-469E-8BC2-7A5AF61B3C3E}" type="datetimeFigureOut">
              <a:rPr lang="en-US" smtClean="0"/>
              <a:pPr/>
              <a:t>3/21/2023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BF8B5B-3F6D-4299-8489-04BBE0D4DE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61DA39-B8D5-469E-8BC2-7A5AF61B3C3E}"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F8B5B-3F6D-4299-8489-04BBE0D4DE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461DA39-B8D5-469E-8BC2-7A5AF61B3C3E}" type="datetimeFigureOut">
              <a:rPr lang="en-US" smtClean="0"/>
              <a:pPr/>
              <a:t>3/21/2023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BF8B5B-3F6D-4299-8489-04BBE0D4DE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461DA39-B8D5-469E-8BC2-7A5AF61B3C3E}"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BF8B5B-3F6D-4299-8489-04BBE0D4DEE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461DA39-B8D5-469E-8BC2-7A5AF61B3C3E}" type="datetimeFigureOut">
              <a:rPr lang="en-US" smtClean="0"/>
              <a:pPr/>
              <a:t>3/21/2023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BF8B5B-3F6D-4299-8489-04BBE0D4DEE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461DA39-B8D5-469E-8BC2-7A5AF61B3C3E}" type="datetimeFigureOut">
              <a:rPr lang="en-US" smtClean="0"/>
              <a:pPr/>
              <a:t>3/21/2023</a:t>
            </a:fld>
            <a:endParaRPr lang="en-US"/>
          </a:p>
        </p:txBody>
      </p:sp>
      <p:sp>
        <p:nvSpPr>
          <p:cNvPr id="10" name="Slide Number Placeholder 9"/>
          <p:cNvSpPr>
            <a:spLocks noGrp="1"/>
          </p:cNvSpPr>
          <p:nvPr>
            <p:ph type="sldNum" sz="quarter" idx="16"/>
          </p:nvPr>
        </p:nvSpPr>
        <p:spPr/>
        <p:txBody>
          <a:bodyPr rtlCol="0"/>
          <a:lstStyle/>
          <a:p>
            <a:fld id="{7ABF8B5B-3F6D-4299-8489-04BBE0D4DEE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461DA39-B8D5-469E-8BC2-7A5AF61B3C3E}" type="datetimeFigureOut">
              <a:rPr lang="en-US" smtClean="0"/>
              <a:pPr/>
              <a:t>3/21/2023</a:t>
            </a:fld>
            <a:endParaRPr lang="en-US"/>
          </a:p>
        </p:txBody>
      </p:sp>
      <p:sp>
        <p:nvSpPr>
          <p:cNvPr id="12" name="Slide Number Placeholder 11"/>
          <p:cNvSpPr>
            <a:spLocks noGrp="1"/>
          </p:cNvSpPr>
          <p:nvPr>
            <p:ph type="sldNum" sz="quarter" idx="16"/>
          </p:nvPr>
        </p:nvSpPr>
        <p:spPr/>
        <p:txBody>
          <a:bodyPr rtlCol="0"/>
          <a:lstStyle/>
          <a:p>
            <a:fld id="{7ABF8B5B-3F6D-4299-8489-04BBE0D4DEE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461DA39-B8D5-469E-8BC2-7A5AF61B3C3E}" type="datetimeFigureOut">
              <a:rPr lang="en-US" smtClean="0"/>
              <a:pPr/>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BF8B5B-3F6D-4299-8489-04BBE0D4DE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1DA39-B8D5-469E-8BC2-7A5AF61B3C3E}" type="datetimeFigureOut">
              <a:rPr lang="en-US" smtClean="0"/>
              <a:pPr/>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BF8B5B-3F6D-4299-8489-04BBE0D4DE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5461DA39-B8D5-469E-8BC2-7A5AF61B3C3E}" type="datetimeFigureOut">
              <a:rPr lang="en-US" smtClean="0"/>
              <a:pPr/>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BF8B5B-3F6D-4299-8489-04BBE0D4DEE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461DA39-B8D5-469E-8BC2-7A5AF61B3C3E}" type="datetimeFigureOut">
              <a:rPr lang="en-US" smtClean="0"/>
              <a:pPr/>
              <a:t>3/21/2023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BF8B5B-3F6D-4299-8489-04BBE0D4DEE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461DA39-B8D5-469E-8BC2-7A5AF61B3C3E}" type="datetimeFigureOut">
              <a:rPr lang="en-US" smtClean="0"/>
              <a:pPr/>
              <a:t>3/21/2023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BF8B5B-3F6D-4299-8489-04BBE0D4DE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c/QuantPsych/video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sycnet.apa.org/fulltext/2018-00750-002.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sf.io/"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aspredicted.org/#:~:text=To%20pre-register%20a%20study%20on%20AsPredicted%2C%20a%20researcher,DOES%20IT%20WORK%3F%20One%20author%20creates%20the%20pre-registratio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y6DMRmqwQ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youtube.com/watch?v=E0JzVIjj5wI"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ode.com/blog/violin-plot-example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ez4DgdurR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journals.plos.org/plosone/article?id=10.1371/journal.pone.021345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“new” statistics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confidence intervals</a:t>
            </a:r>
          </a:p>
        </p:txBody>
      </p:sp>
      <p:sp>
        <p:nvSpPr>
          <p:cNvPr id="3" name="Content Placeholder 2"/>
          <p:cNvSpPr>
            <a:spLocks noGrp="1"/>
          </p:cNvSpPr>
          <p:nvPr>
            <p:ph sz="quarter" idx="1"/>
          </p:nvPr>
        </p:nvSpPr>
        <p:spPr/>
        <p:txBody>
          <a:bodyPr/>
          <a:lstStyle/>
          <a:p>
            <a:r>
              <a:rPr lang="en-US" dirty="0"/>
              <a:t>What is the advantage of using CIs?</a:t>
            </a:r>
          </a:p>
          <a:p>
            <a:r>
              <a:rPr lang="en-US" dirty="0"/>
              <a:t>Ways to interpret</a:t>
            </a:r>
          </a:p>
          <a:p>
            <a:pPr lvl="1"/>
            <a:r>
              <a:rPr lang="en-US" dirty="0"/>
              <a:t>Think of what interval means/includes</a:t>
            </a:r>
          </a:p>
          <a:p>
            <a:pPr lvl="1"/>
            <a:r>
              <a:rPr lang="en-US" dirty="0"/>
              <a:t>83% CI for replication ES</a:t>
            </a:r>
          </a:p>
          <a:p>
            <a:pPr lvl="1"/>
            <a:r>
              <a:rPr lang="en-US" dirty="0"/>
              <a:t>Margin of error tells about precision</a:t>
            </a:r>
          </a:p>
          <a:p>
            <a:pPr lvl="1"/>
            <a:r>
              <a:rPr lang="en-US" dirty="0"/>
              <a:t>Cat’s eye graphs</a:t>
            </a:r>
          </a:p>
          <a:p>
            <a:pPr lvl="1"/>
            <a:r>
              <a:rPr lang="en-US" dirty="0"/>
              <a:t>Relate to NHST</a:t>
            </a:r>
          </a:p>
          <a:p>
            <a:r>
              <a:rPr lang="en-US" dirty="0"/>
              <a:t>Figure 4 (p. 19)</a:t>
            </a:r>
          </a:p>
          <a:p>
            <a:r>
              <a:rPr lang="en-US" dirty="0"/>
              <a:t>CIs for means vs. differences between them vs. ES</a:t>
            </a:r>
          </a:p>
          <a:p>
            <a:endParaRPr lang="en-US" dirty="0"/>
          </a:p>
          <a:p>
            <a:endParaRPr lang="en-US" dirty="0"/>
          </a:p>
        </p:txBody>
      </p:sp>
    </p:spTree>
    <p:extLst>
      <p:ext uri="{BB962C8B-B14F-4D97-AF65-F5344CB8AC3E}">
        <p14:creationId xmlns:p14="http://schemas.microsoft.com/office/powerpoint/2010/main" val="235059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recommendations/info</a:t>
            </a:r>
          </a:p>
        </p:txBody>
      </p:sp>
      <p:sp>
        <p:nvSpPr>
          <p:cNvPr id="3" name="Content Placeholder 2"/>
          <p:cNvSpPr>
            <a:spLocks noGrp="1"/>
          </p:cNvSpPr>
          <p:nvPr>
            <p:ph sz="quarter" idx="1"/>
          </p:nvPr>
        </p:nvSpPr>
        <p:spPr/>
        <p:txBody>
          <a:bodyPr/>
          <a:lstStyle/>
          <a:p>
            <a:r>
              <a:rPr lang="en-US" dirty="0"/>
              <a:t>Planned comparisons instead of overall test (make sure you pre-register)</a:t>
            </a:r>
          </a:p>
          <a:p>
            <a:r>
              <a:rPr lang="en-US" dirty="0"/>
              <a:t>CI for correlations (and d’s) are asymmetric</a:t>
            </a:r>
          </a:p>
          <a:p>
            <a:r>
              <a:rPr lang="en-US" dirty="0"/>
              <a:t>Problems of calculating ES using online calculators</a:t>
            </a:r>
          </a:p>
          <a:p>
            <a:r>
              <a:rPr lang="en-US" dirty="0"/>
              <a:t>Power or precision</a:t>
            </a:r>
          </a:p>
        </p:txBody>
      </p:sp>
    </p:spTree>
    <p:extLst>
      <p:ext uri="{BB962C8B-B14F-4D97-AF65-F5344CB8AC3E}">
        <p14:creationId xmlns:p14="http://schemas.microsoft.com/office/powerpoint/2010/main" val="3340206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153400" cy="990600"/>
          </a:xfrm>
        </p:spPr>
        <p:txBody>
          <a:bodyPr>
            <a:normAutofit fontScale="90000"/>
          </a:bodyPr>
          <a:lstStyle/>
          <a:p>
            <a:r>
              <a:rPr lang="en-US" dirty="0"/>
              <a:t>Solution #2: Don’t use confidence intervals (Morey et al., 2016)</a:t>
            </a:r>
            <a:br>
              <a:rPr lang="en-US" dirty="0"/>
            </a:br>
            <a:endParaRPr lang="en-US" dirty="0"/>
          </a:p>
        </p:txBody>
      </p:sp>
      <p:sp>
        <p:nvSpPr>
          <p:cNvPr id="3" name="Content Placeholder 2"/>
          <p:cNvSpPr>
            <a:spLocks noGrp="1"/>
          </p:cNvSpPr>
          <p:nvPr>
            <p:ph sz="quarter" idx="1"/>
          </p:nvPr>
        </p:nvSpPr>
        <p:spPr/>
        <p:txBody>
          <a:bodyPr>
            <a:normAutofit lnSpcReduction="10000"/>
          </a:bodyPr>
          <a:lstStyle/>
          <a:p>
            <a:r>
              <a:rPr lang="en-US" dirty="0"/>
              <a:t>Confidence interval definition (p. 104)</a:t>
            </a:r>
          </a:p>
          <a:p>
            <a:pPr lvl="1"/>
            <a:r>
              <a:rPr lang="en-US" dirty="0"/>
              <a:t>Confidence procedure vs. interval</a:t>
            </a:r>
          </a:p>
          <a:p>
            <a:r>
              <a:rPr lang="en-US" dirty="0"/>
              <a:t>Fundamental confidence fallacy (p. 104)</a:t>
            </a:r>
          </a:p>
          <a:p>
            <a:r>
              <a:rPr lang="en-US" dirty="0"/>
              <a:t>Precision fallacy (p. 105)</a:t>
            </a:r>
          </a:p>
          <a:p>
            <a:r>
              <a:rPr lang="en-US" dirty="0"/>
              <a:t>Likelihood fallacy (p. 106)</a:t>
            </a:r>
          </a:p>
          <a:p>
            <a:r>
              <a:rPr lang="en-US" dirty="0"/>
              <a:t>Suggestions:</a:t>
            </a:r>
          </a:p>
          <a:p>
            <a:pPr lvl="1"/>
            <a:r>
              <a:rPr lang="en-US" dirty="0"/>
              <a:t>Use Bayesian credibility intervals </a:t>
            </a:r>
          </a:p>
          <a:p>
            <a:pPr lvl="1"/>
            <a:r>
              <a:rPr lang="en-US" dirty="0"/>
              <a:t>Be careful about how you interpret CIs</a:t>
            </a:r>
          </a:p>
          <a:p>
            <a:pPr lvl="1"/>
            <a:r>
              <a:rPr lang="en-US" dirty="0"/>
              <a:t>Report how you calculated the CIs</a:t>
            </a:r>
          </a:p>
          <a:p>
            <a:pPr lvl="1"/>
            <a:endParaRPr lang="en-US" dirty="0"/>
          </a:p>
        </p:txBody>
      </p:sp>
    </p:spTree>
    <p:extLst>
      <p:ext uri="{BB962C8B-B14F-4D97-AF65-F5344CB8AC3E}">
        <p14:creationId xmlns:p14="http://schemas.microsoft.com/office/powerpoint/2010/main" val="2213384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Solution #3: Explore small, confirm big (</a:t>
            </a:r>
            <a:r>
              <a:rPr lang="en-US" dirty="0" err="1"/>
              <a:t>Sakaluk</a:t>
            </a:r>
            <a:r>
              <a:rPr lang="en-US" dirty="0"/>
              <a:t>, 2016)</a:t>
            </a:r>
          </a:p>
        </p:txBody>
      </p:sp>
      <p:sp>
        <p:nvSpPr>
          <p:cNvPr id="3" name="Content Placeholder 2"/>
          <p:cNvSpPr>
            <a:spLocks noGrp="1"/>
          </p:cNvSpPr>
          <p:nvPr>
            <p:ph sz="quarter" idx="1"/>
          </p:nvPr>
        </p:nvSpPr>
        <p:spPr/>
        <p:txBody>
          <a:bodyPr>
            <a:normAutofit/>
          </a:bodyPr>
          <a:lstStyle/>
          <a:p>
            <a:r>
              <a:rPr lang="en-US" dirty="0"/>
              <a:t>Do NHST and exploratory analyses in small study</a:t>
            </a:r>
          </a:p>
          <a:p>
            <a:r>
              <a:rPr lang="en-US" dirty="0"/>
              <a:t>Replicate with larger study, pre-registering, etc. </a:t>
            </a:r>
          </a:p>
          <a:p>
            <a:endParaRPr lang="en-US" dirty="0"/>
          </a:p>
        </p:txBody>
      </p:sp>
    </p:spTree>
    <p:extLst>
      <p:ext uri="{BB962C8B-B14F-4D97-AF65-F5344CB8AC3E}">
        <p14:creationId xmlns:p14="http://schemas.microsoft.com/office/powerpoint/2010/main" val="2025336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Solution #4: Redefine statistical sig (Benjamin et al., 2017; </a:t>
            </a:r>
            <a:r>
              <a:rPr lang="en-US" dirty="0" err="1"/>
              <a:t>Vazire</a:t>
            </a:r>
            <a:r>
              <a:rPr lang="en-US" dirty="0"/>
              <a:t> and </a:t>
            </a:r>
            <a:r>
              <a:rPr lang="en-US" dirty="0" err="1"/>
              <a:t>Wagenmakers</a:t>
            </a:r>
            <a:r>
              <a:rPr lang="en-US" dirty="0"/>
              <a:t> videos)</a:t>
            </a:r>
          </a:p>
        </p:txBody>
      </p:sp>
      <p:sp>
        <p:nvSpPr>
          <p:cNvPr id="3" name="Content Placeholder 2"/>
          <p:cNvSpPr>
            <a:spLocks noGrp="1"/>
          </p:cNvSpPr>
          <p:nvPr>
            <p:ph sz="quarter" idx="1"/>
          </p:nvPr>
        </p:nvSpPr>
        <p:spPr/>
        <p:txBody>
          <a:bodyPr>
            <a:normAutofit/>
          </a:bodyPr>
          <a:lstStyle/>
          <a:p>
            <a:r>
              <a:rPr lang="en-US" dirty="0"/>
              <a:t>p&lt;.005</a:t>
            </a:r>
          </a:p>
          <a:p>
            <a:r>
              <a:rPr lang="en-US" dirty="0"/>
              <a:t>p&lt;.05 to p&lt;.005 = suggestion</a:t>
            </a:r>
          </a:p>
          <a:p>
            <a:r>
              <a:rPr lang="en-US" dirty="0"/>
              <a:t>More replicable</a:t>
            </a:r>
          </a:p>
          <a:p>
            <a:r>
              <a:rPr lang="en-US" dirty="0"/>
              <a:t>Easy change</a:t>
            </a:r>
          </a:p>
          <a:p>
            <a:r>
              <a:rPr lang="en-US" dirty="0"/>
              <a:t>Need 70% more people</a:t>
            </a:r>
          </a:p>
          <a:p>
            <a:r>
              <a:rPr lang="en-US" dirty="0"/>
              <a:t>Harder to p-hack</a:t>
            </a:r>
          </a:p>
          <a:p>
            <a:endParaRPr lang="en-US" dirty="0"/>
          </a:p>
        </p:txBody>
      </p:sp>
    </p:spTree>
    <p:extLst>
      <p:ext uri="{BB962C8B-B14F-4D97-AF65-F5344CB8AC3E}">
        <p14:creationId xmlns:p14="http://schemas.microsoft.com/office/powerpoint/2010/main" val="355228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Solution #5: Justify your alpha (</a:t>
            </a:r>
            <a:r>
              <a:rPr lang="en-US" dirty="0" err="1"/>
              <a:t>Lakens</a:t>
            </a:r>
            <a:r>
              <a:rPr lang="en-US" dirty="0"/>
              <a:t> et al., 2018; </a:t>
            </a:r>
            <a:r>
              <a:rPr lang="en-US" dirty="0" err="1"/>
              <a:t>Lakens</a:t>
            </a:r>
            <a:r>
              <a:rPr lang="en-US" dirty="0"/>
              <a:t> video)</a:t>
            </a:r>
          </a:p>
        </p:txBody>
      </p:sp>
      <p:sp>
        <p:nvSpPr>
          <p:cNvPr id="3" name="Content Placeholder 2"/>
          <p:cNvSpPr>
            <a:spLocks noGrp="1"/>
          </p:cNvSpPr>
          <p:nvPr>
            <p:ph sz="quarter" idx="1"/>
          </p:nvPr>
        </p:nvSpPr>
        <p:spPr/>
        <p:txBody>
          <a:bodyPr>
            <a:normAutofit fontScale="92500" lnSpcReduction="20000"/>
          </a:bodyPr>
          <a:lstStyle/>
          <a:p>
            <a:r>
              <a:rPr lang="en-US" dirty="0"/>
              <a:t>Problems with .005</a:t>
            </a:r>
          </a:p>
          <a:p>
            <a:pPr lvl="1"/>
            <a:r>
              <a:rPr lang="en-US" dirty="0"/>
              <a:t>May not fix things</a:t>
            </a:r>
          </a:p>
          <a:p>
            <a:pPr lvl="1"/>
            <a:r>
              <a:rPr lang="en-US" dirty="0"/>
              <a:t>Importance of type 1 to type 2 error</a:t>
            </a:r>
          </a:p>
          <a:p>
            <a:pPr lvl="1"/>
            <a:r>
              <a:rPr lang="en-US" dirty="0"/>
              <a:t>May be less replication</a:t>
            </a:r>
          </a:p>
          <a:p>
            <a:pPr lvl="1"/>
            <a:r>
              <a:rPr lang="en-US" dirty="0"/>
              <a:t>More research on convenience samples; less hard to reach</a:t>
            </a:r>
          </a:p>
          <a:p>
            <a:pPr lvl="1"/>
            <a:r>
              <a:rPr lang="en-US" dirty="0"/>
              <a:t>Emphasizes p</a:t>
            </a:r>
          </a:p>
          <a:p>
            <a:r>
              <a:rPr lang="en-US" dirty="0"/>
              <a:t>Instead</a:t>
            </a:r>
          </a:p>
          <a:p>
            <a:pPr lvl="1"/>
            <a:r>
              <a:rPr lang="en-US" dirty="0"/>
              <a:t>Justify your alpha</a:t>
            </a:r>
          </a:p>
          <a:p>
            <a:pPr lvl="1"/>
            <a:r>
              <a:rPr lang="en-US" dirty="0"/>
              <a:t>Pre-register</a:t>
            </a:r>
          </a:p>
          <a:p>
            <a:pPr lvl="1"/>
            <a:r>
              <a:rPr lang="en-US" dirty="0"/>
              <a:t>Educate people</a:t>
            </a:r>
          </a:p>
          <a:p>
            <a:pPr lvl="1"/>
            <a:r>
              <a:rPr lang="en-US" dirty="0"/>
              <a:t>Don’t say “statistically significant”</a:t>
            </a:r>
          </a:p>
        </p:txBody>
      </p:sp>
    </p:spTree>
    <p:extLst>
      <p:ext uri="{BB962C8B-B14F-4D97-AF65-F5344CB8AC3E}">
        <p14:creationId xmlns:p14="http://schemas.microsoft.com/office/powerpoint/2010/main" val="257355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Solution #6: Bayesian stats</a:t>
            </a:r>
          </a:p>
        </p:txBody>
      </p:sp>
      <p:sp>
        <p:nvSpPr>
          <p:cNvPr id="3" name="Content Placeholder 2"/>
          <p:cNvSpPr>
            <a:spLocks noGrp="1"/>
          </p:cNvSpPr>
          <p:nvPr>
            <p:ph sz="quarter" idx="1"/>
          </p:nvPr>
        </p:nvSpPr>
        <p:spPr/>
        <p:txBody>
          <a:bodyPr/>
          <a:lstStyle/>
          <a:p>
            <a:r>
              <a:rPr lang="en-US" dirty="0"/>
              <a:t>How do Bayesian stats differ?</a:t>
            </a:r>
          </a:p>
          <a:p>
            <a:r>
              <a:rPr lang="en-US" dirty="0"/>
              <a:t>Why use them? </a:t>
            </a:r>
          </a:p>
          <a:p>
            <a:r>
              <a:rPr lang="en-US" dirty="0"/>
              <a:t>What is a critique of Bayes? </a:t>
            </a:r>
          </a:p>
          <a:p>
            <a:r>
              <a:rPr lang="en-US" dirty="0"/>
              <a:t>What are best practices?  </a:t>
            </a:r>
          </a:p>
          <a:p>
            <a:r>
              <a:rPr lang="en-US" dirty="0" err="1"/>
              <a:t>Jamovi</a:t>
            </a:r>
            <a:endParaRPr lang="en-US" dirty="0"/>
          </a:p>
        </p:txBody>
      </p:sp>
    </p:spTree>
    <p:extLst>
      <p:ext uri="{BB962C8B-B14F-4D97-AF65-F5344CB8AC3E}">
        <p14:creationId xmlns:p14="http://schemas.microsoft.com/office/powerpoint/2010/main" val="271888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5C9DE-FC97-4AA8-AF51-D2D64FB963AC}"/>
              </a:ext>
            </a:extLst>
          </p:cNvPr>
          <p:cNvSpPr>
            <a:spLocks noGrp="1"/>
          </p:cNvSpPr>
          <p:nvPr>
            <p:ph type="title"/>
          </p:nvPr>
        </p:nvSpPr>
        <p:spPr/>
        <p:txBody>
          <a:bodyPr>
            <a:normAutofit fontScale="90000"/>
          </a:bodyPr>
          <a:lstStyle/>
          <a:p>
            <a:r>
              <a:rPr lang="en-US" dirty="0"/>
              <a:t>Solution #7 Use your head (Fife, 2020)</a:t>
            </a:r>
          </a:p>
        </p:txBody>
      </p:sp>
      <p:sp>
        <p:nvSpPr>
          <p:cNvPr id="3" name="Content Placeholder 2">
            <a:extLst>
              <a:ext uri="{FF2B5EF4-FFF2-40B4-BE49-F238E27FC236}">
                <a16:creationId xmlns:a16="http://schemas.microsoft.com/office/drawing/2014/main" id="{77638C74-2485-48CA-B9ED-BF76470CD690}"/>
              </a:ext>
            </a:extLst>
          </p:cNvPr>
          <p:cNvSpPr>
            <a:spLocks noGrp="1"/>
          </p:cNvSpPr>
          <p:nvPr>
            <p:ph sz="quarter" idx="1"/>
          </p:nvPr>
        </p:nvSpPr>
        <p:spPr/>
        <p:txBody>
          <a:bodyPr/>
          <a:lstStyle/>
          <a:p>
            <a:r>
              <a:rPr lang="en-US" dirty="0"/>
              <a:t>NHST is one tool of many—pick the best tool</a:t>
            </a:r>
          </a:p>
          <a:p>
            <a:r>
              <a:rPr lang="en-US" dirty="0" err="1"/>
              <a:t>Quantpsych</a:t>
            </a:r>
            <a:r>
              <a:rPr lang="en-US" dirty="0"/>
              <a:t> videos</a:t>
            </a:r>
          </a:p>
          <a:p>
            <a:pPr lvl="1"/>
            <a:r>
              <a:rPr lang="en-US" dirty="0">
                <a:hlinkClick r:id="rId3"/>
              </a:rPr>
              <a:t>https://www.youtube.com/c/QuantPsych/videos</a:t>
            </a:r>
            <a:endParaRPr lang="en-US" dirty="0"/>
          </a:p>
          <a:p>
            <a:pPr marL="0" indent="0">
              <a:buNone/>
            </a:pPr>
            <a:endParaRPr lang="en-US" dirty="0"/>
          </a:p>
        </p:txBody>
      </p:sp>
    </p:spTree>
    <p:extLst>
      <p:ext uri="{BB962C8B-B14F-4D97-AF65-F5344CB8AC3E}">
        <p14:creationId xmlns:p14="http://schemas.microsoft.com/office/powerpoint/2010/main" val="142196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approaches</a:t>
            </a:r>
          </a:p>
        </p:txBody>
      </p:sp>
      <p:sp>
        <p:nvSpPr>
          <p:cNvPr id="3" name="Content Placeholder 2"/>
          <p:cNvSpPr>
            <a:spLocks noGrp="1"/>
          </p:cNvSpPr>
          <p:nvPr>
            <p:ph sz="quarter" idx="1"/>
          </p:nvPr>
        </p:nvSpPr>
        <p:spPr/>
        <p:txBody>
          <a:bodyPr/>
          <a:lstStyle/>
          <a:p>
            <a:r>
              <a:rPr lang="en-US" dirty="0"/>
              <a:t>Data exploration/visualization</a:t>
            </a:r>
          </a:p>
          <a:p>
            <a:r>
              <a:rPr lang="en-US" dirty="0"/>
              <a:t>Robust methods (no assumption of normality)</a:t>
            </a:r>
          </a:p>
          <a:p>
            <a:r>
              <a:rPr lang="en-US"/>
              <a:t>Resampling/Bootstrapping </a:t>
            </a:r>
            <a:r>
              <a:rPr lang="en-US" dirty="0"/>
              <a:t>(Process uses this)</a:t>
            </a:r>
          </a:p>
        </p:txBody>
      </p:sp>
    </p:spTree>
    <p:extLst>
      <p:ext uri="{BB962C8B-B14F-4D97-AF65-F5344CB8AC3E}">
        <p14:creationId xmlns:p14="http://schemas.microsoft.com/office/powerpoint/2010/main" val="81075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do I decide what to do? </a:t>
            </a:r>
          </a:p>
        </p:txBody>
      </p:sp>
      <p:sp>
        <p:nvSpPr>
          <p:cNvPr id="3" name="Content Placeholder 2"/>
          <p:cNvSpPr>
            <a:spLocks noGrp="1"/>
          </p:cNvSpPr>
          <p:nvPr>
            <p:ph sz="quarter" idx="1"/>
          </p:nvPr>
        </p:nvSpPr>
        <p:spPr/>
        <p:txBody>
          <a:bodyPr/>
          <a:lstStyle/>
          <a:p>
            <a:r>
              <a:rPr lang="en-US" dirty="0"/>
              <a:t>Use your head—think through what works best for your study and goals</a:t>
            </a:r>
          </a:p>
          <a:p>
            <a:r>
              <a:rPr lang="en-US" dirty="0"/>
              <a:t>Look to JARS</a:t>
            </a:r>
          </a:p>
          <a:p>
            <a:pPr lvl="1"/>
            <a:r>
              <a:rPr lang="en-US" dirty="0">
                <a:hlinkClick r:id="rId3"/>
              </a:rPr>
              <a:t>https://psycnet.apa.org/fulltext/2018-00750-002.pdf</a:t>
            </a:r>
            <a:endParaRPr lang="en-US" dirty="0"/>
          </a:p>
          <a:p>
            <a:endParaRPr lang="en-US" dirty="0"/>
          </a:p>
        </p:txBody>
      </p:sp>
    </p:spTree>
    <p:extLst>
      <p:ext uri="{BB962C8B-B14F-4D97-AF65-F5344CB8AC3E}">
        <p14:creationId xmlns:p14="http://schemas.microsoft.com/office/powerpoint/2010/main" val="66881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953E5-D652-431B-AA17-4C526D3B12D4}"/>
              </a:ext>
            </a:extLst>
          </p:cNvPr>
          <p:cNvSpPr>
            <a:spLocks noGrp="1"/>
          </p:cNvSpPr>
          <p:nvPr>
            <p:ph type="title"/>
          </p:nvPr>
        </p:nvSpPr>
        <p:spPr/>
        <p:txBody>
          <a:bodyPr/>
          <a:lstStyle/>
          <a:p>
            <a:r>
              <a:rPr lang="en-US" dirty="0"/>
              <a:t>Archival data presentation</a:t>
            </a:r>
          </a:p>
        </p:txBody>
      </p:sp>
      <p:sp>
        <p:nvSpPr>
          <p:cNvPr id="3" name="Content Placeholder 2">
            <a:extLst>
              <a:ext uri="{FF2B5EF4-FFF2-40B4-BE49-F238E27FC236}">
                <a16:creationId xmlns:a16="http://schemas.microsoft.com/office/drawing/2014/main" id="{D196A990-E5F6-46A9-8583-3CC5FA5CA081}"/>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3168609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14DD-62B4-471D-9FF6-F826CCF4D326}"/>
              </a:ext>
            </a:extLst>
          </p:cNvPr>
          <p:cNvSpPr>
            <a:spLocks noGrp="1"/>
          </p:cNvSpPr>
          <p:nvPr>
            <p:ph type="title"/>
          </p:nvPr>
        </p:nvSpPr>
        <p:spPr/>
        <p:txBody>
          <a:bodyPr/>
          <a:lstStyle/>
          <a:p>
            <a:r>
              <a:rPr lang="en-US" dirty="0"/>
              <a:t>Further notes on study steps</a:t>
            </a:r>
          </a:p>
        </p:txBody>
      </p:sp>
      <p:sp>
        <p:nvSpPr>
          <p:cNvPr id="3" name="Content Placeholder 2">
            <a:extLst>
              <a:ext uri="{FF2B5EF4-FFF2-40B4-BE49-F238E27FC236}">
                <a16:creationId xmlns:a16="http://schemas.microsoft.com/office/drawing/2014/main" id="{65205B38-693B-4CAE-B134-8B225E8A63B1}"/>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2702210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 steps</a:t>
            </a:r>
          </a:p>
        </p:txBody>
      </p:sp>
      <p:sp>
        <p:nvSpPr>
          <p:cNvPr id="3" name="Content Placeholder 2"/>
          <p:cNvSpPr>
            <a:spLocks noGrp="1"/>
          </p:cNvSpPr>
          <p:nvPr>
            <p:ph sz="quarter" idx="1"/>
          </p:nvPr>
        </p:nvSpPr>
        <p:spPr/>
        <p:txBody>
          <a:bodyPr>
            <a:normAutofit fontScale="92500" lnSpcReduction="20000"/>
          </a:bodyPr>
          <a:lstStyle/>
          <a:p>
            <a:r>
              <a:rPr lang="en-US" dirty="0"/>
              <a:t>State a strong and supported hypothesis</a:t>
            </a:r>
          </a:p>
          <a:p>
            <a:r>
              <a:rPr lang="en-US" dirty="0"/>
              <a:t>Design your study well (4 types of validity)</a:t>
            </a:r>
          </a:p>
          <a:p>
            <a:r>
              <a:rPr lang="en-US" dirty="0"/>
              <a:t>Pilot test</a:t>
            </a:r>
          </a:p>
          <a:p>
            <a:r>
              <a:rPr lang="en-US" dirty="0"/>
              <a:t>Preregister (</a:t>
            </a:r>
            <a:r>
              <a:rPr lang="en-US" dirty="0">
                <a:hlinkClick r:id="rId3"/>
              </a:rPr>
              <a:t>Open Science Framework</a:t>
            </a:r>
            <a:r>
              <a:rPr lang="en-US" dirty="0"/>
              <a:t>; </a:t>
            </a:r>
            <a:r>
              <a:rPr lang="en-US" dirty="0">
                <a:hlinkClick r:id="rId4"/>
              </a:rPr>
              <a:t>AsPredicted</a:t>
            </a:r>
            <a:r>
              <a:rPr lang="en-US" dirty="0"/>
              <a:t>)</a:t>
            </a:r>
          </a:p>
          <a:p>
            <a:r>
              <a:rPr lang="en-US" dirty="0"/>
              <a:t>Collect data</a:t>
            </a:r>
          </a:p>
          <a:p>
            <a:r>
              <a:rPr lang="en-US" dirty="0"/>
              <a:t>Clean data (and document the cleaning)</a:t>
            </a:r>
          </a:p>
          <a:p>
            <a:r>
              <a:rPr lang="en-US" dirty="0"/>
              <a:t>Test for appropriate assumptions</a:t>
            </a:r>
          </a:p>
          <a:p>
            <a:r>
              <a:rPr lang="en-US" dirty="0"/>
              <a:t>Examine </a:t>
            </a:r>
            <a:r>
              <a:rPr lang="en-US" dirty="0" err="1"/>
              <a:t>descriptives</a:t>
            </a:r>
            <a:endParaRPr lang="en-US" dirty="0"/>
          </a:p>
          <a:p>
            <a:r>
              <a:rPr lang="en-US" dirty="0"/>
              <a:t>And only THEN….</a:t>
            </a:r>
          </a:p>
          <a:p>
            <a:pPr lvl="1"/>
            <a:r>
              <a:rPr lang="en-US" dirty="0"/>
              <a:t>Do inferential statistics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Don’t just learn enough to be dangerous….</a:t>
            </a:r>
          </a:p>
          <a:p>
            <a:r>
              <a:rPr lang="en-US" dirty="0"/>
              <a:t>Always look into what the programs you’re using are doing</a:t>
            </a:r>
          </a:p>
          <a:p>
            <a:r>
              <a:rPr lang="en-US" dirty="0"/>
              <a:t>And remember that data come from PEOPLE</a:t>
            </a:r>
          </a:p>
        </p:txBody>
      </p:sp>
    </p:spTree>
    <p:extLst>
      <p:ext uri="{BB962C8B-B14F-4D97-AF65-F5344CB8AC3E}">
        <p14:creationId xmlns:p14="http://schemas.microsoft.com/office/powerpoint/2010/main" val="173041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studies</a:t>
            </a:r>
          </a:p>
        </p:txBody>
      </p:sp>
      <p:sp>
        <p:nvSpPr>
          <p:cNvPr id="3" name="Content Placeholder 2"/>
          <p:cNvSpPr>
            <a:spLocks noGrp="1"/>
          </p:cNvSpPr>
          <p:nvPr>
            <p:ph sz="quarter" idx="1"/>
          </p:nvPr>
        </p:nvSpPr>
        <p:spPr/>
        <p:txBody>
          <a:bodyPr>
            <a:normAutofit fontScale="92500" lnSpcReduction="10000"/>
          </a:bodyPr>
          <a:lstStyle/>
          <a:p>
            <a:r>
              <a:rPr lang="en-US" dirty="0"/>
              <a:t>Things to look for in a pilot study:</a:t>
            </a:r>
          </a:p>
          <a:p>
            <a:pPr lvl="1"/>
            <a:r>
              <a:rPr lang="en-US" dirty="0"/>
              <a:t>Make sure people are answering questions correctly</a:t>
            </a:r>
          </a:p>
          <a:p>
            <a:pPr lvl="1"/>
            <a:r>
              <a:rPr lang="en-US" dirty="0"/>
              <a:t>Check for ceiling or floor effects</a:t>
            </a:r>
          </a:p>
          <a:p>
            <a:pPr lvl="1"/>
            <a:r>
              <a:rPr lang="en-US" dirty="0"/>
              <a:t>Check for any other problems or misunderstandings</a:t>
            </a:r>
          </a:p>
          <a:p>
            <a:pPr lvl="1"/>
            <a:r>
              <a:rPr lang="en-US" dirty="0"/>
              <a:t>See if your manipulation works</a:t>
            </a:r>
          </a:p>
          <a:p>
            <a:pPr lvl="1"/>
            <a:r>
              <a:rPr lang="en-US" dirty="0"/>
              <a:t>See how long the study effects last</a:t>
            </a:r>
          </a:p>
          <a:p>
            <a:pPr lvl="1"/>
            <a:r>
              <a:rPr lang="en-US" dirty="0"/>
              <a:t>Check for reliability and validity of measures</a:t>
            </a:r>
          </a:p>
          <a:p>
            <a:r>
              <a:rPr lang="en-US" dirty="0"/>
              <a:t>How can these issues be addressed during collection?</a:t>
            </a:r>
          </a:p>
          <a:p>
            <a:pPr lvl="1"/>
            <a:r>
              <a:rPr lang="en-US" dirty="0"/>
              <a:t>Talk with participants after the study</a:t>
            </a:r>
          </a:p>
          <a:p>
            <a:pPr lvl="1"/>
            <a:r>
              <a:rPr lang="en-US" dirty="0"/>
              <a:t>Have a comment box</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data-related concerns during study</a:t>
            </a:r>
          </a:p>
        </p:txBody>
      </p:sp>
      <p:sp>
        <p:nvSpPr>
          <p:cNvPr id="3" name="Content Placeholder 2"/>
          <p:cNvSpPr>
            <a:spLocks noGrp="1"/>
          </p:cNvSpPr>
          <p:nvPr>
            <p:ph sz="quarter" idx="1"/>
          </p:nvPr>
        </p:nvSpPr>
        <p:spPr/>
        <p:txBody>
          <a:bodyPr/>
          <a:lstStyle/>
          <a:p>
            <a:r>
              <a:rPr lang="en-US" dirty="0"/>
              <a:t>Pretest multiple times</a:t>
            </a:r>
          </a:p>
          <a:p>
            <a:r>
              <a:rPr lang="en-US" dirty="0"/>
              <a:t>Have other people look at it</a:t>
            </a:r>
          </a:p>
          <a:p>
            <a:r>
              <a:rPr lang="en-US" dirty="0"/>
              <a:t>Make sure you hit publish and remove pretests if using Qualtrics</a:t>
            </a:r>
          </a:p>
          <a:p>
            <a:endParaRPr lang="en-US" dirty="0"/>
          </a:p>
        </p:txBody>
      </p:sp>
    </p:spTree>
    <p:extLst>
      <p:ext uri="{BB962C8B-B14F-4D97-AF65-F5344CB8AC3E}">
        <p14:creationId xmlns:p14="http://schemas.microsoft.com/office/powerpoint/2010/main" val="1601497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Cumming’s suggestions for planning research</a:t>
            </a:r>
          </a:p>
        </p:txBody>
      </p:sp>
      <p:sp>
        <p:nvSpPr>
          <p:cNvPr id="3" name="Content Placeholder 2"/>
          <p:cNvSpPr>
            <a:spLocks noGrp="1"/>
          </p:cNvSpPr>
          <p:nvPr>
            <p:ph sz="quarter" idx="1"/>
          </p:nvPr>
        </p:nvSpPr>
        <p:spPr/>
        <p:txBody>
          <a:bodyPr/>
          <a:lstStyle/>
          <a:p>
            <a:r>
              <a:rPr lang="en-US" dirty="0"/>
              <a:t>Use good measures</a:t>
            </a:r>
          </a:p>
          <a:p>
            <a:r>
              <a:rPr lang="en-US" dirty="0"/>
              <a:t>Think about participant selection</a:t>
            </a:r>
          </a:p>
          <a:p>
            <a:r>
              <a:rPr lang="en-US" dirty="0"/>
              <a:t>Use RM</a:t>
            </a:r>
          </a:p>
          <a:p>
            <a:r>
              <a:rPr lang="en-US" dirty="0"/>
              <a:t>Use control variables</a:t>
            </a:r>
          </a:p>
          <a:p>
            <a:r>
              <a:rPr lang="en-US" dirty="0"/>
              <a:t>Keep it simple</a:t>
            </a:r>
          </a:p>
          <a:p>
            <a:r>
              <a:rPr lang="en-US" dirty="0"/>
              <a:t>Use larger n</a:t>
            </a:r>
          </a:p>
          <a:p>
            <a:r>
              <a:rPr lang="en-US" dirty="0"/>
              <a:t>Use more than one measure and average or use as latent variable</a:t>
            </a:r>
          </a:p>
        </p:txBody>
      </p:sp>
    </p:spTree>
    <p:extLst>
      <p:ext uri="{BB962C8B-B14F-4D97-AF65-F5344CB8AC3E}">
        <p14:creationId xmlns:p14="http://schemas.microsoft.com/office/powerpoint/2010/main" val="1410569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331C-9F35-479B-9210-9DA95BCC8569}"/>
              </a:ext>
            </a:extLst>
          </p:cNvPr>
          <p:cNvSpPr>
            <a:spLocks noGrp="1"/>
          </p:cNvSpPr>
          <p:nvPr>
            <p:ph type="title"/>
          </p:nvPr>
        </p:nvSpPr>
        <p:spPr/>
        <p:txBody>
          <a:bodyPr>
            <a:normAutofit fontScale="90000"/>
          </a:bodyPr>
          <a:lstStyle/>
          <a:p>
            <a:r>
              <a:rPr lang="en-US" dirty="0"/>
              <a:t>Steps of data analysis (Fife, 2020; Table 1) integrated with my own</a:t>
            </a:r>
          </a:p>
        </p:txBody>
      </p:sp>
      <p:sp>
        <p:nvSpPr>
          <p:cNvPr id="3" name="Content Placeholder 2">
            <a:extLst>
              <a:ext uri="{FF2B5EF4-FFF2-40B4-BE49-F238E27FC236}">
                <a16:creationId xmlns:a16="http://schemas.microsoft.com/office/drawing/2014/main" id="{8BE29BEE-EC2C-4045-8C44-FC11C7D75234}"/>
              </a:ext>
            </a:extLst>
          </p:cNvPr>
          <p:cNvSpPr>
            <a:spLocks noGrp="1"/>
          </p:cNvSpPr>
          <p:nvPr>
            <p:ph sz="quarter" idx="1"/>
          </p:nvPr>
        </p:nvSpPr>
        <p:spPr/>
        <p:txBody>
          <a:bodyPr/>
          <a:lstStyle/>
          <a:p>
            <a:r>
              <a:rPr lang="en-US" dirty="0"/>
              <a:t>1. State your hypotheses</a:t>
            </a:r>
          </a:p>
          <a:p>
            <a:pPr lvl="1"/>
            <a:r>
              <a:rPr lang="en-US" dirty="0"/>
              <a:t>Map them to specific stat tests</a:t>
            </a:r>
          </a:p>
          <a:p>
            <a:pPr lvl="1"/>
            <a:r>
              <a:rPr lang="en-US" dirty="0"/>
              <a:t>Make them specific</a:t>
            </a:r>
          </a:p>
          <a:p>
            <a:pPr lvl="1"/>
            <a:r>
              <a:rPr lang="en-US" dirty="0"/>
              <a:t>State your decision criteria</a:t>
            </a:r>
          </a:p>
          <a:p>
            <a:r>
              <a:rPr lang="en-US" dirty="0"/>
              <a:t>2. Examine psychometrics of measures and manipulations</a:t>
            </a:r>
          </a:p>
        </p:txBody>
      </p:sp>
    </p:spTree>
    <p:extLst>
      <p:ext uri="{BB962C8B-B14F-4D97-AF65-F5344CB8AC3E}">
        <p14:creationId xmlns:p14="http://schemas.microsoft.com/office/powerpoint/2010/main" val="2515734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2.5 Data entry and cleaning</a:t>
            </a:r>
          </a:p>
        </p:txBody>
      </p:sp>
      <p:sp>
        <p:nvSpPr>
          <p:cNvPr id="3" name="Content Placeholder 2"/>
          <p:cNvSpPr>
            <a:spLocks noGrp="1"/>
          </p:cNvSpPr>
          <p:nvPr>
            <p:ph sz="quarter" idx="1"/>
          </p:nvPr>
        </p:nvSpPr>
        <p:spPr/>
        <p:txBody>
          <a:bodyPr>
            <a:normAutofit fontScale="77500" lnSpcReduction="20000"/>
          </a:bodyPr>
          <a:lstStyle/>
          <a:p>
            <a:r>
              <a:rPr lang="en-US" dirty="0"/>
              <a:t>Data entry:</a:t>
            </a:r>
          </a:p>
          <a:p>
            <a:pPr lvl="1"/>
            <a:r>
              <a:rPr lang="en-US" dirty="0"/>
              <a:t>Do double entry or random checks</a:t>
            </a:r>
          </a:p>
          <a:p>
            <a:pPr lvl="1"/>
            <a:r>
              <a:rPr lang="en-US" dirty="0"/>
              <a:t>Keep a log with experimenters, times, sessions, notes, etc. or times you sent out invitations (and add that information to your data file)</a:t>
            </a:r>
          </a:p>
          <a:p>
            <a:pPr lvl="1"/>
            <a:r>
              <a:rPr lang="en-US" dirty="0"/>
              <a:t>Add participant numbers to study </a:t>
            </a:r>
          </a:p>
          <a:p>
            <a:pPr lvl="1"/>
            <a:endParaRPr lang="en-US" dirty="0"/>
          </a:p>
          <a:p>
            <a:r>
              <a:rPr lang="en-US" dirty="0"/>
              <a:t>Data cleaning: </a:t>
            </a:r>
          </a:p>
          <a:p>
            <a:pPr lvl="1"/>
            <a:r>
              <a:rPr lang="en-US" dirty="0"/>
              <a:t>Do frequencies to look for duplicates or impossible scores</a:t>
            </a:r>
          </a:p>
          <a:p>
            <a:pPr lvl="1"/>
            <a:r>
              <a:rPr lang="en-US" dirty="0"/>
              <a:t>Check IP addresses </a:t>
            </a:r>
          </a:p>
          <a:p>
            <a:pPr lvl="1"/>
            <a:r>
              <a:rPr lang="en-US" dirty="0"/>
              <a:t>Check time stamps (DON’T use +/- std deviation—use an actual time range for exclusion, at least with electronically collected data)</a:t>
            </a:r>
          </a:p>
          <a:p>
            <a:pPr lvl="1"/>
            <a:r>
              <a:rPr lang="en-US" dirty="0"/>
              <a:t>Check attention checks </a:t>
            </a:r>
          </a:p>
          <a:p>
            <a:pPr lvl="1"/>
            <a:r>
              <a:rPr lang="en-US" dirty="0"/>
              <a:t>Check criteria for inclusion/exclusion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a:t>Missing values:</a:t>
            </a:r>
          </a:p>
          <a:p>
            <a:pPr lvl="1"/>
            <a:r>
              <a:rPr lang="en-US" dirty="0"/>
              <a:t>Deal with missing values (according to your pre-reg—look at notes from before)</a:t>
            </a:r>
          </a:p>
          <a:p>
            <a:pPr lvl="1"/>
            <a:r>
              <a:rPr lang="en-US" dirty="0"/>
              <a:t>Declare missing values (and make sure it can’t be a real value)</a:t>
            </a:r>
          </a:p>
          <a:p>
            <a:r>
              <a:rPr lang="en-US" dirty="0"/>
              <a:t>Labeling:</a:t>
            </a:r>
          </a:p>
          <a:p>
            <a:pPr lvl="1"/>
            <a:r>
              <a:rPr lang="en-US" dirty="0"/>
              <a:t>Add value labels and label all variables</a:t>
            </a:r>
          </a:p>
          <a:p>
            <a:pPr lvl="1"/>
            <a:r>
              <a:rPr lang="en-US" dirty="0"/>
              <a:t>Do recodes in syntax or into new variables</a:t>
            </a:r>
          </a:p>
          <a:p>
            <a:pPr lvl="1"/>
            <a:r>
              <a:rPr lang="en-US" dirty="0"/>
              <a:t>Do computes in syntax and describe them with value labels </a:t>
            </a:r>
          </a:p>
          <a:p>
            <a:pPr lvl="1"/>
            <a:r>
              <a:rPr lang="en-US" dirty="0"/>
              <a:t>Clearly label your datafiles so you know which is which (make a file with info on the study and data)</a:t>
            </a:r>
          </a:p>
          <a:p>
            <a:r>
              <a:rPr lang="en-US" dirty="0"/>
              <a:t>Delete “extra” files</a:t>
            </a:r>
          </a:p>
          <a:p>
            <a:r>
              <a:rPr lang="en-US" dirty="0"/>
              <a:t>Keep clear notes on what you did and who you dropped at each step (raw vs. clean data file)</a:t>
            </a:r>
          </a:p>
          <a:p>
            <a:endParaRPr lang="en-US" dirty="0"/>
          </a:p>
        </p:txBody>
      </p:sp>
    </p:spTree>
    <p:extLst>
      <p:ext uri="{BB962C8B-B14F-4D97-AF65-F5344CB8AC3E}">
        <p14:creationId xmlns:p14="http://schemas.microsoft.com/office/powerpoint/2010/main" val="2514724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2" descr="http://www.phdcomics.com/comics/archive/phd052810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739588"/>
            <a:ext cx="6477000" cy="5224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79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2234-D7D3-4A96-9A16-A14E519BCBCB}"/>
              </a:ext>
            </a:extLst>
          </p:cNvPr>
          <p:cNvSpPr>
            <a:spLocks noGrp="1"/>
          </p:cNvSpPr>
          <p:nvPr>
            <p:ph type="title"/>
          </p:nvPr>
        </p:nvSpPr>
        <p:spPr/>
        <p:txBody>
          <a:bodyPr/>
          <a:lstStyle/>
          <a:p>
            <a:r>
              <a:rPr lang="en-US" dirty="0"/>
              <a:t>Definitions (what does it mean?)</a:t>
            </a:r>
          </a:p>
        </p:txBody>
      </p:sp>
      <p:sp>
        <p:nvSpPr>
          <p:cNvPr id="3" name="Content Placeholder 2">
            <a:extLst>
              <a:ext uri="{FF2B5EF4-FFF2-40B4-BE49-F238E27FC236}">
                <a16:creationId xmlns:a16="http://schemas.microsoft.com/office/drawing/2014/main" id="{D1B628B5-6E0E-49CA-9AD5-3964AF7CDDDC}"/>
              </a:ext>
            </a:extLst>
          </p:cNvPr>
          <p:cNvSpPr>
            <a:spLocks noGrp="1"/>
          </p:cNvSpPr>
          <p:nvPr>
            <p:ph sz="quarter" idx="1"/>
          </p:nvPr>
        </p:nvSpPr>
        <p:spPr/>
        <p:txBody>
          <a:bodyPr/>
          <a:lstStyle/>
          <a:p>
            <a:r>
              <a:rPr lang="en-US" dirty="0"/>
              <a:t>Frequentist </a:t>
            </a:r>
          </a:p>
          <a:p>
            <a:r>
              <a:rPr lang="en-US" dirty="0"/>
              <a:t>Bayesian</a:t>
            </a:r>
          </a:p>
          <a:p>
            <a:pPr lvl="1"/>
            <a:r>
              <a:rPr lang="en-US" dirty="0">
                <a:hlinkClick r:id="rId3"/>
              </a:rPr>
              <a:t>https://www.youtube.com/watch?v=My6DMRmqwQk</a:t>
            </a:r>
            <a:endParaRPr lang="en-US" dirty="0"/>
          </a:p>
          <a:p>
            <a:r>
              <a:rPr lang="en-US" dirty="0"/>
              <a:t>NHST</a:t>
            </a:r>
          </a:p>
          <a:p>
            <a:r>
              <a:rPr lang="en-US" dirty="0"/>
              <a:t>Confidence interval</a:t>
            </a:r>
          </a:p>
          <a:p>
            <a:r>
              <a:rPr lang="en-US" dirty="0"/>
              <a:t>Credibility interval</a:t>
            </a:r>
          </a:p>
          <a:p>
            <a:r>
              <a:rPr lang="en-US" dirty="0">
                <a:hlinkClick r:id="rId4"/>
              </a:rPr>
              <a:t>p-value</a:t>
            </a:r>
            <a:endParaRPr lang="en-US" dirty="0"/>
          </a:p>
        </p:txBody>
      </p:sp>
      <p:pic>
        <p:nvPicPr>
          <p:cNvPr id="4" name="Picture 2" descr="https://tse1.mm.bing.net/th?id=OIP.YCjFJExohdqxaU_E2BAWagHaEC&amp;pid=Api&amp;P=0&amp;w=308&amp;h=168">
            <a:extLst>
              <a:ext uri="{FF2B5EF4-FFF2-40B4-BE49-F238E27FC236}">
                <a16:creationId xmlns:a16="http://schemas.microsoft.com/office/drawing/2014/main" id="{2A34AFFA-5617-4E42-9A6D-6687A3BF1A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657600"/>
            <a:ext cx="37719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552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common data management problems</a:t>
            </a:r>
          </a:p>
        </p:txBody>
      </p:sp>
      <p:sp>
        <p:nvSpPr>
          <p:cNvPr id="3" name="Content Placeholder 2"/>
          <p:cNvSpPr>
            <a:spLocks noGrp="1"/>
          </p:cNvSpPr>
          <p:nvPr>
            <p:ph sz="quarter" idx="1"/>
          </p:nvPr>
        </p:nvSpPr>
        <p:spPr/>
        <p:txBody>
          <a:bodyPr>
            <a:normAutofit/>
          </a:bodyPr>
          <a:lstStyle/>
          <a:p>
            <a:r>
              <a:rPr lang="en-US" dirty="0"/>
              <a:t>When you recode categories, make sure your recodes make sense</a:t>
            </a:r>
          </a:p>
          <a:p>
            <a:r>
              <a:rPr lang="en-US" dirty="0"/>
              <a:t>Do reliability item analyses to check for poor items and to see if there are ones that should have been recoded and weren’t	</a:t>
            </a:r>
          </a:p>
          <a:p>
            <a:r>
              <a:rPr lang="en-US" dirty="0"/>
              <a:t>Be purposeful in how you do calculations and know what they actually do</a:t>
            </a:r>
          </a:p>
          <a:p>
            <a:pPr marL="365760" lvl="1"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6B38-44B8-4BE4-B2D8-8951A69FCD9C}"/>
              </a:ext>
            </a:extLst>
          </p:cNvPr>
          <p:cNvSpPr>
            <a:spLocks noGrp="1"/>
          </p:cNvSpPr>
          <p:nvPr>
            <p:ph type="title"/>
          </p:nvPr>
        </p:nvSpPr>
        <p:spPr>
          <a:xfrm>
            <a:off x="612648" y="381000"/>
            <a:ext cx="8153400" cy="990600"/>
          </a:xfrm>
        </p:spPr>
        <p:txBody>
          <a:bodyPr>
            <a:normAutofit fontScale="90000"/>
          </a:bodyPr>
          <a:lstStyle/>
          <a:p>
            <a:r>
              <a:rPr lang="en-US" dirty="0"/>
              <a:t>3. Graph your univariate variables (get to know your data!)</a:t>
            </a:r>
            <a:br>
              <a:rPr lang="en-US" dirty="0"/>
            </a:br>
            <a:endParaRPr lang="en-US" dirty="0"/>
          </a:p>
        </p:txBody>
      </p:sp>
      <p:sp>
        <p:nvSpPr>
          <p:cNvPr id="3" name="Content Placeholder 2">
            <a:extLst>
              <a:ext uri="{FF2B5EF4-FFF2-40B4-BE49-F238E27FC236}">
                <a16:creationId xmlns:a16="http://schemas.microsoft.com/office/drawing/2014/main" id="{3558C5DF-38E9-40B5-8E20-DE70E13093D6}"/>
              </a:ext>
            </a:extLst>
          </p:cNvPr>
          <p:cNvSpPr>
            <a:spLocks noGrp="1"/>
          </p:cNvSpPr>
          <p:nvPr>
            <p:ph sz="quarter" idx="1"/>
          </p:nvPr>
        </p:nvSpPr>
        <p:spPr/>
        <p:txBody>
          <a:bodyPr>
            <a:normAutofit/>
          </a:bodyPr>
          <a:lstStyle/>
          <a:p>
            <a:r>
              <a:rPr lang="en-US" dirty="0"/>
              <a:t>Do frequencies and look at the </a:t>
            </a:r>
            <a:r>
              <a:rPr lang="en-US" b="1" dirty="0"/>
              <a:t>distributions</a:t>
            </a:r>
            <a:r>
              <a:rPr lang="en-US" dirty="0"/>
              <a:t> and ranges</a:t>
            </a:r>
          </a:p>
          <a:p>
            <a:r>
              <a:rPr lang="en-US" dirty="0"/>
              <a:t>Look at the means and SDs and think about what those really mean (measures of </a:t>
            </a:r>
            <a:r>
              <a:rPr lang="en-US" b="1" dirty="0"/>
              <a:t>central tendency</a:t>
            </a:r>
            <a:r>
              <a:rPr lang="en-US" dirty="0"/>
              <a:t> and </a:t>
            </a:r>
            <a:r>
              <a:rPr lang="en-US" b="1" dirty="0"/>
              <a:t>variability</a:t>
            </a:r>
            <a:r>
              <a:rPr lang="en-US" dirty="0"/>
              <a:t>)</a:t>
            </a:r>
          </a:p>
          <a:p>
            <a:pPr lvl="1"/>
            <a:r>
              <a:rPr lang="en-US" dirty="0"/>
              <a:t>Std deviation vs. variance vs. std error</a:t>
            </a:r>
          </a:p>
          <a:p>
            <a:r>
              <a:rPr lang="en-US" dirty="0"/>
              <a:t>Do histograms or other plots</a:t>
            </a:r>
          </a:p>
          <a:p>
            <a:r>
              <a:rPr lang="en-US" dirty="0"/>
              <a:t>Graph data, not summaries of data</a:t>
            </a:r>
          </a:p>
          <a:p>
            <a:r>
              <a:rPr lang="en-US" dirty="0"/>
              <a:t>What information will this give you? </a:t>
            </a:r>
          </a:p>
          <a:p>
            <a:endParaRPr lang="en-US" dirty="0"/>
          </a:p>
        </p:txBody>
      </p:sp>
    </p:spTree>
    <p:extLst>
      <p:ext uri="{BB962C8B-B14F-4D97-AF65-F5344CB8AC3E}">
        <p14:creationId xmlns:p14="http://schemas.microsoft.com/office/powerpoint/2010/main" val="3450270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these graphs tell you? </a:t>
            </a:r>
          </a:p>
        </p:txBody>
      </p:sp>
      <p:sp>
        <p:nvSpPr>
          <p:cNvPr id="4" name="AutoShape 2" descr="Related image"/>
          <p:cNvSpPr>
            <a:spLocks noChangeAspect="1" noChangeArrowheads="1"/>
          </p:cNvSpPr>
          <p:nvPr/>
        </p:nvSpPr>
        <p:spPr bwMode="auto">
          <a:xfrm>
            <a:off x="155574" y="-144463"/>
            <a:ext cx="2963853" cy="2963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Content Placeholder 7"/>
          <p:cNvPicPr>
            <a:picLocks noGrp="1" noChangeAspect="1"/>
          </p:cNvPicPr>
          <p:nvPr>
            <p:ph sz="quarter" idx="1"/>
          </p:nvPr>
        </p:nvPicPr>
        <p:blipFill>
          <a:blip r:embed="rId3"/>
          <a:stretch>
            <a:fillRect/>
          </a:stretch>
        </p:blipFill>
        <p:spPr>
          <a:xfrm>
            <a:off x="155574" y="1828800"/>
            <a:ext cx="4754940" cy="3810000"/>
          </a:xfrm>
          <a:prstGeom prst="rect">
            <a:avLst/>
          </a:prstGeom>
        </p:spPr>
      </p:pic>
      <p:pic>
        <p:nvPicPr>
          <p:cNvPr id="9" name="Picture 8"/>
          <p:cNvPicPr>
            <a:picLocks noChangeAspect="1"/>
          </p:cNvPicPr>
          <p:nvPr/>
        </p:nvPicPr>
        <p:blipFill>
          <a:blip r:embed="rId4"/>
          <a:stretch>
            <a:fillRect/>
          </a:stretch>
        </p:blipFill>
        <p:spPr>
          <a:xfrm>
            <a:off x="4341510" y="1828800"/>
            <a:ext cx="4802490" cy="3848100"/>
          </a:xfrm>
          <a:prstGeom prst="rect">
            <a:avLst/>
          </a:prstGeom>
        </p:spPr>
      </p:pic>
    </p:spTree>
    <p:extLst>
      <p:ext uri="{BB962C8B-B14F-4D97-AF65-F5344CB8AC3E}">
        <p14:creationId xmlns:p14="http://schemas.microsoft.com/office/powerpoint/2010/main" val="1356522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sz="quarter" idx="1"/>
          </p:nvPr>
        </p:nvPicPr>
        <p:blipFill>
          <a:blip r:embed="rId3"/>
          <a:stretch>
            <a:fillRect/>
          </a:stretch>
        </p:blipFill>
        <p:spPr>
          <a:xfrm>
            <a:off x="2057400" y="1676400"/>
            <a:ext cx="4187825" cy="4373575"/>
          </a:xfrm>
          <a:prstGeom prst="rect">
            <a:avLst/>
          </a:prstGeom>
        </p:spPr>
      </p:pic>
    </p:spTree>
    <p:extLst>
      <p:ext uri="{BB962C8B-B14F-4D97-AF65-F5344CB8AC3E}">
        <p14:creationId xmlns:p14="http://schemas.microsoft.com/office/powerpoint/2010/main" val="1896621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5" name="Picture 4"/>
          <p:cNvPicPr>
            <a:picLocks noChangeAspect="1"/>
          </p:cNvPicPr>
          <p:nvPr/>
        </p:nvPicPr>
        <p:blipFill>
          <a:blip r:embed="rId3"/>
          <a:stretch>
            <a:fillRect/>
          </a:stretch>
        </p:blipFill>
        <p:spPr>
          <a:xfrm>
            <a:off x="990600" y="2044334"/>
            <a:ext cx="6124333" cy="3607532"/>
          </a:xfrm>
          <a:prstGeom prst="rect">
            <a:avLst/>
          </a:prstGeom>
        </p:spPr>
      </p:pic>
    </p:spTree>
    <p:extLst>
      <p:ext uri="{BB962C8B-B14F-4D97-AF65-F5344CB8AC3E}">
        <p14:creationId xmlns:p14="http://schemas.microsoft.com/office/powerpoint/2010/main" val="725874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486F6-E15C-4830-9381-D7DB86CCFE0B}"/>
              </a:ext>
            </a:extLst>
          </p:cNvPr>
          <p:cNvSpPr>
            <a:spLocks noGrp="1"/>
          </p:cNvSpPr>
          <p:nvPr>
            <p:ph type="title"/>
          </p:nvPr>
        </p:nvSpPr>
        <p:spPr/>
        <p:txBody>
          <a:bodyPr/>
          <a:lstStyle/>
          <a:p>
            <a:r>
              <a:rPr lang="en-US" dirty="0"/>
              <a:t>4. Graph your hypothesis</a:t>
            </a:r>
          </a:p>
        </p:txBody>
      </p:sp>
      <p:sp>
        <p:nvSpPr>
          <p:cNvPr id="3" name="Content Placeholder 2">
            <a:extLst>
              <a:ext uri="{FF2B5EF4-FFF2-40B4-BE49-F238E27FC236}">
                <a16:creationId xmlns:a16="http://schemas.microsoft.com/office/drawing/2014/main" id="{F5DB9DDF-4AB7-41F4-BF40-8470EBC27E9D}"/>
              </a:ext>
            </a:extLst>
          </p:cNvPr>
          <p:cNvSpPr>
            <a:spLocks noGrp="1"/>
          </p:cNvSpPr>
          <p:nvPr>
            <p:ph sz="quarter" idx="1"/>
          </p:nvPr>
        </p:nvSpPr>
        <p:spPr/>
        <p:txBody>
          <a:bodyPr>
            <a:normAutofit/>
          </a:bodyPr>
          <a:lstStyle/>
          <a:p>
            <a:r>
              <a:rPr lang="en-US" dirty="0"/>
              <a:t>Do crosstabs (what test would go with these?)</a:t>
            </a:r>
          </a:p>
          <a:p>
            <a:r>
              <a:rPr lang="en-US" dirty="0"/>
              <a:t>Do scatterplots and other graphs</a:t>
            </a:r>
          </a:p>
          <a:p>
            <a:pPr lvl="1"/>
            <a:r>
              <a:rPr lang="en-US" dirty="0">
                <a:hlinkClick r:id="rId3"/>
              </a:rPr>
              <a:t>https://mode.com/blog/violin-plot-examples/</a:t>
            </a:r>
            <a:endParaRPr lang="en-US" dirty="0"/>
          </a:p>
          <a:p>
            <a:pPr lvl="1"/>
            <a:r>
              <a:rPr lang="en-US" dirty="0"/>
              <a:t>Check out Edward Tufte’s books</a:t>
            </a:r>
          </a:p>
          <a:p>
            <a:r>
              <a:rPr lang="en-US" dirty="0"/>
              <a:t>Look for outliers—why do you get them and how can you find them? </a:t>
            </a:r>
          </a:p>
          <a:p>
            <a:r>
              <a:rPr lang="en-US" dirty="0"/>
              <a:t>Look for nonlinearity</a:t>
            </a:r>
          </a:p>
          <a:p>
            <a:r>
              <a:rPr lang="en-US" dirty="0"/>
              <a:t>Understand your data before you test it</a:t>
            </a:r>
          </a:p>
          <a:p>
            <a:pPr lvl="1"/>
            <a:endParaRPr lang="en-US" dirty="0">
              <a:hlinkClick r:id="rId3"/>
            </a:endParaRPr>
          </a:p>
          <a:p>
            <a:pPr lvl="1"/>
            <a:endParaRPr lang="en-US" dirty="0">
              <a:hlinkClick r:id="rId3"/>
            </a:endParaRPr>
          </a:p>
          <a:p>
            <a:endParaRPr lang="en-US" dirty="0"/>
          </a:p>
        </p:txBody>
      </p:sp>
    </p:spTree>
    <p:extLst>
      <p:ext uri="{BB962C8B-B14F-4D97-AF65-F5344CB8AC3E}">
        <p14:creationId xmlns:p14="http://schemas.microsoft.com/office/powerpoint/2010/main" val="988229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quarter" idx="1"/>
          </p:nvPr>
        </p:nvPicPr>
        <p:blipFill>
          <a:blip r:embed="rId3"/>
          <a:stretch>
            <a:fillRect/>
          </a:stretch>
        </p:blipFill>
        <p:spPr>
          <a:xfrm>
            <a:off x="1884060" y="1600200"/>
            <a:ext cx="5610829" cy="4495800"/>
          </a:xfrm>
          <a:prstGeom prst="rect">
            <a:avLst/>
          </a:prstGeom>
        </p:spPr>
      </p:pic>
    </p:spTree>
    <p:extLst>
      <p:ext uri="{BB962C8B-B14F-4D97-AF65-F5344CB8AC3E}">
        <p14:creationId xmlns:p14="http://schemas.microsoft.com/office/powerpoint/2010/main" val="473526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3C71-5EA0-42D1-9F58-786DAF04CE13}"/>
              </a:ext>
            </a:extLst>
          </p:cNvPr>
          <p:cNvSpPr>
            <a:spLocks noGrp="1"/>
          </p:cNvSpPr>
          <p:nvPr>
            <p:ph type="title"/>
          </p:nvPr>
        </p:nvSpPr>
        <p:spPr/>
        <p:txBody>
          <a:bodyPr>
            <a:normAutofit fontScale="90000"/>
          </a:bodyPr>
          <a:lstStyle/>
          <a:p>
            <a:r>
              <a:rPr lang="en-US" dirty="0"/>
              <a:t>5. Study your residuals/test assumptions</a:t>
            </a:r>
          </a:p>
        </p:txBody>
      </p:sp>
      <p:sp>
        <p:nvSpPr>
          <p:cNvPr id="3" name="Content Placeholder 2">
            <a:extLst>
              <a:ext uri="{FF2B5EF4-FFF2-40B4-BE49-F238E27FC236}">
                <a16:creationId xmlns:a16="http://schemas.microsoft.com/office/drawing/2014/main" id="{754774DF-5366-4F38-B913-B4998BE679A5}"/>
              </a:ext>
            </a:extLst>
          </p:cNvPr>
          <p:cNvSpPr>
            <a:spLocks noGrp="1"/>
          </p:cNvSpPr>
          <p:nvPr>
            <p:ph sz="quarter" idx="1"/>
          </p:nvPr>
        </p:nvSpPr>
        <p:spPr/>
        <p:txBody>
          <a:bodyPr>
            <a:normAutofit fontScale="55000" lnSpcReduction="20000"/>
          </a:bodyPr>
          <a:lstStyle/>
          <a:p>
            <a:r>
              <a:rPr lang="en-US" dirty="0"/>
              <a:t>Normality</a:t>
            </a:r>
          </a:p>
          <a:p>
            <a:pPr lvl="1"/>
            <a:r>
              <a:rPr lang="en-US" dirty="0"/>
              <a:t>Univariate and multivariate</a:t>
            </a:r>
          </a:p>
          <a:p>
            <a:pPr lvl="1"/>
            <a:r>
              <a:rPr lang="en-US" dirty="0"/>
              <a:t>Skew and kurtosis</a:t>
            </a:r>
          </a:p>
          <a:p>
            <a:pPr lvl="1"/>
            <a:r>
              <a:rPr lang="en-US" dirty="0"/>
              <a:t>Histogram of residuals</a:t>
            </a:r>
          </a:p>
          <a:p>
            <a:r>
              <a:rPr lang="en-US" dirty="0"/>
              <a:t>Linearity</a:t>
            </a:r>
          </a:p>
          <a:p>
            <a:pPr lvl="1"/>
            <a:r>
              <a:rPr lang="en-US" dirty="0"/>
              <a:t>Multivariate</a:t>
            </a:r>
          </a:p>
          <a:p>
            <a:pPr lvl="1"/>
            <a:r>
              <a:rPr lang="en-US" dirty="0"/>
              <a:t>Scatterplots</a:t>
            </a:r>
          </a:p>
          <a:p>
            <a:pPr lvl="1"/>
            <a:r>
              <a:rPr lang="en-US" dirty="0"/>
              <a:t>Graphing residuals</a:t>
            </a:r>
          </a:p>
          <a:p>
            <a:pPr lvl="1"/>
            <a:r>
              <a:rPr lang="en-US" dirty="0"/>
              <a:t>Residual dependence or scale location plot</a:t>
            </a:r>
          </a:p>
          <a:p>
            <a:r>
              <a:rPr lang="en-US" dirty="0"/>
              <a:t>Homoscedasticity</a:t>
            </a:r>
          </a:p>
          <a:p>
            <a:pPr lvl="1"/>
            <a:r>
              <a:rPr lang="en-US" dirty="0"/>
              <a:t>Homogeneity of variance at univariate level (</a:t>
            </a:r>
            <a:r>
              <a:rPr lang="en-US" dirty="0" err="1"/>
              <a:t>Levene’s</a:t>
            </a:r>
            <a:r>
              <a:rPr lang="en-US" dirty="0"/>
              <a:t> test)</a:t>
            </a:r>
          </a:p>
          <a:p>
            <a:pPr lvl="1"/>
            <a:r>
              <a:rPr lang="en-US" dirty="0"/>
              <a:t>Scatterplots </a:t>
            </a:r>
          </a:p>
          <a:p>
            <a:pPr lvl="1"/>
            <a:r>
              <a:rPr lang="en-US" dirty="0"/>
              <a:t>Box’s M at multivariate level</a:t>
            </a:r>
          </a:p>
          <a:p>
            <a:pPr lvl="1"/>
            <a:r>
              <a:rPr lang="en-US" dirty="0"/>
              <a:t>Residual dependence or scale location plot</a:t>
            </a:r>
          </a:p>
          <a:p>
            <a:r>
              <a:rPr lang="en-US" dirty="0"/>
              <a:t>Independence (talked about last class)</a:t>
            </a:r>
          </a:p>
          <a:p>
            <a:r>
              <a:rPr lang="en-US" dirty="0"/>
              <a:t>What can you do if there are violations? </a:t>
            </a:r>
          </a:p>
        </p:txBody>
      </p:sp>
    </p:spTree>
    <p:extLst>
      <p:ext uri="{BB962C8B-B14F-4D97-AF65-F5344CB8AC3E}">
        <p14:creationId xmlns:p14="http://schemas.microsoft.com/office/powerpoint/2010/main" val="30542786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78E8-C179-428E-841D-9433D33736D0}"/>
              </a:ext>
            </a:extLst>
          </p:cNvPr>
          <p:cNvSpPr>
            <a:spLocks noGrp="1"/>
          </p:cNvSpPr>
          <p:nvPr>
            <p:ph type="title"/>
          </p:nvPr>
        </p:nvSpPr>
        <p:spPr/>
        <p:txBody>
          <a:bodyPr/>
          <a:lstStyle/>
          <a:p>
            <a:r>
              <a:rPr lang="en-US" dirty="0"/>
              <a:t>6. NOW you’re ready to analyze</a:t>
            </a:r>
          </a:p>
        </p:txBody>
      </p:sp>
      <p:sp>
        <p:nvSpPr>
          <p:cNvPr id="3" name="Content Placeholder 2">
            <a:extLst>
              <a:ext uri="{FF2B5EF4-FFF2-40B4-BE49-F238E27FC236}">
                <a16:creationId xmlns:a16="http://schemas.microsoft.com/office/drawing/2014/main" id="{A7503A9F-67E2-4012-A306-6ECD21040420}"/>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1035308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BD63-A95A-461A-9D0B-1294B7927F45}"/>
              </a:ext>
            </a:extLst>
          </p:cNvPr>
          <p:cNvSpPr>
            <a:spLocks noGrp="1"/>
          </p:cNvSpPr>
          <p:nvPr>
            <p:ph type="title"/>
          </p:nvPr>
        </p:nvSpPr>
        <p:spPr/>
        <p:txBody>
          <a:bodyPr/>
          <a:lstStyle/>
          <a:p>
            <a:r>
              <a:rPr lang="en-US" dirty="0"/>
              <a:t>What tests should you do? </a:t>
            </a:r>
          </a:p>
        </p:txBody>
      </p:sp>
      <p:sp>
        <p:nvSpPr>
          <p:cNvPr id="3" name="Content Placeholder 2">
            <a:extLst>
              <a:ext uri="{FF2B5EF4-FFF2-40B4-BE49-F238E27FC236}">
                <a16:creationId xmlns:a16="http://schemas.microsoft.com/office/drawing/2014/main" id="{140B7A55-2E3A-4284-AB54-F93A89610648}"/>
              </a:ext>
            </a:extLst>
          </p:cNvPr>
          <p:cNvSpPr>
            <a:spLocks noGrp="1"/>
          </p:cNvSpPr>
          <p:nvPr>
            <p:ph sz="quarter" idx="1"/>
          </p:nvPr>
        </p:nvSpPr>
        <p:spPr/>
        <p:txBody>
          <a:bodyPr>
            <a:normAutofit/>
          </a:bodyPr>
          <a:lstStyle/>
          <a:p>
            <a:r>
              <a:rPr lang="en-US" dirty="0"/>
              <a:t>Nonparametric tests</a:t>
            </a:r>
          </a:p>
          <a:p>
            <a:pPr lvl="1"/>
            <a:r>
              <a:rPr lang="en-US" dirty="0"/>
              <a:t>Chi square</a:t>
            </a:r>
          </a:p>
          <a:p>
            <a:pPr lvl="1"/>
            <a:r>
              <a:rPr lang="en-US" dirty="0"/>
              <a:t>Cramer’s V</a:t>
            </a:r>
          </a:p>
          <a:p>
            <a:pPr lvl="1"/>
            <a:r>
              <a:rPr lang="en-US" dirty="0"/>
              <a:t>Mann Whitney U</a:t>
            </a:r>
          </a:p>
          <a:p>
            <a:pPr lvl="1"/>
            <a:r>
              <a:rPr lang="en-US" dirty="0"/>
              <a:t>Wilcoxon signed ranks </a:t>
            </a:r>
          </a:p>
          <a:p>
            <a:pPr lvl="1"/>
            <a:r>
              <a:rPr lang="en-US" dirty="0"/>
              <a:t>Sign test</a:t>
            </a:r>
          </a:p>
          <a:p>
            <a:pPr lvl="1"/>
            <a:r>
              <a:rPr lang="en-US" dirty="0"/>
              <a:t>Kruskal Wallis</a:t>
            </a:r>
          </a:p>
        </p:txBody>
      </p:sp>
    </p:spTree>
    <p:extLst>
      <p:ext uri="{BB962C8B-B14F-4D97-AF65-F5344CB8AC3E}">
        <p14:creationId xmlns:p14="http://schemas.microsoft.com/office/powerpoint/2010/main" val="17282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33400"/>
            <a:ext cx="8153400" cy="990600"/>
          </a:xfrm>
        </p:spPr>
        <p:txBody>
          <a:bodyPr>
            <a:normAutofit fontScale="90000"/>
          </a:bodyPr>
          <a:lstStyle/>
          <a:p>
            <a:r>
              <a:rPr lang="en-US" dirty="0"/>
              <a:t>What is a p and what does it mean? (</a:t>
            </a:r>
            <a:r>
              <a:rPr lang="en-US" dirty="0" err="1"/>
              <a:t>Laken</a:t>
            </a:r>
            <a:r>
              <a:rPr lang="en-US" dirty="0"/>
              <a:t>, n.d.; Anderson, 2019)</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hlinkClick r:id="rId3"/>
              </a:rPr>
              <a:t>Dance of the p values</a:t>
            </a:r>
            <a:endParaRPr lang="en-US" dirty="0"/>
          </a:p>
          <a:p>
            <a:r>
              <a:rPr lang="en-US" dirty="0"/>
              <a:t>Why p=.06 doesn’t mean null is true</a:t>
            </a:r>
          </a:p>
          <a:p>
            <a:r>
              <a:rPr lang="en-US" dirty="0"/>
              <a:t>Why p&lt;.05 doesn’t mean null is false</a:t>
            </a:r>
          </a:p>
          <a:p>
            <a:r>
              <a:rPr lang="en-US" dirty="0"/>
              <a:t>Why a sig p &lt;&gt; an important effect</a:t>
            </a:r>
          </a:p>
          <a:p>
            <a:r>
              <a:rPr lang="en-US" dirty="0"/>
              <a:t>Why a sig finding doesn’t mean that Type I error likelihood is 5%</a:t>
            </a:r>
          </a:p>
          <a:p>
            <a:r>
              <a:rPr lang="en-US" dirty="0"/>
              <a:t>Why the p value doesn’t tell you about replicability</a:t>
            </a:r>
          </a:p>
          <a:p>
            <a:r>
              <a:rPr lang="en-US" dirty="0"/>
              <a:t>Why d=.80, p = .035 isn’t necessarily a good thing</a:t>
            </a:r>
          </a:p>
          <a:p>
            <a:r>
              <a:rPr lang="en-US" dirty="0"/>
              <a:t>Why sometimes the likelihood of the null is greater even when p&lt;.05</a:t>
            </a:r>
          </a:p>
          <a:p>
            <a:endParaRPr lang="en-US" dirty="0"/>
          </a:p>
          <a:p>
            <a:endParaRPr lang="en-US" dirty="0"/>
          </a:p>
          <a:p>
            <a:endParaRPr lang="en-US" dirty="0"/>
          </a:p>
        </p:txBody>
      </p:sp>
    </p:spTree>
    <p:extLst>
      <p:ext uri="{BB962C8B-B14F-4D97-AF65-F5344CB8AC3E}">
        <p14:creationId xmlns:p14="http://schemas.microsoft.com/office/powerpoint/2010/main" val="3327024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5FFF-9BD0-4835-B29C-0AE0DAFA4748}"/>
              </a:ext>
            </a:extLst>
          </p:cNvPr>
          <p:cNvSpPr>
            <a:spLocks noGrp="1"/>
          </p:cNvSpPr>
          <p:nvPr>
            <p:ph type="title"/>
          </p:nvPr>
        </p:nvSpPr>
        <p:spPr/>
        <p:txBody>
          <a:bodyPr/>
          <a:lstStyle/>
          <a:p>
            <a:r>
              <a:rPr lang="en-US" dirty="0"/>
              <a:t>General linear model</a:t>
            </a:r>
          </a:p>
        </p:txBody>
      </p:sp>
      <p:sp>
        <p:nvSpPr>
          <p:cNvPr id="3" name="Content Placeholder 2">
            <a:extLst>
              <a:ext uri="{FF2B5EF4-FFF2-40B4-BE49-F238E27FC236}">
                <a16:creationId xmlns:a16="http://schemas.microsoft.com/office/drawing/2014/main" id="{B114738C-2119-43FA-8DC9-40DCE6CE0524}"/>
              </a:ext>
            </a:extLst>
          </p:cNvPr>
          <p:cNvSpPr>
            <a:spLocks noGrp="1"/>
          </p:cNvSpPr>
          <p:nvPr>
            <p:ph sz="quarter" idx="1"/>
          </p:nvPr>
        </p:nvSpPr>
        <p:spPr/>
        <p:txBody>
          <a:bodyPr>
            <a:normAutofit fontScale="85000" lnSpcReduction="20000"/>
          </a:bodyPr>
          <a:lstStyle/>
          <a:p>
            <a:r>
              <a:rPr lang="en-US" dirty="0"/>
              <a:t>t-test</a:t>
            </a:r>
          </a:p>
          <a:p>
            <a:r>
              <a:rPr lang="en-US" dirty="0"/>
              <a:t>ANOVA (random vs. fixed factors, nested designs)</a:t>
            </a:r>
          </a:p>
          <a:p>
            <a:r>
              <a:rPr lang="en-US" dirty="0"/>
              <a:t>ANCOVA</a:t>
            </a:r>
          </a:p>
          <a:p>
            <a:r>
              <a:rPr lang="en-US" dirty="0"/>
              <a:t>MANOVA</a:t>
            </a:r>
          </a:p>
          <a:p>
            <a:r>
              <a:rPr lang="en-US" dirty="0"/>
              <a:t>Regression (linear vs. logistic; stepwise, hierarchical, enter)</a:t>
            </a:r>
          </a:p>
          <a:p>
            <a:r>
              <a:rPr lang="en-US" dirty="0"/>
              <a:t>Factor analysis (eigenvalues, exploratory vs. confirmatory, scree plot)</a:t>
            </a:r>
          </a:p>
          <a:p>
            <a:r>
              <a:rPr lang="en-US" dirty="0"/>
              <a:t>Multidimensional scaling</a:t>
            </a:r>
          </a:p>
          <a:p>
            <a:r>
              <a:rPr lang="en-US" dirty="0"/>
              <a:t>Discriminant function analysis</a:t>
            </a:r>
          </a:p>
          <a:p>
            <a:r>
              <a:rPr lang="en-US" dirty="0"/>
              <a:t>HLM</a:t>
            </a:r>
          </a:p>
          <a:p>
            <a:r>
              <a:rPr lang="en-US" dirty="0"/>
              <a:t>SEM</a:t>
            </a:r>
          </a:p>
        </p:txBody>
      </p:sp>
    </p:spTree>
    <p:extLst>
      <p:ext uri="{BB962C8B-B14F-4D97-AF65-F5344CB8AC3E}">
        <p14:creationId xmlns:p14="http://schemas.microsoft.com/office/powerpoint/2010/main" val="4172872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BD63-A95A-461A-9D0B-1294B7927F4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40B7A55-2E3A-4284-AB54-F93A89610648}"/>
              </a:ext>
            </a:extLst>
          </p:cNvPr>
          <p:cNvSpPr>
            <a:spLocks noGrp="1"/>
          </p:cNvSpPr>
          <p:nvPr>
            <p:ph sz="quarter" idx="1"/>
          </p:nvPr>
        </p:nvSpPr>
        <p:spPr/>
        <p:txBody>
          <a:bodyPr>
            <a:normAutofit fontScale="85000" lnSpcReduction="20000"/>
          </a:bodyPr>
          <a:lstStyle/>
          <a:p>
            <a:r>
              <a:rPr lang="en-US" dirty="0"/>
              <a:t>What can bias correlations? </a:t>
            </a:r>
          </a:p>
          <a:p>
            <a:pPr lvl="1"/>
            <a:r>
              <a:rPr lang="en-US" dirty="0"/>
              <a:t>Sample size</a:t>
            </a:r>
          </a:p>
          <a:p>
            <a:pPr lvl="1"/>
            <a:r>
              <a:rPr lang="en-US" dirty="0"/>
              <a:t>Outliers</a:t>
            </a:r>
          </a:p>
          <a:p>
            <a:pPr lvl="1"/>
            <a:r>
              <a:rPr lang="en-US" dirty="0"/>
              <a:t>Truncated range</a:t>
            </a:r>
          </a:p>
          <a:p>
            <a:r>
              <a:rPr lang="en-US" dirty="0"/>
              <a:t>When do you want to use categories or dichotomies instead of continuous data?</a:t>
            </a:r>
          </a:p>
          <a:p>
            <a:r>
              <a:rPr lang="en-US" dirty="0"/>
              <a:t>Do sensitivity analyses and report them</a:t>
            </a:r>
          </a:p>
          <a:p>
            <a:r>
              <a:rPr lang="en-US" dirty="0"/>
              <a:t>Distinguish between exploratory and confirmatory analyses</a:t>
            </a:r>
          </a:p>
          <a:p>
            <a:r>
              <a:rPr lang="en-US" dirty="0"/>
              <a:t>Always double check analyses (2 people, until you agree)</a:t>
            </a:r>
          </a:p>
          <a:p>
            <a:r>
              <a:rPr lang="en-US" dirty="0"/>
              <a:t>Use statcheck.io</a:t>
            </a:r>
          </a:p>
          <a:p>
            <a:r>
              <a:rPr lang="en-US" dirty="0"/>
              <a:t>Report test statistic, df, p value, effect size, confidence intervals, means, variability</a:t>
            </a:r>
          </a:p>
          <a:p>
            <a:endParaRPr lang="en-US" dirty="0"/>
          </a:p>
        </p:txBody>
      </p:sp>
    </p:spTree>
    <p:extLst>
      <p:ext uri="{BB962C8B-B14F-4D97-AF65-F5344CB8AC3E}">
        <p14:creationId xmlns:p14="http://schemas.microsoft.com/office/powerpoint/2010/main" val="2212236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904D-C91B-4B1B-9B7B-6402E32358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213C4D-42AE-4F94-8D3F-3766FC83F49F}"/>
              </a:ext>
            </a:extLst>
          </p:cNvPr>
          <p:cNvSpPr>
            <a:spLocks noGrp="1"/>
          </p:cNvSpPr>
          <p:nvPr>
            <p:ph sz="quarter" idx="1"/>
          </p:nvPr>
        </p:nvSpPr>
        <p:spPr/>
        <p:txBody>
          <a:bodyPr/>
          <a:lstStyle/>
          <a:p>
            <a:r>
              <a:rPr lang="en-US" dirty="0"/>
              <a:t>7. Draw your conclusions (if you can)</a:t>
            </a:r>
          </a:p>
          <a:p>
            <a:r>
              <a:rPr lang="en-US" dirty="0"/>
              <a:t>8. Replicate with new data</a:t>
            </a:r>
          </a:p>
          <a:p>
            <a:endParaRPr lang="en-US" dirty="0"/>
          </a:p>
          <a:p>
            <a:r>
              <a:rPr lang="en-US" dirty="0"/>
              <a:t>Add in paper:</a:t>
            </a:r>
          </a:p>
          <a:p>
            <a:pPr lvl="1"/>
            <a:r>
              <a:rPr lang="en-US" dirty="0"/>
              <a:t>1 or more graphs of the main analyses</a:t>
            </a:r>
          </a:p>
          <a:p>
            <a:pPr lvl="1"/>
            <a:r>
              <a:rPr lang="en-US" dirty="0"/>
              <a:t>How you determined that assumptions were met</a:t>
            </a:r>
          </a:p>
          <a:p>
            <a:pPr lvl="1"/>
            <a:r>
              <a:rPr lang="en-US" dirty="0"/>
              <a:t>Parameters, ES, CI, etc. (see APA manual)</a:t>
            </a:r>
          </a:p>
          <a:p>
            <a:pPr lvl="1"/>
            <a:r>
              <a:rPr lang="en-US" dirty="0"/>
              <a:t>Supplemental materials—graphs, sensitivity analyses</a:t>
            </a:r>
          </a:p>
          <a:p>
            <a:endParaRPr lang="en-US" dirty="0"/>
          </a:p>
        </p:txBody>
      </p:sp>
    </p:spTree>
    <p:extLst>
      <p:ext uri="{BB962C8B-B14F-4D97-AF65-F5344CB8AC3E}">
        <p14:creationId xmlns:p14="http://schemas.microsoft.com/office/powerpoint/2010/main" val="3510636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Meta-analysis</a:t>
            </a:r>
          </a:p>
        </p:txBody>
      </p:sp>
      <p:sp>
        <p:nvSpPr>
          <p:cNvPr id="3" name="Content Placeholder 2"/>
          <p:cNvSpPr>
            <a:spLocks noGrp="1"/>
          </p:cNvSpPr>
          <p:nvPr>
            <p:ph sz="quarter" idx="1"/>
          </p:nvPr>
        </p:nvSpPr>
        <p:spPr/>
        <p:txBody>
          <a:bodyPr/>
          <a:lstStyle/>
          <a:p>
            <a:r>
              <a:rPr lang="en-US" dirty="0"/>
              <a:t>Forest plot Figure 6</a:t>
            </a:r>
          </a:p>
          <a:p>
            <a:r>
              <a:rPr lang="en-US" dirty="0"/>
              <a:t>Small meta-analyses within your own research</a:t>
            </a:r>
          </a:p>
          <a:p>
            <a:r>
              <a:rPr lang="en-US" dirty="0"/>
              <a:t>Heterogeneity</a:t>
            </a:r>
          </a:p>
          <a:p>
            <a:r>
              <a:rPr lang="en-US" dirty="0"/>
              <a:t>Fixed vs. random models</a:t>
            </a:r>
          </a:p>
          <a:p>
            <a:r>
              <a:rPr lang="en-US" dirty="0"/>
              <a:t>BRING this article next week</a:t>
            </a:r>
          </a:p>
          <a:p>
            <a:endParaRPr lang="en-US" dirty="0"/>
          </a:p>
        </p:txBody>
      </p:sp>
    </p:spTree>
    <p:extLst>
      <p:ext uri="{BB962C8B-B14F-4D97-AF65-F5344CB8AC3E}">
        <p14:creationId xmlns:p14="http://schemas.microsoft.com/office/powerpoint/2010/main" val="454328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BFBAA-8B6F-481C-9AEA-1C430C076819}"/>
              </a:ext>
            </a:extLst>
          </p:cNvPr>
          <p:cNvSpPr>
            <a:spLocks noGrp="1"/>
          </p:cNvSpPr>
          <p:nvPr>
            <p:ph type="title"/>
          </p:nvPr>
        </p:nvSpPr>
        <p:spPr/>
        <p:txBody>
          <a:bodyPr/>
          <a:lstStyle/>
          <a:p>
            <a:r>
              <a:rPr lang="en-US" dirty="0"/>
              <a:t>Pre-registration</a:t>
            </a:r>
          </a:p>
        </p:txBody>
      </p:sp>
      <p:sp>
        <p:nvSpPr>
          <p:cNvPr id="3" name="Content Placeholder 2">
            <a:extLst>
              <a:ext uri="{FF2B5EF4-FFF2-40B4-BE49-F238E27FC236}">
                <a16:creationId xmlns:a16="http://schemas.microsoft.com/office/drawing/2014/main" id="{583B8D19-7B76-4E18-9AB8-24FD923E2DBC}"/>
              </a:ext>
            </a:extLst>
          </p:cNvPr>
          <p:cNvSpPr>
            <a:spLocks noGrp="1"/>
          </p:cNvSpPr>
          <p:nvPr>
            <p:ph sz="quarter" idx="1"/>
          </p:nvPr>
        </p:nvSpPr>
        <p:spPr/>
        <p:txBody>
          <a:bodyPr/>
          <a:lstStyle/>
          <a:p>
            <a:r>
              <a:rPr lang="en-US" dirty="0"/>
              <a:t>What information must be pre-registered?</a:t>
            </a:r>
          </a:p>
          <a:p>
            <a:r>
              <a:rPr lang="en-US" dirty="0"/>
              <a:t>How do you pre-register?</a:t>
            </a:r>
          </a:p>
          <a:p>
            <a:r>
              <a:rPr lang="en-US" dirty="0"/>
              <a:t>What are the advantages of pre-registering?</a:t>
            </a:r>
          </a:p>
        </p:txBody>
      </p:sp>
    </p:spTree>
    <p:extLst>
      <p:ext uri="{BB962C8B-B14F-4D97-AF65-F5344CB8AC3E}">
        <p14:creationId xmlns:p14="http://schemas.microsoft.com/office/powerpoint/2010/main" val="1915385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0749-0ED9-4083-AE96-7184310592AF}"/>
              </a:ext>
            </a:extLst>
          </p:cNvPr>
          <p:cNvSpPr>
            <a:spLocks noGrp="1"/>
          </p:cNvSpPr>
          <p:nvPr>
            <p:ph type="title"/>
          </p:nvPr>
        </p:nvSpPr>
        <p:spPr/>
        <p:txBody>
          <a:bodyPr/>
          <a:lstStyle/>
          <a:p>
            <a:r>
              <a:rPr lang="en-US" dirty="0"/>
              <a:t>Writing about statistics</a:t>
            </a:r>
          </a:p>
        </p:txBody>
      </p:sp>
      <p:sp>
        <p:nvSpPr>
          <p:cNvPr id="3" name="Content Placeholder 2">
            <a:extLst>
              <a:ext uri="{FF2B5EF4-FFF2-40B4-BE49-F238E27FC236}">
                <a16:creationId xmlns:a16="http://schemas.microsoft.com/office/drawing/2014/main" id="{7AD0225A-53AF-4900-8AE2-CF9FADADE724}"/>
              </a:ext>
            </a:extLst>
          </p:cNvPr>
          <p:cNvSpPr>
            <a:spLocks noGrp="1"/>
          </p:cNvSpPr>
          <p:nvPr>
            <p:ph sz="quarter" idx="1"/>
          </p:nvPr>
        </p:nvSpPr>
        <p:spPr/>
        <p:txBody>
          <a:bodyPr/>
          <a:lstStyle/>
          <a:p>
            <a:r>
              <a:rPr lang="en-US" dirty="0"/>
              <a:t>State your results in words</a:t>
            </a:r>
          </a:p>
          <a:p>
            <a:r>
              <a:rPr lang="en-US" dirty="0"/>
              <a:t>Tell what the relationship is (e.g., instead of X is correlated with Y say People who reported more X also reported more Y)</a:t>
            </a:r>
          </a:p>
          <a:p>
            <a:r>
              <a:rPr lang="en-US" dirty="0"/>
              <a:t>Be careful about using causal language for correlational results</a:t>
            </a:r>
          </a:p>
          <a:p>
            <a:r>
              <a:rPr lang="en-US" dirty="0"/>
              <a:t>Use tables and figures that complement rather than repeat the text</a:t>
            </a:r>
          </a:p>
        </p:txBody>
      </p:sp>
    </p:spTree>
    <p:extLst>
      <p:ext uri="{BB962C8B-B14F-4D97-AF65-F5344CB8AC3E}">
        <p14:creationId xmlns:p14="http://schemas.microsoft.com/office/powerpoint/2010/main" val="1285391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C009-A933-4E6E-9DDD-83717B758E90}"/>
              </a:ext>
            </a:extLst>
          </p:cNvPr>
          <p:cNvSpPr>
            <a:spLocks noGrp="1"/>
          </p:cNvSpPr>
          <p:nvPr>
            <p:ph type="title"/>
          </p:nvPr>
        </p:nvSpPr>
        <p:spPr/>
        <p:txBody>
          <a:bodyPr/>
          <a:lstStyle/>
          <a:p>
            <a:r>
              <a:rPr lang="en-US" dirty="0"/>
              <a:t>Due today</a:t>
            </a:r>
          </a:p>
        </p:txBody>
      </p:sp>
      <p:sp>
        <p:nvSpPr>
          <p:cNvPr id="3" name="Content Placeholder 2">
            <a:extLst>
              <a:ext uri="{FF2B5EF4-FFF2-40B4-BE49-F238E27FC236}">
                <a16:creationId xmlns:a16="http://schemas.microsoft.com/office/drawing/2014/main" id="{C546BDCE-F14B-4E76-9BEA-AA51E580B7FA}"/>
              </a:ext>
            </a:extLst>
          </p:cNvPr>
          <p:cNvSpPr>
            <a:spLocks noGrp="1"/>
          </p:cNvSpPr>
          <p:nvPr>
            <p:ph sz="quarter" idx="1"/>
          </p:nvPr>
        </p:nvSpPr>
        <p:spPr/>
        <p:txBody>
          <a:bodyPr/>
          <a:lstStyle/>
          <a:p>
            <a:r>
              <a:rPr lang="en-US" dirty="0"/>
              <a:t>Methods assignment 3</a:t>
            </a:r>
          </a:p>
        </p:txBody>
      </p:sp>
    </p:spTree>
    <p:extLst>
      <p:ext uri="{BB962C8B-B14F-4D97-AF65-F5344CB8AC3E}">
        <p14:creationId xmlns:p14="http://schemas.microsoft.com/office/powerpoint/2010/main" val="588459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Coming up next week</a:t>
            </a:r>
            <a:endParaRPr lang="en-US" dirty="0"/>
          </a:p>
        </p:txBody>
      </p:sp>
      <p:sp>
        <p:nvSpPr>
          <p:cNvPr id="3" name="Content Placeholder 2"/>
          <p:cNvSpPr>
            <a:spLocks noGrp="1"/>
          </p:cNvSpPr>
          <p:nvPr>
            <p:ph sz="quarter" idx="1"/>
          </p:nvPr>
        </p:nvSpPr>
        <p:spPr>
          <a:xfrm>
            <a:off x="614507" y="1752600"/>
            <a:ext cx="8153400" cy="4495800"/>
          </a:xfrm>
        </p:spPr>
        <p:txBody>
          <a:bodyPr>
            <a:normAutofit fontScale="92500"/>
          </a:bodyPr>
          <a:lstStyle/>
          <a:p>
            <a:r>
              <a:rPr lang="en-US" dirty="0"/>
              <a:t>Meta-analysis and effect sizes</a:t>
            </a:r>
          </a:p>
          <a:p>
            <a:r>
              <a:rPr lang="en-US" dirty="0"/>
              <a:t>Bring Cummings</a:t>
            </a:r>
          </a:p>
          <a:p>
            <a:r>
              <a:rPr lang="en-US" dirty="0"/>
              <a:t>Field and Gillett</a:t>
            </a:r>
          </a:p>
          <a:p>
            <a:r>
              <a:rPr lang="en-US" dirty="0"/>
              <a:t>Other articles on meta-analysis methods, effect sizes, and how to evaluate effect sizes</a:t>
            </a:r>
          </a:p>
          <a:p>
            <a:r>
              <a:rPr lang="en-US" dirty="0"/>
              <a:t>March 29—exchange</a:t>
            </a:r>
          </a:p>
          <a:p>
            <a:r>
              <a:rPr lang="en-US" dirty="0"/>
              <a:t>April 3—feedback to peer</a:t>
            </a:r>
          </a:p>
          <a:p>
            <a:r>
              <a:rPr lang="en-US" dirty="0"/>
              <a:t>April 10—final paper, bibliography, response to review</a:t>
            </a:r>
          </a:p>
          <a:p>
            <a:r>
              <a:rPr lang="en-US" dirty="0"/>
              <a:t>LOOK AT INFORMATION LINKED FROM SYLLABUS</a:t>
            </a:r>
          </a:p>
        </p:txBody>
      </p:sp>
    </p:spTree>
    <p:extLst>
      <p:ext uri="{BB962C8B-B14F-4D97-AF65-F5344CB8AC3E}">
        <p14:creationId xmlns:p14="http://schemas.microsoft.com/office/powerpoint/2010/main" val="14022453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ABAA-F066-4B9D-9B07-7C174B7E4C96}"/>
              </a:ext>
            </a:extLst>
          </p:cNvPr>
          <p:cNvSpPr>
            <a:spLocks noGrp="1"/>
          </p:cNvSpPr>
          <p:nvPr>
            <p:ph type="title"/>
          </p:nvPr>
        </p:nvSpPr>
        <p:spPr/>
        <p:txBody>
          <a:bodyPr/>
          <a:lstStyle/>
          <a:p>
            <a:r>
              <a:rPr lang="en-US" dirty="0"/>
              <a:t>Peer review partners</a:t>
            </a:r>
          </a:p>
        </p:txBody>
      </p:sp>
      <p:sp>
        <p:nvSpPr>
          <p:cNvPr id="3" name="Content Placeholder 2">
            <a:extLst>
              <a:ext uri="{FF2B5EF4-FFF2-40B4-BE49-F238E27FC236}">
                <a16:creationId xmlns:a16="http://schemas.microsoft.com/office/drawing/2014/main" id="{C9C5948D-35A6-47A3-B3DD-9A56060FE19B}"/>
              </a:ext>
            </a:extLst>
          </p:cNvPr>
          <p:cNvSpPr>
            <a:spLocks noGrp="1"/>
          </p:cNvSpPr>
          <p:nvPr>
            <p:ph sz="quarter" idx="1"/>
          </p:nvPr>
        </p:nvSpPr>
        <p:spPr/>
        <p:txBody>
          <a:bodyPr/>
          <a:lstStyle/>
          <a:p>
            <a:r>
              <a:rPr lang="en-US" dirty="0"/>
              <a:t>Daria and Alexa</a:t>
            </a:r>
          </a:p>
          <a:p>
            <a:r>
              <a:rPr lang="en-US" dirty="0"/>
              <a:t>Kenzie and Monty</a:t>
            </a:r>
          </a:p>
          <a:p>
            <a:r>
              <a:rPr lang="en-US" dirty="0"/>
              <a:t>Kate and </a:t>
            </a:r>
            <a:r>
              <a:rPr lang="en-US" dirty="0" err="1"/>
              <a:t>Kalsang</a:t>
            </a:r>
            <a:endParaRPr lang="en-US" dirty="0"/>
          </a:p>
          <a:p>
            <a:r>
              <a:rPr lang="en-US" dirty="0"/>
              <a:t>Taylor and Christiana</a:t>
            </a:r>
          </a:p>
        </p:txBody>
      </p:sp>
    </p:spTree>
    <p:extLst>
      <p:ext uri="{BB962C8B-B14F-4D97-AF65-F5344CB8AC3E}">
        <p14:creationId xmlns:p14="http://schemas.microsoft.com/office/powerpoint/2010/main" val="224462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A0C39-D188-493C-AB8B-15A9B7A79F0B}"/>
              </a:ext>
            </a:extLst>
          </p:cNvPr>
          <p:cNvSpPr>
            <a:spLocks noGrp="1"/>
          </p:cNvSpPr>
          <p:nvPr>
            <p:ph type="title"/>
          </p:nvPr>
        </p:nvSpPr>
        <p:spPr/>
        <p:txBody>
          <a:bodyPr/>
          <a:lstStyle/>
          <a:p>
            <a:r>
              <a:rPr lang="en-US" dirty="0"/>
              <a:t>p advice </a:t>
            </a:r>
          </a:p>
        </p:txBody>
      </p:sp>
      <p:sp>
        <p:nvSpPr>
          <p:cNvPr id="3" name="Content Placeholder 2">
            <a:extLst>
              <a:ext uri="{FF2B5EF4-FFF2-40B4-BE49-F238E27FC236}">
                <a16:creationId xmlns:a16="http://schemas.microsoft.com/office/drawing/2014/main" id="{91143181-AD8E-4F1C-80AD-4DD485FA502C}"/>
              </a:ext>
            </a:extLst>
          </p:cNvPr>
          <p:cNvSpPr>
            <a:spLocks noGrp="1"/>
          </p:cNvSpPr>
          <p:nvPr>
            <p:ph sz="quarter" idx="1"/>
          </p:nvPr>
        </p:nvSpPr>
        <p:spPr/>
        <p:txBody>
          <a:bodyPr/>
          <a:lstStyle/>
          <a:p>
            <a:r>
              <a:rPr lang="en-US" dirty="0"/>
              <a:t>Always report exact p’s</a:t>
            </a:r>
          </a:p>
          <a:p>
            <a:r>
              <a:rPr lang="en-US" dirty="0"/>
              <a:t>Adjust p if multiple tests</a:t>
            </a:r>
          </a:p>
          <a:p>
            <a:r>
              <a:rPr lang="en-US" dirty="0">
                <a:hlinkClick r:id="rId3"/>
              </a:rPr>
              <a:t>p-curve as a possible indicator of replicability/QRPs</a:t>
            </a:r>
            <a:endParaRPr lang="en-US" dirty="0"/>
          </a:p>
          <a:p>
            <a:endParaRPr lang="en-US" dirty="0"/>
          </a:p>
          <a:p>
            <a:endParaRPr lang="en-US" dirty="0"/>
          </a:p>
        </p:txBody>
      </p:sp>
    </p:spTree>
    <p:extLst>
      <p:ext uri="{BB962C8B-B14F-4D97-AF65-F5344CB8AC3E}">
        <p14:creationId xmlns:p14="http://schemas.microsoft.com/office/powerpoint/2010/main" val="323893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NHST</a:t>
            </a:r>
          </a:p>
        </p:txBody>
      </p:sp>
      <p:sp>
        <p:nvSpPr>
          <p:cNvPr id="3" name="Content Placeholder 2"/>
          <p:cNvSpPr>
            <a:spLocks noGrp="1"/>
          </p:cNvSpPr>
          <p:nvPr>
            <p:ph sz="quarter" idx="1"/>
          </p:nvPr>
        </p:nvSpPr>
        <p:spPr/>
        <p:txBody>
          <a:bodyPr>
            <a:normAutofit/>
          </a:bodyPr>
          <a:lstStyle/>
          <a:p>
            <a:r>
              <a:rPr lang="en-US" dirty="0"/>
              <a:t>What are the problems with NHST/frequentist analyses?</a:t>
            </a:r>
          </a:p>
          <a:p>
            <a:r>
              <a:rPr lang="en-US" dirty="0"/>
              <a:t>If they have problems, why do we keep using them?</a:t>
            </a:r>
          </a:p>
          <a:p>
            <a:r>
              <a:rPr lang="en-US" dirty="0"/>
              <a:t>“It does not tell us what we want to know, and we so much want to know what we want to know that, out of desperation, we nevertheless believe that it does” (Cohen, 1994, p. 997, as cited in Anderson, 2019) </a:t>
            </a:r>
          </a:p>
        </p:txBody>
      </p:sp>
    </p:spTree>
    <p:extLst>
      <p:ext uri="{BB962C8B-B14F-4D97-AF65-F5344CB8AC3E}">
        <p14:creationId xmlns:p14="http://schemas.microsoft.com/office/powerpoint/2010/main" val="100532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194A-A50E-4A0E-B398-3BD8CD501F25}"/>
              </a:ext>
            </a:extLst>
          </p:cNvPr>
          <p:cNvSpPr>
            <a:spLocks noGrp="1"/>
          </p:cNvSpPr>
          <p:nvPr>
            <p:ph type="title"/>
          </p:nvPr>
        </p:nvSpPr>
        <p:spPr/>
        <p:txBody>
          <a:bodyPr>
            <a:normAutofit fontScale="90000"/>
          </a:bodyPr>
          <a:lstStyle/>
          <a:p>
            <a:r>
              <a:rPr lang="en-US" dirty="0"/>
              <a:t>How can we deal with NHST problems? </a:t>
            </a:r>
          </a:p>
        </p:txBody>
      </p:sp>
      <p:sp>
        <p:nvSpPr>
          <p:cNvPr id="3" name="Content Placeholder 2">
            <a:extLst>
              <a:ext uri="{FF2B5EF4-FFF2-40B4-BE49-F238E27FC236}">
                <a16:creationId xmlns:a16="http://schemas.microsoft.com/office/drawing/2014/main" id="{96C256C4-53E7-4EB4-841F-8C616630400F}"/>
              </a:ext>
            </a:extLst>
          </p:cNvPr>
          <p:cNvSpPr>
            <a:spLocks noGrp="1"/>
          </p:cNvSpPr>
          <p:nvPr>
            <p:ph sz="quarter" idx="1"/>
          </p:nvPr>
        </p:nvSpPr>
        <p:spPr/>
        <p:txBody>
          <a:bodyPr>
            <a:normAutofit lnSpcReduction="10000"/>
          </a:bodyPr>
          <a:lstStyle/>
          <a:p>
            <a:r>
              <a:rPr lang="en-US" dirty="0"/>
              <a:t>Do CIs</a:t>
            </a:r>
          </a:p>
          <a:p>
            <a:r>
              <a:rPr lang="en-US" dirty="0"/>
              <a:t>Don’t do CIs </a:t>
            </a:r>
          </a:p>
          <a:p>
            <a:r>
              <a:rPr lang="en-US" dirty="0"/>
              <a:t>Just change alpha to .005</a:t>
            </a:r>
          </a:p>
          <a:p>
            <a:r>
              <a:rPr lang="en-US" dirty="0"/>
              <a:t>Justify your alpha</a:t>
            </a:r>
          </a:p>
          <a:p>
            <a:r>
              <a:rPr lang="en-US" dirty="0"/>
              <a:t>Do Bayesian stats</a:t>
            </a:r>
          </a:p>
          <a:p>
            <a:r>
              <a:rPr lang="en-US" dirty="0"/>
              <a:t>Quit using “statistically significant”</a:t>
            </a:r>
          </a:p>
          <a:p>
            <a:r>
              <a:rPr lang="en-US" dirty="0"/>
              <a:t>Use graphs and flexibility in models (turn your brain on)</a:t>
            </a:r>
          </a:p>
          <a:p>
            <a:r>
              <a:rPr lang="en-US" dirty="0"/>
              <a:t>**note that many of these are mutually exclusive!</a:t>
            </a:r>
          </a:p>
          <a:p>
            <a:pPr lvl="1"/>
            <a:endParaRPr lang="en-US" dirty="0"/>
          </a:p>
          <a:p>
            <a:endParaRPr lang="en-US" dirty="0"/>
          </a:p>
        </p:txBody>
      </p:sp>
    </p:spTree>
    <p:extLst>
      <p:ext uri="{BB962C8B-B14F-4D97-AF65-F5344CB8AC3E}">
        <p14:creationId xmlns:p14="http://schemas.microsoft.com/office/powerpoint/2010/main" val="84909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Solution #1: Use CIs (Cumming, 2014)</a:t>
            </a:r>
          </a:p>
        </p:txBody>
      </p:sp>
      <p:sp>
        <p:nvSpPr>
          <p:cNvPr id="3" name="Content Placeholder 2"/>
          <p:cNvSpPr>
            <a:spLocks noGrp="1"/>
          </p:cNvSpPr>
          <p:nvPr>
            <p:ph sz="quarter" idx="1"/>
          </p:nvPr>
        </p:nvSpPr>
        <p:spPr/>
        <p:txBody>
          <a:bodyPr>
            <a:normAutofit/>
          </a:bodyPr>
          <a:lstStyle/>
          <a:p>
            <a:r>
              <a:rPr lang="en-US" dirty="0"/>
              <a:t>What is Cumming’s argument? </a:t>
            </a:r>
          </a:p>
          <a:p>
            <a:r>
              <a:rPr lang="en-US" dirty="0"/>
              <a:t>Table 1</a:t>
            </a:r>
          </a:p>
          <a:p>
            <a:pPr lvl="1"/>
            <a:r>
              <a:rPr lang="en-US" dirty="0"/>
              <a:t>Comments/questions?</a:t>
            </a:r>
          </a:p>
          <a:p>
            <a:pPr lvl="1"/>
            <a:r>
              <a:rPr lang="en-US" dirty="0"/>
              <a:t>What is similar/different in his approach to others’? </a:t>
            </a:r>
          </a:p>
          <a:p>
            <a:pPr lvl="1"/>
            <a:r>
              <a:rPr lang="en-US" dirty="0"/>
              <a:t>What do you think of these suggestions? </a:t>
            </a:r>
          </a:p>
        </p:txBody>
      </p:sp>
    </p:spTree>
    <p:extLst>
      <p:ext uri="{BB962C8B-B14F-4D97-AF65-F5344CB8AC3E}">
        <p14:creationId xmlns:p14="http://schemas.microsoft.com/office/powerpoint/2010/main" val="85523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change to the “new stats”</a:t>
            </a:r>
          </a:p>
        </p:txBody>
      </p:sp>
      <p:sp>
        <p:nvSpPr>
          <p:cNvPr id="3" name="Content Placeholder 2"/>
          <p:cNvSpPr>
            <a:spLocks noGrp="1"/>
          </p:cNvSpPr>
          <p:nvPr>
            <p:ph sz="quarter" idx="1"/>
          </p:nvPr>
        </p:nvSpPr>
        <p:spPr/>
        <p:txBody>
          <a:bodyPr>
            <a:normAutofit/>
          </a:bodyPr>
          <a:lstStyle/>
          <a:p>
            <a:r>
              <a:rPr lang="en-US" dirty="0"/>
              <a:t>Rethink hypotheses—avoid dichotomies</a:t>
            </a:r>
          </a:p>
          <a:p>
            <a:r>
              <a:rPr lang="en-US" dirty="0"/>
              <a:t>Identify what effect you want to measure</a:t>
            </a:r>
          </a:p>
          <a:p>
            <a:r>
              <a:rPr lang="en-US" dirty="0"/>
              <a:t>Pre-specify your study</a:t>
            </a:r>
          </a:p>
          <a:p>
            <a:r>
              <a:rPr lang="en-US" dirty="0"/>
              <a:t>Calculate estimates and CIs</a:t>
            </a:r>
          </a:p>
          <a:p>
            <a:r>
              <a:rPr lang="en-US" dirty="0"/>
              <a:t>Make figures using CIs as error bars</a:t>
            </a:r>
          </a:p>
          <a:p>
            <a:r>
              <a:rPr lang="en-US" dirty="0"/>
              <a:t>Interpret ES and CI in write up</a:t>
            </a:r>
          </a:p>
          <a:p>
            <a:r>
              <a:rPr lang="en-US" dirty="0"/>
              <a:t>Use meta-analytic thinking</a:t>
            </a:r>
          </a:p>
          <a:p>
            <a:r>
              <a:rPr lang="en-US" dirty="0"/>
              <a:t>Make report and raw data available</a:t>
            </a:r>
          </a:p>
          <a:p>
            <a:endParaRPr lang="en-US" dirty="0"/>
          </a:p>
        </p:txBody>
      </p:sp>
    </p:spTree>
    <p:extLst>
      <p:ext uri="{BB962C8B-B14F-4D97-AF65-F5344CB8AC3E}">
        <p14:creationId xmlns:p14="http://schemas.microsoft.com/office/powerpoint/2010/main" val="34707285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1951</Words>
  <Application>Microsoft Office PowerPoint</Application>
  <PresentationFormat>On-screen Show (4:3)</PresentationFormat>
  <Paragraphs>338</Paragraphs>
  <Slides>48</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Tw Cen MT</vt:lpstr>
      <vt:lpstr>Wingdings</vt:lpstr>
      <vt:lpstr>Wingdings 2</vt:lpstr>
      <vt:lpstr>Median</vt:lpstr>
      <vt:lpstr>The “new” statistics</vt:lpstr>
      <vt:lpstr>Archival data presentation</vt:lpstr>
      <vt:lpstr>Definitions (what does it mean?)</vt:lpstr>
      <vt:lpstr>What is a p and what does it mean? (Laken, n.d.; Anderson, 2019) </vt:lpstr>
      <vt:lpstr>p advice </vt:lpstr>
      <vt:lpstr>NHST</vt:lpstr>
      <vt:lpstr>How can we deal with NHST problems? </vt:lpstr>
      <vt:lpstr>Solution #1: Use CIs (Cumming, 2014)</vt:lpstr>
      <vt:lpstr>How to change to the “new stats”</vt:lpstr>
      <vt:lpstr>Interpreting confidence intervals</vt:lpstr>
      <vt:lpstr>Other recommendations/info</vt:lpstr>
      <vt:lpstr>Solution #2: Don’t use confidence intervals (Morey et al., 2016) </vt:lpstr>
      <vt:lpstr>Solution #3: Explore small, confirm big (Sakaluk, 2016)</vt:lpstr>
      <vt:lpstr>Solution #4: Redefine statistical sig (Benjamin et al., 2017; Vazire and Wagenmakers videos)</vt:lpstr>
      <vt:lpstr>Solution #5: Justify your alpha (Lakens et al., 2018; Lakens video)</vt:lpstr>
      <vt:lpstr>Solution #6: Bayesian stats</vt:lpstr>
      <vt:lpstr>Solution #7 Use your head (Fife, 2020)</vt:lpstr>
      <vt:lpstr>Other approaches</vt:lpstr>
      <vt:lpstr>So how do I decide what to do? </vt:lpstr>
      <vt:lpstr>Further notes on study steps</vt:lpstr>
      <vt:lpstr>Data analysis steps</vt:lpstr>
      <vt:lpstr>PowerPoint Presentation</vt:lpstr>
      <vt:lpstr>Pilot studies</vt:lpstr>
      <vt:lpstr>Other data-related concerns during study</vt:lpstr>
      <vt:lpstr>Cumming’s suggestions for planning research</vt:lpstr>
      <vt:lpstr>Steps of data analysis (Fife, 2020; Table 1) integrated with my own</vt:lpstr>
      <vt:lpstr>2.5 Data entry and cleaning</vt:lpstr>
      <vt:lpstr>PowerPoint Presentation</vt:lpstr>
      <vt:lpstr>PowerPoint Presentation</vt:lpstr>
      <vt:lpstr>Other common data management problems</vt:lpstr>
      <vt:lpstr>3. Graph your univariate variables (get to know your data!) </vt:lpstr>
      <vt:lpstr>What do these graphs tell you? </vt:lpstr>
      <vt:lpstr>PowerPoint Presentation</vt:lpstr>
      <vt:lpstr>PowerPoint Presentation</vt:lpstr>
      <vt:lpstr>4. Graph your hypothesis</vt:lpstr>
      <vt:lpstr>PowerPoint Presentation</vt:lpstr>
      <vt:lpstr>5. Study your residuals/test assumptions</vt:lpstr>
      <vt:lpstr>6. NOW you’re ready to analyze</vt:lpstr>
      <vt:lpstr>What tests should you do? </vt:lpstr>
      <vt:lpstr>General linear model</vt:lpstr>
      <vt:lpstr>PowerPoint Presentation</vt:lpstr>
      <vt:lpstr>PowerPoint Presentation</vt:lpstr>
      <vt:lpstr>Meta-analysis</vt:lpstr>
      <vt:lpstr>Pre-registration</vt:lpstr>
      <vt:lpstr>Writing about statistics</vt:lpstr>
      <vt:lpstr>Due today</vt:lpstr>
      <vt:lpstr>Coming up next week</vt:lpstr>
      <vt:lpstr>Peer review partners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2023-03-21T18:26:52Z</dcterms:created>
  <dcterms:modified xsi:type="dcterms:W3CDTF">2023-03-21T18:27:08Z</dcterms:modified>
</cp:coreProperties>
</file>