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97" r:id="rId6"/>
    <p:sldId id="298" r:id="rId7"/>
    <p:sldId id="291" r:id="rId8"/>
    <p:sldId id="265" r:id="rId9"/>
    <p:sldId id="299" r:id="rId10"/>
    <p:sldId id="266" r:id="rId11"/>
    <p:sldId id="289" r:id="rId12"/>
    <p:sldId id="267" r:id="rId13"/>
    <p:sldId id="301" r:id="rId14"/>
    <p:sldId id="292" r:id="rId15"/>
    <p:sldId id="263" r:id="rId16"/>
    <p:sldId id="264" r:id="rId17"/>
    <p:sldId id="281" r:id="rId18"/>
    <p:sldId id="282" r:id="rId19"/>
    <p:sldId id="293" r:id="rId20"/>
    <p:sldId id="283" r:id="rId21"/>
    <p:sldId id="284" r:id="rId22"/>
    <p:sldId id="300" r:id="rId23"/>
    <p:sldId id="268" r:id="rId24"/>
    <p:sldId id="276" r:id="rId25"/>
    <p:sldId id="274" r:id="rId26"/>
    <p:sldId id="275" r:id="rId27"/>
    <p:sldId id="269" r:id="rId28"/>
    <p:sldId id="294" r:id="rId29"/>
    <p:sldId id="302" r:id="rId30"/>
    <p:sldId id="262" r:id="rId31"/>
    <p:sldId id="277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104" autoAdjust="0"/>
  </p:normalViewPr>
  <p:slideViewPr>
    <p:cSldViewPr>
      <p:cViewPr varScale="1">
        <p:scale>
          <a:sx n="45" d="100"/>
          <a:sy n="45" d="100"/>
        </p:scale>
        <p:origin x="180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52EAF9-A1B5-42C5-A583-045927017869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861FF45-53D9-4AFD-A23A-0BAFC336BC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738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9355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94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4765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024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954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221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230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254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07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620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71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90800" y="696913"/>
            <a:ext cx="3238500" cy="242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3111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565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298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177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97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697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5442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734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482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78768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996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0634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4957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76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94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84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97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166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55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1FF45-53D9-4AFD-A23A-0BAFC336BC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30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C00DE5-4199-4A3D-A33B-D36A5CA2B2AA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4FFC2A-9858-4F74-96DE-B66AF76A0B80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.edu/harton/ResDes23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pubmed.org/grim_test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psychologicalscience.org/publications/badges" TargetMode="External"/><Relationship Id="rId4" Type="http://schemas.openxmlformats.org/officeDocument/2006/relationships/hyperlink" Target="http://statcheck.io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Design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Meehl</a:t>
            </a:r>
            <a:r>
              <a:rPr lang="en-US" dirty="0"/>
              <a:t>, 1990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main point of the </a:t>
            </a:r>
            <a:r>
              <a:rPr lang="en-US" dirty="0" err="1"/>
              <a:t>Meehl</a:t>
            </a:r>
            <a:r>
              <a:rPr lang="en-US" dirty="0"/>
              <a:t> article? </a:t>
            </a:r>
          </a:p>
          <a:p>
            <a:r>
              <a:rPr lang="en-US" dirty="0"/>
              <a:t>What is a weak theory, and why is one a problem? </a:t>
            </a:r>
          </a:p>
          <a:p>
            <a:r>
              <a:rPr lang="en-US" dirty="0"/>
              <a:t>What happens to a theory with no support, according to </a:t>
            </a:r>
            <a:r>
              <a:rPr lang="en-US" dirty="0" err="1"/>
              <a:t>Meehl</a:t>
            </a:r>
            <a:r>
              <a:rPr lang="en-US" dirty="0"/>
              <a:t>? </a:t>
            </a:r>
          </a:p>
          <a:p>
            <a:r>
              <a:rPr lang="en-US" dirty="0"/>
              <a:t>Do what areas does he apply his critiques?</a:t>
            </a:r>
          </a:p>
          <a:p>
            <a:r>
              <a:rPr lang="en-US" dirty="0"/>
              <a:t>Are other areas of psychology doing better?</a:t>
            </a:r>
          </a:p>
          <a:p>
            <a:r>
              <a:rPr lang="en-US" dirty="0"/>
              <a:t>Are other methods doing better? </a:t>
            </a:r>
          </a:p>
        </p:txBody>
      </p:sp>
    </p:spTree>
    <p:extLst>
      <p:ext uri="{BB962C8B-B14F-4D97-AF65-F5344CB8AC3E}">
        <p14:creationId xmlns:p14="http://schemas.microsoft.com/office/powerpoint/2010/main" val="128970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Meehl’s</a:t>
            </a:r>
            <a:r>
              <a:rPr lang="en-US" dirty="0"/>
              <a:t> 10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“loose derivation chain” (Kenzie)</a:t>
            </a:r>
          </a:p>
          <a:p>
            <a:r>
              <a:rPr lang="en-US" dirty="0"/>
              <a:t>“problematic auxiliary theories” (Monty)</a:t>
            </a:r>
          </a:p>
          <a:p>
            <a:r>
              <a:rPr lang="en-US" dirty="0"/>
              <a:t>“problematic ceteris paribus clause” (Christiana)</a:t>
            </a:r>
          </a:p>
          <a:p>
            <a:r>
              <a:rPr lang="en-US" dirty="0"/>
              <a:t>“experimenter error” (Daria)</a:t>
            </a:r>
          </a:p>
          <a:p>
            <a:r>
              <a:rPr lang="en-US" dirty="0"/>
              <a:t>“inadequate statistical power” (Megan)</a:t>
            </a:r>
          </a:p>
          <a:p>
            <a:r>
              <a:rPr lang="en-US" dirty="0"/>
              <a:t>“crud factor” (Kate)</a:t>
            </a:r>
          </a:p>
          <a:p>
            <a:r>
              <a:rPr lang="en-US" dirty="0"/>
              <a:t>“pilot studies” (</a:t>
            </a:r>
            <a:r>
              <a:rPr lang="en-US" dirty="0" err="1"/>
              <a:t>Kalsang</a:t>
            </a:r>
            <a:r>
              <a:rPr lang="en-US" dirty="0"/>
              <a:t>)</a:t>
            </a:r>
          </a:p>
          <a:p>
            <a:r>
              <a:rPr lang="en-US" dirty="0"/>
              <a:t>“selective bias in submitting reports” (Alexa)</a:t>
            </a:r>
          </a:p>
          <a:p>
            <a:r>
              <a:rPr lang="en-US" dirty="0"/>
              <a:t>“selective editorial bias” (Taylor)</a:t>
            </a:r>
          </a:p>
          <a:p>
            <a:r>
              <a:rPr lang="en-US" dirty="0"/>
              <a:t>“detached validation claim for psychometric instruments”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497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Meehl</a:t>
            </a:r>
            <a:r>
              <a:rPr lang="en-US" dirty="0"/>
              <a:t>, 1990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implications of his points for the field? </a:t>
            </a:r>
          </a:p>
          <a:p>
            <a:r>
              <a:rPr lang="en-US" dirty="0"/>
              <a:t>Are these issues more of a problem in psychology than in other fields? </a:t>
            </a:r>
          </a:p>
          <a:p>
            <a:r>
              <a:rPr lang="en-US" dirty="0"/>
              <a:t>Are we just doing “a bunch of nothing” (p. 230)? </a:t>
            </a:r>
          </a:p>
          <a:p>
            <a:r>
              <a:rPr lang="en-US" dirty="0"/>
              <a:t>What are some ways we can address these issues? </a:t>
            </a:r>
          </a:p>
          <a:p>
            <a:r>
              <a:rPr lang="en-US" dirty="0"/>
              <a:t>Are there some things we just don’t have the tools to study?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99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E1DF-E8C3-42E3-95D2-9F61F10B9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Debrouwere</a:t>
            </a:r>
            <a:r>
              <a:rPr lang="en-US" dirty="0"/>
              <a:t> &amp; </a:t>
            </a:r>
            <a:r>
              <a:rPr lang="en-US" dirty="0" err="1"/>
              <a:t>Rosseel</a:t>
            </a:r>
            <a:r>
              <a:rPr lang="en-US" dirty="0"/>
              <a:t>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FDCC9-4674-4FCC-92C0-1BCFAB3B3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main point of this article? </a:t>
            </a:r>
          </a:p>
          <a:p>
            <a:r>
              <a:rPr lang="en-US" dirty="0"/>
              <a:t>How are the recommendations and critiques here similar or different to those of </a:t>
            </a:r>
            <a:r>
              <a:rPr lang="en-US" dirty="0" err="1"/>
              <a:t>Meehl</a:t>
            </a:r>
            <a:r>
              <a:rPr lang="en-US" dirty="0"/>
              <a:t>? </a:t>
            </a:r>
          </a:p>
          <a:p>
            <a:r>
              <a:rPr lang="en-US" dirty="0"/>
              <a:t>What do they suggest we do? </a:t>
            </a:r>
          </a:p>
          <a:p>
            <a:r>
              <a:rPr lang="en-US" dirty="0"/>
              <a:t>Do you agree with their points?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28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problems in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88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HARKing</a:t>
            </a:r>
            <a:r>
              <a:rPr lang="en-US" dirty="0"/>
              <a:t> (Kerr, 1998)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</a:t>
            </a:r>
            <a:r>
              <a:rPr lang="en-US" dirty="0" err="1"/>
              <a:t>HARKing</a:t>
            </a:r>
            <a:r>
              <a:rPr lang="en-US" dirty="0"/>
              <a:t>? What is the alternative?</a:t>
            </a:r>
          </a:p>
          <a:p>
            <a:r>
              <a:rPr lang="en-US" dirty="0"/>
              <a:t>How can you tell when people are </a:t>
            </a:r>
            <a:r>
              <a:rPr lang="en-US" dirty="0" err="1"/>
              <a:t>HARKing</a:t>
            </a:r>
            <a:r>
              <a:rPr lang="en-US" dirty="0"/>
              <a:t>? </a:t>
            </a:r>
          </a:p>
          <a:p>
            <a:r>
              <a:rPr lang="en-US" dirty="0"/>
              <a:t>How often do you think it occurs? </a:t>
            </a:r>
          </a:p>
          <a:p>
            <a:r>
              <a:rPr lang="en-US" dirty="0"/>
              <a:t>Have you ever seen or done it?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 </a:t>
            </a:r>
            <a:r>
              <a:rPr lang="en-US" dirty="0" err="1"/>
              <a:t>HARKing</a:t>
            </a:r>
            <a:r>
              <a:rPr lang="en-US" dirty="0"/>
              <a:t> happen? </a:t>
            </a:r>
          </a:p>
          <a:p>
            <a:r>
              <a:rPr lang="en-US" dirty="0"/>
              <a:t>What are the costs of </a:t>
            </a:r>
            <a:r>
              <a:rPr lang="en-US" dirty="0" err="1"/>
              <a:t>HARKing</a:t>
            </a:r>
            <a:r>
              <a:rPr lang="en-US" dirty="0"/>
              <a:t>?</a:t>
            </a:r>
          </a:p>
          <a:p>
            <a:r>
              <a:rPr lang="en-US" dirty="0"/>
              <a:t>How can we decrease it?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Renaissance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Replication crisis and aftermath</a:t>
            </a:r>
          </a:p>
          <a:p>
            <a:r>
              <a:rPr lang="en-US" dirty="0"/>
              <a:t>1960-2010: </a:t>
            </a:r>
            <a:r>
              <a:rPr lang="en-US" dirty="0" err="1"/>
              <a:t>Meehl</a:t>
            </a:r>
            <a:r>
              <a:rPr lang="en-US" dirty="0"/>
              <a:t>, Rosenthal, Cohen, Kerr, and others shouting into the wind</a:t>
            </a:r>
          </a:p>
          <a:p>
            <a:r>
              <a:rPr lang="en-US" dirty="0"/>
              <a:t>2011: </a:t>
            </a:r>
            <a:r>
              <a:rPr lang="en-US" dirty="0" err="1"/>
              <a:t>Bem</a:t>
            </a:r>
            <a:r>
              <a:rPr lang="en-US" dirty="0"/>
              <a:t> article</a:t>
            </a:r>
          </a:p>
          <a:p>
            <a:r>
              <a:rPr lang="en-US" dirty="0"/>
              <a:t>2012: </a:t>
            </a:r>
            <a:r>
              <a:rPr lang="en-US" dirty="0" err="1"/>
              <a:t>Stapel</a:t>
            </a:r>
            <a:r>
              <a:rPr lang="en-US" dirty="0"/>
              <a:t> fraud</a:t>
            </a:r>
          </a:p>
          <a:p>
            <a:r>
              <a:rPr lang="en-US" dirty="0"/>
              <a:t>2011 p-hacking (Simmons et al., 2011)</a:t>
            </a:r>
          </a:p>
          <a:p>
            <a:r>
              <a:rPr lang="en-US" dirty="0"/>
              <a:t>2012 Doyen et al. failure to replicate </a:t>
            </a:r>
            <a:r>
              <a:rPr lang="en-US" dirty="0" err="1"/>
              <a:t>Bargh</a:t>
            </a:r>
            <a:r>
              <a:rPr lang="en-US" dirty="0"/>
              <a:t> et al., 1996</a:t>
            </a:r>
          </a:p>
          <a:p>
            <a:r>
              <a:rPr lang="en-US" dirty="0"/>
              <a:t>2011-2012 </a:t>
            </a:r>
            <a:r>
              <a:rPr lang="en-US" dirty="0" err="1"/>
              <a:t>Nosek</a:t>
            </a:r>
            <a:r>
              <a:rPr lang="en-US" dirty="0"/>
              <a:t> developed OSF </a:t>
            </a:r>
          </a:p>
          <a:p>
            <a:r>
              <a:rPr lang="en-US" dirty="0"/>
              <a:t>2013 Center for Open Science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533400"/>
            <a:ext cx="252412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397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Nelson, Simmons, &amp; </a:t>
            </a:r>
            <a:r>
              <a:rPr lang="en-US" dirty="0" err="1"/>
              <a:t>Simonsohn</a:t>
            </a:r>
            <a:r>
              <a:rPr lang="en-US" dirty="0"/>
              <a:t>,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they mean when they say that this is not a file drawer problem, but p-hacking one?</a:t>
            </a:r>
          </a:p>
          <a:p>
            <a:r>
              <a:rPr lang="en-US" dirty="0"/>
              <a:t>What are some ways p-hacking occurs? </a:t>
            </a:r>
          </a:p>
          <a:p>
            <a:r>
              <a:rPr lang="en-US" dirty="0"/>
              <a:t>Why does it happen? </a:t>
            </a:r>
          </a:p>
          <a:p>
            <a:r>
              <a:rPr lang="en-US" dirty="0"/>
              <a:t>How do you know if something replicates? </a:t>
            </a:r>
          </a:p>
          <a:p>
            <a:r>
              <a:rPr lang="en-US" dirty="0"/>
              <a:t>What does a failure to replicate mean?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1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962400" cy="4389120"/>
          </a:xfrm>
        </p:spPr>
        <p:txBody>
          <a:bodyPr/>
          <a:lstStyle/>
          <a:p>
            <a:r>
              <a:rPr lang="en-US" dirty="0"/>
              <a:t>How can p-hacking be reduced?</a:t>
            </a:r>
          </a:p>
          <a:p>
            <a:r>
              <a:rPr lang="en-US" dirty="0"/>
              <a:t>How can you find errors in single studies?</a:t>
            </a:r>
          </a:p>
          <a:p>
            <a:r>
              <a:rPr lang="en-US" dirty="0"/>
              <a:t>How can you find errors in groups of studies? </a:t>
            </a:r>
          </a:p>
          <a:p>
            <a:r>
              <a:rPr lang="en-US" dirty="0"/>
              <a:t>What doesn’t work and why?  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A9E732-08B3-4B63-80A8-DF1E19F44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524000"/>
            <a:ext cx="4241242" cy="4179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397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Course goals </a:t>
            </a:r>
          </a:p>
          <a:p>
            <a:r>
              <a:rPr lang="en-US" dirty="0"/>
              <a:t>Readings</a:t>
            </a:r>
          </a:p>
          <a:p>
            <a:r>
              <a:rPr lang="en-US" dirty="0"/>
              <a:t>Requirements</a:t>
            </a:r>
          </a:p>
          <a:p>
            <a:r>
              <a:rPr lang="en-US" dirty="0"/>
              <a:t>Topics</a:t>
            </a:r>
          </a:p>
          <a:p>
            <a:r>
              <a:rPr lang="en-US" dirty="0">
                <a:hlinkClick r:id="rId3"/>
              </a:rPr>
              <a:t>http://www.uni.edu/harton/ResDes23.htm</a:t>
            </a:r>
            <a:endParaRPr lang="en-US" dirty="0"/>
          </a:p>
          <a:p>
            <a:r>
              <a:rPr lang="en-US" dirty="0"/>
              <a:t>Open science movement</a:t>
            </a:r>
          </a:p>
          <a:p>
            <a:r>
              <a:rPr lang="en-US" dirty="0"/>
              <a:t>Sign-up sheets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389120"/>
          </a:xfrm>
        </p:spPr>
        <p:txBody>
          <a:bodyPr/>
          <a:lstStyle/>
          <a:p>
            <a:r>
              <a:rPr lang="en-US" dirty="0"/>
              <a:t>Funnel plots</a:t>
            </a:r>
          </a:p>
          <a:p>
            <a:r>
              <a:rPr lang="en-US" dirty="0"/>
              <a:t>p-curves</a:t>
            </a:r>
          </a:p>
          <a:p>
            <a:r>
              <a:rPr lang="en-US" dirty="0">
                <a:hlinkClick r:id="rId3"/>
              </a:rPr>
              <a:t>GRIM</a:t>
            </a:r>
            <a:endParaRPr lang="en-US" dirty="0"/>
          </a:p>
          <a:p>
            <a:r>
              <a:rPr lang="en-US" dirty="0">
                <a:hlinkClick r:id="rId4"/>
              </a:rPr>
              <a:t>http://statcheck.io/</a:t>
            </a:r>
            <a:endParaRPr lang="en-US" dirty="0"/>
          </a:p>
          <a:p>
            <a:r>
              <a:rPr lang="en-US" dirty="0"/>
              <a:t>Post materials</a:t>
            </a:r>
          </a:p>
          <a:p>
            <a:pPr lvl="1"/>
            <a:r>
              <a:rPr lang="en-US" dirty="0">
                <a:hlinkClick r:id="rId5"/>
              </a:rPr>
              <a:t>Badges</a:t>
            </a:r>
            <a:r>
              <a:rPr lang="en-US" dirty="0"/>
              <a:t> (open data, open materials, preregistration)</a:t>
            </a:r>
          </a:p>
          <a:p>
            <a:r>
              <a:rPr lang="en-US" dirty="0"/>
              <a:t>Audits</a:t>
            </a:r>
          </a:p>
          <a:p>
            <a:r>
              <a:rPr lang="en-US" dirty="0"/>
              <a:t>Meta-analyses</a:t>
            </a:r>
          </a:p>
          <a:p>
            <a:r>
              <a:rPr lang="en-US" dirty="0"/>
              <a:t>“p-value bashing”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43200" y="327850"/>
            <a:ext cx="6247913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6128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From </a:t>
            </a:r>
            <a:r>
              <a:rPr lang="en-US" dirty="0" err="1"/>
              <a:t>Simonsohn</a:t>
            </a:r>
            <a:r>
              <a:rPr lang="en-US" dirty="0"/>
              <a:t>, Nelson, &amp; Simmons, 2016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0278" y="1935163"/>
            <a:ext cx="7803443" cy="4389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995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9EEF-E1FD-4A2B-A310-FC0F16A0D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801112"/>
          </a:xfrm>
        </p:spPr>
        <p:txBody>
          <a:bodyPr>
            <a:normAutofit/>
          </a:bodyPr>
          <a:lstStyle/>
          <a:p>
            <a:r>
              <a:rPr lang="en-US" dirty="0"/>
              <a:t>How are you feeling about psychological research?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3A22F-01B6-4676-A626-D6E92A1FB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27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fix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Preregister (NSS, Lindsay, Simons, &amp; </a:t>
            </a:r>
            <a:r>
              <a:rPr lang="en-US" dirty="0" err="1"/>
              <a:t>Lilienfeld</a:t>
            </a:r>
            <a:r>
              <a:rPr lang="en-US" dirty="0"/>
              <a:t>, 2016, </a:t>
            </a:r>
            <a:r>
              <a:rPr lang="en-US" dirty="0" err="1"/>
              <a:t>Vazire</a:t>
            </a:r>
            <a:r>
              <a:rPr lang="en-US" dirty="0"/>
              <a:t>, 2018)</a:t>
            </a:r>
          </a:p>
          <a:p>
            <a:r>
              <a:rPr lang="en-US" dirty="0"/>
              <a:t>Be more precise in specifying theories (effect size predictions) (</a:t>
            </a:r>
            <a:r>
              <a:rPr lang="en-US" dirty="0" err="1"/>
              <a:t>Meehl</a:t>
            </a:r>
            <a:r>
              <a:rPr lang="en-US" dirty="0"/>
              <a:t>, 1990, </a:t>
            </a:r>
            <a:r>
              <a:rPr lang="en-US" dirty="0" err="1"/>
              <a:t>LeBel</a:t>
            </a:r>
            <a:r>
              <a:rPr lang="en-US" dirty="0"/>
              <a:t> &amp; Peters, 2011; Fried, 2020)</a:t>
            </a:r>
          </a:p>
          <a:p>
            <a:r>
              <a:rPr lang="en-US" dirty="0"/>
              <a:t>Make null hypotheses really alternatives (LB&amp;P)</a:t>
            </a:r>
          </a:p>
          <a:p>
            <a:r>
              <a:rPr lang="en-US" dirty="0"/>
              <a:t>Use more than just NHST (LB&amp;P)</a:t>
            </a:r>
          </a:p>
          <a:p>
            <a:r>
              <a:rPr lang="en-US" dirty="0"/>
              <a:t>Make hypotheses falsifiable (M, LB&amp;P)</a:t>
            </a:r>
          </a:p>
          <a:p>
            <a:r>
              <a:rPr lang="en-US" dirty="0"/>
              <a:t>Test multiple hypotheses (M, K)</a:t>
            </a:r>
          </a:p>
          <a:p>
            <a:r>
              <a:rPr lang="en-US" dirty="0"/>
              <a:t>Use stronger methods so that failures to support can’t be put off on methods (LB&amp;P)</a:t>
            </a:r>
            <a:r>
              <a:rPr lang="en-US" sz="1530" i="1" dirty="0"/>
              <a:t> </a:t>
            </a:r>
            <a:endParaRPr lang="en-US" sz="153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960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more to check R/V in studies (invariance across conditions, measures of comprehension, noncompliance) (M, LB&amp;P)</a:t>
            </a:r>
          </a:p>
          <a:p>
            <a:r>
              <a:rPr lang="en-US" dirty="0"/>
              <a:t>Report pilot studies (M, LB&amp;P)</a:t>
            </a:r>
          </a:p>
          <a:p>
            <a:r>
              <a:rPr lang="en-US" dirty="0"/>
              <a:t>Require replication (M, K, LB&amp;P, NSS, V—especially direct)</a:t>
            </a:r>
          </a:p>
          <a:p>
            <a:r>
              <a:rPr lang="en-US" dirty="0"/>
              <a:t>Report everything (</a:t>
            </a:r>
            <a:r>
              <a:rPr lang="en-US" dirty="0" err="1"/>
              <a:t>BvW</a:t>
            </a:r>
            <a:r>
              <a:rPr lang="en-US" dirty="0"/>
              <a:t>, NSS, V)</a:t>
            </a:r>
          </a:p>
          <a:p>
            <a:r>
              <a:rPr lang="en-US" dirty="0"/>
              <a:t>Share data and materials (NSS, V)</a:t>
            </a:r>
          </a:p>
        </p:txBody>
      </p:sp>
    </p:spTree>
    <p:extLst>
      <p:ext uri="{BB962C8B-B14F-4D97-AF65-F5344CB8AC3E}">
        <p14:creationId xmlns:p14="http://schemas.microsoft.com/office/powerpoint/2010/main" val="500833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 power at .90 or higher/ increase sample sizes (M, </a:t>
            </a:r>
            <a:r>
              <a:rPr lang="en-US" dirty="0" err="1"/>
              <a:t>BvW</a:t>
            </a:r>
            <a:r>
              <a:rPr lang="en-US" dirty="0"/>
              <a:t>)</a:t>
            </a:r>
          </a:p>
          <a:p>
            <a:r>
              <a:rPr lang="en-US" dirty="0"/>
              <a:t>Report power and power analyses in articles (M)</a:t>
            </a:r>
          </a:p>
          <a:p>
            <a:r>
              <a:rPr lang="en-US" dirty="0"/>
              <a:t>Report confidence intervals, means, and variance (M)</a:t>
            </a:r>
          </a:p>
          <a:p>
            <a:r>
              <a:rPr lang="en-US" dirty="0"/>
              <a:t>Report overlap stats (M)</a:t>
            </a:r>
          </a:p>
          <a:p>
            <a:r>
              <a:rPr lang="en-US" dirty="0"/>
              <a:t>Report negative results (M)</a:t>
            </a:r>
          </a:p>
          <a:p>
            <a:r>
              <a:rPr lang="en-US" dirty="0"/>
              <a:t>Look at multiple measures and see whether you get the same effects across them (M, </a:t>
            </a:r>
            <a:r>
              <a:rPr lang="en-US" dirty="0" err="1"/>
              <a:t>BvW</a:t>
            </a:r>
            <a:r>
              <a:rPr lang="en-US" dirty="0"/>
              <a:t>, D&amp;R)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506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Educate students on </a:t>
            </a:r>
            <a:r>
              <a:rPr lang="en-US" dirty="0" err="1"/>
              <a:t>HARKing</a:t>
            </a:r>
            <a:r>
              <a:rPr lang="en-US" dirty="0"/>
              <a:t> and negative practices (K)</a:t>
            </a:r>
          </a:p>
          <a:p>
            <a:r>
              <a:rPr lang="en-US" dirty="0"/>
              <a:t>Address in codes of ethics (K, NSS)</a:t>
            </a:r>
          </a:p>
          <a:p>
            <a:r>
              <a:rPr lang="en-US" dirty="0"/>
              <a:t>Reject </a:t>
            </a:r>
            <a:r>
              <a:rPr lang="en-US" dirty="0" err="1"/>
              <a:t>HARKing</a:t>
            </a:r>
            <a:r>
              <a:rPr lang="en-US" dirty="0"/>
              <a:t> articles (K)</a:t>
            </a:r>
          </a:p>
          <a:p>
            <a:r>
              <a:rPr lang="en-US" dirty="0"/>
              <a:t>Make exploratory/post-hoc research okay (K, </a:t>
            </a:r>
            <a:r>
              <a:rPr lang="en-US" dirty="0" err="1"/>
              <a:t>BvW</a:t>
            </a:r>
            <a:r>
              <a:rPr lang="en-US" dirty="0"/>
              <a:t>)</a:t>
            </a:r>
          </a:p>
          <a:p>
            <a:r>
              <a:rPr lang="en-US" dirty="0"/>
              <a:t>Use and value nonexperimental approaches (D&amp;R)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8347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 more math (M, F)</a:t>
            </a:r>
          </a:p>
          <a:p>
            <a:r>
              <a:rPr lang="en-US" dirty="0"/>
              <a:t>Change the system (pubs=everything) (M, K)</a:t>
            </a:r>
          </a:p>
          <a:p>
            <a:r>
              <a:rPr lang="en-US" dirty="0"/>
              <a:t>Reviewers should be more critical of lit (M, K)</a:t>
            </a:r>
          </a:p>
          <a:p>
            <a:r>
              <a:rPr lang="en-US" dirty="0"/>
              <a:t>Realize that not everything can be tested (M)</a:t>
            </a:r>
          </a:p>
          <a:p>
            <a:r>
              <a:rPr lang="en-US" dirty="0"/>
              <a:t>Train theoretical psychologists (F)</a:t>
            </a:r>
          </a:p>
          <a:p>
            <a:r>
              <a:rPr lang="en-US" dirty="0"/>
              <a:t>Do interdisciplinary research (F)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95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reference manager and why should you use one? </a:t>
            </a:r>
          </a:p>
          <a:p>
            <a:pPr lvl="1"/>
            <a:r>
              <a:rPr lang="en-US" dirty="0" err="1"/>
              <a:t>Zotero</a:t>
            </a:r>
            <a:endParaRPr lang="en-US" dirty="0"/>
          </a:p>
          <a:p>
            <a:pPr lvl="1"/>
            <a:r>
              <a:rPr lang="en-US" dirty="0"/>
              <a:t>Endnote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452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96F6-2FD3-4225-A1A2-0B38DF88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on articles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F7FC-3584-467F-ABB8-B509010B2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be on your notes?</a:t>
            </a:r>
          </a:p>
          <a:p>
            <a:r>
              <a:rPr lang="en-US" dirty="0"/>
              <a:t>How do you take notes? </a:t>
            </a:r>
          </a:p>
        </p:txBody>
      </p:sp>
    </p:spTree>
    <p:extLst>
      <p:ext uri="{BB962C8B-B14F-4D97-AF65-F5344CB8AC3E}">
        <p14:creationId xmlns:p14="http://schemas.microsoft.com/office/powerpoint/2010/main" val="214152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Independent variable</a:t>
            </a:r>
          </a:p>
          <a:p>
            <a:r>
              <a:rPr lang="en-US" dirty="0"/>
              <a:t>Dependent variable</a:t>
            </a:r>
          </a:p>
          <a:p>
            <a:r>
              <a:rPr lang="en-US" dirty="0"/>
              <a:t>Confounds</a:t>
            </a:r>
          </a:p>
          <a:p>
            <a:r>
              <a:rPr lang="en-US" dirty="0"/>
              <a:t>Operationalization/operational definition</a:t>
            </a:r>
          </a:p>
          <a:p>
            <a:r>
              <a:rPr lang="en-US" dirty="0"/>
              <a:t>Cross-sectional vs. longitudinal</a:t>
            </a:r>
          </a:p>
          <a:p>
            <a:r>
              <a:rPr lang="en-US" dirty="0"/>
              <a:t>Reliability</a:t>
            </a:r>
          </a:p>
          <a:p>
            <a:r>
              <a:rPr lang="en-US" dirty="0"/>
              <a:t>Validity</a:t>
            </a:r>
          </a:p>
          <a:p>
            <a:r>
              <a:rPr lang="en-US" dirty="0"/>
              <a:t>Positive vs. negative relationship</a:t>
            </a:r>
          </a:p>
          <a:p>
            <a:r>
              <a:rPr lang="en-US" dirty="0"/>
              <a:t>Third variable problem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Coming up with good ideas (Gray &amp; Wegner, 2013)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ideas from life</a:t>
            </a:r>
          </a:p>
          <a:p>
            <a:r>
              <a:rPr lang="en-US" dirty="0"/>
              <a:t>Choose ideas that are counterintuitive to the lay person</a:t>
            </a:r>
          </a:p>
          <a:p>
            <a:r>
              <a:rPr lang="en-US" dirty="0"/>
              <a:t>Think about feasibility issues</a:t>
            </a:r>
          </a:p>
          <a:p>
            <a:r>
              <a:rPr lang="en-US" dirty="0"/>
              <a:t>Use involving studies</a:t>
            </a:r>
          </a:p>
          <a:p>
            <a:r>
              <a:rPr lang="en-US" dirty="0"/>
              <a:t>Use simple stats</a:t>
            </a:r>
          </a:p>
          <a:p>
            <a:r>
              <a:rPr lang="en-US" dirty="0"/>
              <a:t>(think about power and ability to interpret)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Thought papers due by noon Tuesday (address all readings; 3-4 good points)</a:t>
            </a:r>
          </a:p>
          <a:p>
            <a:r>
              <a:rPr lang="en-US" dirty="0"/>
              <a:t>Ethics—for researchers and participants (background article; 2 chapters, one website—Belmont Report, 2 articles)</a:t>
            </a:r>
          </a:p>
          <a:p>
            <a:r>
              <a:rPr lang="en-US" dirty="0"/>
              <a:t>Proposal topics due. Paragraph on what you plan to do.</a:t>
            </a:r>
          </a:p>
          <a:p>
            <a:r>
              <a:rPr lang="en-US" dirty="0"/>
              <a:t>Sign up for methods presentations and proposal presentations</a:t>
            </a:r>
          </a:p>
        </p:txBody>
      </p:sp>
    </p:spTree>
    <p:extLst>
      <p:ext uri="{BB962C8B-B14F-4D97-AF65-F5344CB8AC3E}">
        <p14:creationId xmlns:p14="http://schemas.microsoft.com/office/powerpoint/2010/main" val="860982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Qualitative vs. quantitative research</a:t>
            </a:r>
          </a:p>
          <a:p>
            <a:r>
              <a:rPr lang="en-US" dirty="0"/>
              <a:t>Induction vs. deduction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Types of data: nominal, ordinal, interval, ratio</a:t>
            </a:r>
          </a:p>
          <a:p>
            <a:r>
              <a:rPr lang="en-US" dirty="0"/>
              <a:t>Normal distribution</a:t>
            </a:r>
          </a:p>
          <a:p>
            <a:r>
              <a:rPr lang="en-US" dirty="0"/>
              <a:t>Mean, median, mode</a:t>
            </a:r>
          </a:p>
          <a:p>
            <a:r>
              <a:rPr lang="en-US" dirty="0"/>
              <a:t>Range, SD</a:t>
            </a:r>
          </a:p>
          <a:p>
            <a:r>
              <a:rPr lang="en-US" dirty="0"/>
              <a:t>Skew, kurtosis</a:t>
            </a:r>
          </a:p>
          <a:p>
            <a:r>
              <a:rPr lang="en-US" dirty="0"/>
              <a:t>Effect size</a:t>
            </a:r>
          </a:p>
          <a:p>
            <a:r>
              <a:rPr lang="en-US" dirty="0"/>
              <a:t>Confidence interval</a:t>
            </a:r>
          </a:p>
          <a:p>
            <a:r>
              <a:rPr lang="en-US" dirty="0"/>
              <a:t>Mediation vs. moderation</a:t>
            </a:r>
          </a:p>
        </p:txBody>
      </p:sp>
    </p:spTree>
    <p:extLst>
      <p:ext uri="{BB962C8B-B14F-4D97-AF65-F5344CB8AC3E}">
        <p14:creationId xmlns:p14="http://schemas.microsoft.com/office/powerpoint/2010/main" val="779558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Stats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Correlation</a:t>
            </a:r>
          </a:p>
          <a:p>
            <a:r>
              <a:rPr lang="en-US" dirty="0"/>
              <a:t>T-test (independent and paired t)</a:t>
            </a:r>
          </a:p>
          <a:p>
            <a:r>
              <a:rPr lang="en-US" dirty="0" err="1"/>
              <a:t>Anova</a:t>
            </a:r>
            <a:endParaRPr lang="en-US" dirty="0"/>
          </a:p>
          <a:p>
            <a:r>
              <a:rPr lang="en-US" dirty="0" err="1"/>
              <a:t>Manova</a:t>
            </a:r>
            <a:endParaRPr lang="en-US" dirty="0"/>
          </a:p>
          <a:p>
            <a:r>
              <a:rPr lang="en-US" dirty="0"/>
              <a:t>Linear regression</a:t>
            </a:r>
          </a:p>
          <a:p>
            <a:r>
              <a:rPr lang="en-US" dirty="0"/>
              <a:t>Logistic regression</a:t>
            </a:r>
          </a:p>
          <a:p>
            <a:r>
              <a:rPr lang="en-US" dirty="0"/>
              <a:t>Factor analysis (exploratory/confirmatory)</a:t>
            </a:r>
          </a:p>
          <a:p>
            <a:r>
              <a:rPr lang="en-US"/>
              <a:t>Chi square</a:t>
            </a:r>
            <a:endParaRPr lang="en-US" dirty="0"/>
          </a:p>
          <a:p>
            <a:r>
              <a:rPr lang="en-US" dirty="0"/>
              <a:t>Structural equation modelling</a:t>
            </a:r>
          </a:p>
          <a:p>
            <a:r>
              <a:rPr lang="en-US" dirty="0"/>
              <a:t>Hierarchical linear modelling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877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 in psychology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64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do theories do for us?</a:t>
            </a:r>
          </a:p>
          <a:p>
            <a:r>
              <a:rPr lang="en-US" dirty="0"/>
              <a:t>How can they be bad/not useful?</a:t>
            </a:r>
          </a:p>
          <a:p>
            <a:r>
              <a:rPr lang="en-US" dirty="0"/>
              <a:t>What makes a good theory? </a:t>
            </a:r>
          </a:p>
          <a:p>
            <a:r>
              <a:rPr lang="en-US" dirty="0"/>
              <a:t>What makes a good hypothesis?</a:t>
            </a:r>
          </a:p>
          <a:p>
            <a:r>
              <a:rPr lang="en-US" dirty="0"/>
              <a:t>Merton’s scientific norms:</a:t>
            </a:r>
          </a:p>
          <a:p>
            <a:pPr lvl="1"/>
            <a:r>
              <a:rPr lang="en-US" dirty="0"/>
              <a:t>Universal</a:t>
            </a:r>
          </a:p>
          <a:p>
            <a:pPr lvl="1"/>
            <a:r>
              <a:rPr lang="en-US" dirty="0"/>
              <a:t>Communal</a:t>
            </a:r>
          </a:p>
          <a:p>
            <a:pPr lvl="1"/>
            <a:r>
              <a:rPr lang="en-US" dirty="0"/>
              <a:t>Disinterested</a:t>
            </a:r>
          </a:p>
          <a:p>
            <a:pPr lvl="1"/>
            <a:r>
              <a:rPr lang="en-US" dirty="0"/>
              <a:t>Skeptical</a:t>
            </a:r>
          </a:p>
          <a:p>
            <a:pPr lvl="1"/>
            <a:r>
              <a:rPr lang="en-US" dirty="0"/>
              <a:t>How is psychology doing on these?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120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Good operational </a:t>
            </a:r>
            <a:r>
              <a:rPr lang="en-US" dirty="0" err="1"/>
              <a:t>defs</a:t>
            </a:r>
            <a:r>
              <a:rPr lang="en-US" dirty="0"/>
              <a:t> and hypos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have to have to have a testable hypothesis? </a:t>
            </a:r>
          </a:p>
          <a:p>
            <a:r>
              <a:rPr lang="en-US" dirty="0"/>
              <a:t>Write three possible operational definitions of mania</a:t>
            </a:r>
          </a:p>
          <a:p>
            <a:r>
              <a:rPr lang="en-US" dirty="0"/>
              <a:t>Write a testable hypothesis related to group size </a:t>
            </a:r>
          </a:p>
        </p:txBody>
      </p:sp>
    </p:spTree>
    <p:extLst>
      <p:ext uri="{BB962C8B-B14F-4D97-AF65-F5344CB8AC3E}">
        <p14:creationId xmlns:p14="http://schemas.microsoft.com/office/powerpoint/2010/main" val="2609967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1235</Words>
  <Application>Microsoft Office PowerPoint</Application>
  <PresentationFormat>On-screen Show (4:3)</PresentationFormat>
  <Paragraphs>208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Calibri</vt:lpstr>
      <vt:lpstr>Constantia</vt:lpstr>
      <vt:lpstr>Wingdings 2</vt:lpstr>
      <vt:lpstr>Flow</vt:lpstr>
      <vt:lpstr>Research Design </vt:lpstr>
      <vt:lpstr>Course overview</vt:lpstr>
      <vt:lpstr>Basic background</vt:lpstr>
      <vt:lpstr>More background</vt:lpstr>
      <vt:lpstr>Stats review</vt:lpstr>
      <vt:lpstr>Stats review</vt:lpstr>
      <vt:lpstr>Theory in psychology</vt:lpstr>
      <vt:lpstr>Theory </vt:lpstr>
      <vt:lpstr>Good operational defs and hypos</vt:lpstr>
      <vt:lpstr>Meehl, 1990</vt:lpstr>
      <vt:lpstr>Meehl’s 10 factors</vt:lpstr>
      <vt:lpstr>Meehl, 1990 </vt:lpstr>
      <vt:lpstr>Debrouwere &amp; Rosseel, 2021</vt:lpstr>
      <vt:lpstr>Other problems in psychology</vt:lpstr>
      <vt:lpstr>HARKing (Kerr, 1998)</vt:lpstr>
      <vt:lpstr>PowerPoint Presentation</vt:lpstr>
      <vt:lpstr>The Renaissance</vt:lpstr>
      <vt:lpstr>Nelson, Simmons, &amp; Simonsohn, 2018</vt:lpstr>
      <vt:lpstr>PowerPoint Presentation</vt:lpstr>
      <vt:lpstr>Tools</vt:lpstr>
      <vt:lpstr>From Simonsohn, Nelson, &amp; Simmons, 2016</vt:lpstr>
      <vt:lpstr>How are you feeling about psychological research? </vt:lpstr>
      <vt:lpstr>Ways to fix things</vt:lpstr>
      <vt:lpstr>PowerPoint Presentation</vt:lpstr>
      <vt:lpstr>PowerPoint Presentation</vt:lpstr>
      <vt:lpstr>PowerPoint Presentation</vt:lpstr>
      <vt:lpstr>PowerPoint Presentation</vt:lpstr>
      <vt:lpstr>Writing</vt:lpstr>
      <vt:lpstr>Notes on articles</vt:lpstr>
      <vt:lpstr>Coming up with good ideas (Gray &amp; Wegner, 2013) </vt:lpstr>
      <vt:lpstr>Next week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2023-01-17T20:26:19Z</dcterms:created>
  <dcterms:modified xsi:type="dcterms:W3CDTF">2023-01-17T20:26:27Z</dcterms:modified>
</cp:coreProperties>
</file>