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60" r:id="rId5"/>
    <p:sldId id="261" r:id="rId6"/>
    <p:sldId id="262" r:id="rId7"/>
    <p:sldId id="259" r:id="rId8"/>
    <p:sldId id="275" r:id="rId9"/>
    <p:sldId id="274" r:id="rId10"/>
    <p:sldId id="263" r:id="rId11"/>
    <p:sldId id="264" r:id="rId12"/>
    <p:sldId id="273"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2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C9538DB-01B4-4424-B257-C9E89B48054A}" type="slidenum">
              <a:rPr lang="en-US"/>
              <a:pPr/>
              <a:t>‹#›</a:t>
            </a:fld>
            <a:endParaRPr lang="en-US"/>
          </a:p>
        </p:txBody>
      </p:sp>
    </p:spTree>
    <p:extLst>
      <p:ext uri="{BB962C8B-B14F-4D97-AF65-F5344CB8AC3E}">
        <p14:creationId xmlns:p14="http://schemas.microsoft.com/office/powerpoint/2010/main" val="3300824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7884351-8EAF-447B-938C-C36D6936FB35}" type="slidenum">
              <a:rPr lang="en-US"/>
              <a:pPr/>
              <a:t>‹#›</a:t>
            </a:fld>
            <a:endParaRPr lang="en-US"/>
          </a:p>
        </p:txBody>
      </p:sp>
    </p:spTree>
    <p:extLst>
      <p:ext uri="{BB962C8B-B14F-4D97-AF65-F5344CB8AC3E}">
        <p14:creationId xmlns:p14="http://schemas.microsoft.com/office/powerpoint/2010/main" val="14624819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F87E7-91BF-454B-95DF-39ECDC54DE9A}" type="slidenum">
              <a:rPr lang="en-US"/>
              <a:pPr/>
              <a:t>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7598D7-5C49-4017-920A-0DAB7B0B562E}" type="slidenum">
              <a:rPr lang="en-US"/>
              <a:pPr/>
              <a:t>10</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BFE9B5-FA6A-40F2-B882-B9A7332F1365}" type="slidenum">
              <a:rPr lang="en-US"/>
              <a:pPr/>
              <a:t>11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6CED86-2BD0-4725-8DF4-3A93EABACC9F}" type="slidenum">
              <a:rPr lang="en-US"/>
              <a:pPr/>
              <a:t>12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3C9C7-C931-48F8-9E30-98CBEEBC9E80}" type="slidenum">
              <a:rPr lang="en-US"/>
              <a:pPr/>
              <a:t>13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77C8FC-1A7A-4A02-93C6-D5587DF1CEFF}" type="slidenum">
              <a:rPr lang="en-US"/>
              <a:pPr/>
              <a:t>2</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248676-56BD-4EAD-9AE7-0AD5B6DD4EC9}" type="slidenum">
              <a:rPr lang="en-US"/>
              <a:pPr/>
              <a:t>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A4E1F7-0104-46C5-B032-57AC151929C4}" type="slidenum">
              <a:rPr lang="en-US"/>
              <a:pPr/>
              <a:t>4</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6E061-1F6E-4EE0-9DB4-6720C5948FA0}" type="slidenum">
              <a:rPr lang="en-US"/>
              <a:pPr/>
              <a:t>5</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1DFFF-C888-4E30-8C55-122AA443406F}" type="slidenum">
              <a:rPr lang="en-US"/>
              <a:pPr/>
              <a:t>6</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82645-A07F-47FC-B884-DC5E5309B1F9}" type="slidenum">
              <a:rPr lang="en-US"/>
              <a:pPr/>
              <a:t>7</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15D21F-1E21-4518-BD73-0EA7B6EBDC58}" type="slidenum">
              <a:rPr lang="en-US"/>
              <a:pPr/>
              <a:t>8</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10B31-3E8E-4497-A866-2E227B300F26}" type="slidenum">
              <a:rPr lang="en-US"/>
              <a:pPr/>
              <a:t>9</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FB776-C676-436C-B669-26DDD16163CE}" type="slidenum">
              <a:rPr lang="en-US" smtClean="0"/>
              <a:pPr/>
              <a:t>‹#›</a:t>
            </a:fld>
            <a:endParaRPr lang="en-US"/>
          </a:p>
        </p:txBody>
      </p:sp>
    </p:spTree>
    <p:extLst>
      <p:ext uri="{BB962C8B-B14F-4D97-AF65-F5344CB8AC3E}">
        <p14:creationId xmlns:p14="http://schemas.microsoft.com/office/powerpoint/2010/main" val="2721038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4F090-EC70-48B6-A4B9-69B932B5FFB1}" type="slidenum">
              <a:rPr lang="en-US" smtClean="0"/>
              <a:pPr/>
              <a:t>‹#›</a:t>
            </a:fld>
            <a:endParaRPr lang="en-US"/>
          </a:p>
        </p:txBody>
      </p:sp>
    </p:spTree>
    <p:extLst>
      <p:ext uri="{BB962C8B-B14F-4D97-AF65-F5344CB8AC3E}">
        <p14:creationId xmlns:p14="http://schemas.microsoft.com/office/powerpoint/2010/main" val="119644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924BE-D8BF-42E9-B40D-53A10BD764E2}" type="slidenum">
              <a:rPr lang="en-US" smtClean="0"/>
              <a:pPr/>
              <a:t>‹#›</a:t>
            </a:fld>
            <a:endParaRPr lang="en-US"/>
          </a:p>
        </p:txBody>
      </p:sp>
    </p:spTree>
    <p:extLst>
      <p:ext uri="{BB962C8B-B14F-4D97-AF65-F5344CB8AC3E}">
        <p14:creationId xmlns:p14="http://schemas.microsoft.com/office/powerpoint/2010/main" val="334183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E1BBD-2DFC-4C57-BF80-88CD698C4E7C}" type="slidenum">
              <a:rPr lang="en-US" smtClean="0"/>
              <a:pPr/>
              <a:t>‹#›</a:t>
            </a:fld>
            <a:endParaRPr lang="en-US"/>
          </a:p>
        </p:txBody>
      </p:sp>
    </p:spTree>
    <p:extLst>
      <p:ext uri="{BB962C8B-B14F-4D97-AF65-F5344CB8AC3E}">
        <p14:creationId xmlns:p14="http://schemas.microsoft.com/office/powerpoint/2010/main" val="61989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3C2E8-3C8E-41F3-A13A-53996FE0F942}" type="slidenum">
              <a:rPr lang="en-US" smtClean="0"/>
              <a:pPr/>
              <a:t>‹#›</a:t>
            </a:fld>
            <a:endParaRPr lang="en-US"/>
          </a:p>
        </p:txBody>
      </p:sp>
    </p:spTree>
    <p:extLst>
      <p:ext uri="{BB962C8B-B14F-4D97-AF65-F5344CB8AC3E}">
        <p14:creationId xmlns:p14="http://schemas.microsoft.com/office/powerpoint/2010/main" val="979533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B8A2A-BFC5-4670-92B5-0EC0F83DCF8B}" type="slidenum">
              <a:rPr lang="en-US" smtClean="0"/>
              <a:pPr/>
              <a:t>‹#›</a:t>
            </a:fld>
            <a:endParaRPr lang="en-US"/>
          </a:p>
        </p:txBody>
      </p:sp>
    </p:spTree>
    <p:extLst>
      <p:ext uri="{BB962C8B-B14F-4D97-AF65-F5344CB8AC3E}">
        <p14:creationId xmlns:p14="http://schemas.microsoft.com/office/powerpoint/2010/main" val="144719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7174B-B339-4E78-8207-720473B29F74}" type="slidenum">
              <a:rPr lang="en-US" smtClean="0"/>
              <a:pPr/>
              <a:t>‹#›</a:t>
            </a:fld>
            <a:endParaRPr lang="en-US"/>
          </a:p>
        </p:txBody>
      </p:sp>
    </p:spTree>
    <p:extLst>
      <p:ext uri="{BB962C8B-B14F-4D97-AF65-F5344CB8AC3E}">
        <p14:creationId xmlns:p14="http://schemas.microsoft.com/office/powerpoint/2010/main" val="2371431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E36A9-44B9-43FD-BC76-1143CC59625D}" type="slidenum">
              <a:rPr lang="en-US" smtClean="0"/>
              <a:pPr/>
              <a:t>‹#›</a:t>
            </a:fld>
            <a:endParaRPr lang="en-US"/>
          </a:p>
        </p:txBody>
      </p:sp>
    </p:spTree>
    <p:extLst>
      <p:ext uri="{BB962C8B-B14F-4D97-AF65-F5344CB8AC3E}">
        <p14:creationId xmlns:p14="http://schemas.microsoft.com/office/powerpoint/2010/main" val="284086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44DB7-ED0C-428F-AAB0-E5F14DC65804}" type="slidenum">
              <a:rPr lang="en-US" smtClean="0"/>
              <a:pPr/>
              <a:t>‹#›</a:t>
            </a:fld>
            <a:endParaRPr lang="en-US"/>
          </a:p>
        </p:txBody>
      </p:sp>
    </p:spTree>
    <p:extLst>
      <p:ext uri="{BB962C8B-B14F-4D97-AF65-F5344CB8AC3E}">
        <p14:creationId xmlns:p14="http://schemas.microsoft.com/office/powerpoint/2010/main" val="166532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95AC5-0BDE-4EBA-A54F-85451BF71C1B}" type="slidenum">
              <a:rPr lang="en-US" smtClean="0"/>
              <a:pPr/>
              <a:t>‹#›</a:t>
            </a:fld>
            <a:endParaRPr lang="en-US"/>
          </a:p>
        </p:txBody>
      </p:sp>
    </p:spTree>
    <p:extLst>
      <p:ext uri="{BB962C8B-B14F-4D97-AF65-F5344CB8AC3E}">
        <p14:creationId xmlns:p14="http://schemas.microsoft.com/office/powerpoint/2010/main" val="799889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3A863-EF31-49C0-A84C-856D545F55EC}" type="slidenum">
              <a:rPr lang="en-US" smtClean="0"/>
              <a:pPr/>
              <a:t>‹#›</a:t>
            </a:fld>
            <a:endParaRPr lang="en-US"/>
          </a:p>
        </p:txBody>
      </p:sp>
    </p:spTree>
    <p:extLst>
      <p:ext uri="{BB962C8B-B14F-4D97-AF65-F5344CB8AC3E}">
        <p14:creationId xmlns:p14="http://schemas.microsoft.com/office/powerpoint/2010/main" val="310384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92A6D-E7C0-4DE8-8EA0-2A9C1B9B13F9}" type="slidenum">
              <a:rPr lang="en-US" smtClean="0"/>
              <a:pPr/>
              <a:t>‹#›</a:t>
            </a:fld>
            <a:endParaRPr lang="en-US"/>
          </a:p>
        </p:txBody>
      </p:sp>
    </p:spTree>
    <p:extLst>
      <p:ext uri="{BB962C8B-B14F-4D97-AF65-F5344CB8AC3E}">
        <p14:creationId xmlns:p14="http://schemas.microsoft.com/office/powerpoint/2010/main" val="545717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Risk Factor Assessments</a:t>
            </a:r>
            <a:endParaRPr lang="en-US" dirty="0"/>
          </a:p>
        </p:txBody>
      </p:sp>
      <p:sp>
        <p:nvSpPr>
          <p:cNvPr id="2051" name="Rectangle 3"/>
          <p:cNvSpPr>
            <a:spLocks noGrp="1" noChangeArrowheads="1"/>
          </p:cNvSpPr>
          <p:nvPr>
            <p:ph type="subTitle" idx="1"/>
          </p:nvPr>
        </p:nvSpPr>
        <p:spPr/>
        <p:txBody>
          <a:bodyPr/>
          <a:lstStyle/>
          <a:p>
            <a:r>
              <a:rPr lang="en-US" dirty="0">
                <a:solidFill>
                  <a:schemeClr val="tx1"/>
                </a:solidFill>
              </a:rPr>
              <a:t>Chapter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Exercise Hear Rate</a:t>
            </a:r>
          </a:p>
        </p:txBody>
      </p:sp>
      <p:sp>
        <p:nvSpPr>
          <p:cNvPr id="9219" name="Rectangle 3"/>
          <p:cNvSpPr>
            <a:spLocks noGrp="1" noChangeArrowheads="1"/>
          </p:cNvSpPr>
          <p:nvPr>
            <p:ph idx="1"/>
          </p:nvPr>
        </p:nvSpPr>
        <p:spPr/>
        <p:txBody>
          <a:bodyPr/>
          <a:lstStyle/>
          <a:p>
            <a:r>
              <a:rPr lang="en-US"/>
              <a:t>Heart rate increases linearly with increasing power output until approaching maximum at which time it begins to plateau. </a:t>
            </a:r>
          </a:p>
          <a:p>
            <a:r>
              <a:rPr lang="en-US"/>
              <a:t>Amount of increase related to fitness</a:t>
            </a:r>
          </a:p>
          <a:p>
            <a:r>
              <a:rPr lang="en-US"/>
              <a:t>CR fitness decreases submaximal HR at any power output.</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Maximal Heart Rate</a:t>
            </a:r>
          </a:p>
        </p:txBody>
      </p:sp>
      <p:sp>
        <p:nvSpPr>
          <p:cNvPr id="10243" name="Rectangle 3"/>
          <p:cNvSpPr>
            <a:spLocks noGrp="1" noChangeArrowheads="1"/>
          </p:cNvSpPr>
          <p:nvPr>
            <p:ph idx="1"/>
          </p:nvPr>
        </p:nvSpPr>
        <p:spPr/>
        <p:txBody>
          <a:bodyPr/>
          <a:lstStyle/>
          <a:p>
            <a:r>
              <a:rPr lang="en-US"/>
              <a:t>Maximal HR is primarily a function of age</a:t>
            </a:r>
          </a:p>
          <a:p>
            <a:r>
              <a:rPr lang="en-US"/>
              <a:t>Fitness, gender, body mass do not affect maximal HR.</a:t>
            </a:r>
          </a:p>
          <a:p>
            <a:r>
              <a:rPr lang="en-US"/>
              <a:t>Estimation of Maximal HR</a:t>
            </a:r>
          </a:p>
          <a:p>
            <a:pPr lvl="1"/>
            <a:r>
              <a:rPr lang="en-US"/>
              <a:t>Traditional equation: (220 – age)</a:t>
            </a:r>
          </a:p>
          <a:p>
            <a:pPr lvl="1"/>
            <a:r>
              <a:rPr lang="en-US"/>
              <a:t>Best equation: [208-(0.7 x age)]</a:t>
            </a:r>
          </a:p>
          <a:p>
            <a:pPr lvl="1"/>
            <a:r>
              <a:rPr lang="en-US"/>
              <a:t>SEE for predicting maximal HR is 10-12 bpm.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4000"/>
              <a:t>General Indications for Stopping an Exercise Test in Low-Risk Adults</a:t>
            </a:r>
          </a:p>
        </p:txBody>
      </p:sp>
      <p:sp>
        <p:nvSpPr>
          <p:cNvPr id="19459" name="Rectangle 3"/>
          <p:cNvSpPr>
            <a:spLocks noGrp="1" noChangeArrowheads="1"/>
          </p:cNvSpPr>
          <p:nvPr>
            <p:ph idx="1"/>
          </p:nvPr>
        </p:nvSpPr>
        <p:spPr/>
        <p:txBody>
          <a:bodyPr/>
          <a:lstStyle/>
          <a:p>
            <a:r>
              <a:rPr lang="en-US" sz="2800"/>
              <a:t>Onset of angina-like symptoms</a:t>
            </a:r>
          </a:p>
          <a:p>
            <a:r>
              <a:rPr lang="en-US" sz="2800"/>
              <a:t>A drop of 20 mmHg or more during steady-state exercise in systolic BP or a failure of the SBP to rise with an increase in exercise intensity</a:t>
            </a:r>
          </a:p>
          <a:p>
            <a:r>
              <a:rPr lang="en-US" sz="2800"/>
              <a:t>Excessive rise in blood pressure:</a:t>
            </a:r>
          </a:p>
          <a:p>
            <a:pPr lvl="1"/>
            <a:r>
              <a:rPr lang="en-US" sz="2400"/>
              <a:t>SBP &gt; 260 mmHg</a:t>
            </a:r>
          </a:p>
          <a:p>
            <a:pPr lvl="1"/>
            <a:r>
              <a:rPr lang="en-US" sz="2400"/>
              <a:t>DBP &gt;115 mmHg</a:t>
            </a:r>
          </a:p>
          <a:p>
            <a:r>
              <a:rPr lang="en-US" sz="2800"/>
              <a:t>Failure of HR to increase with increasing power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z="4000"/>
              <a:t>Power Output on the </a:t>
            </a:r>
            <a:br>
              <a:rPr lang="en-US" sz="4000"/>
            </a:br>
            <a:r>
              <a:rPr lang="en-US" sz="4000"/>
              <a:t>Bicycle Ergometer</a:t>
            </a:r>
          </a:p>
        </p:txBody>
      </p:sp>
      <p:sp>
        <p:nvSpPr>
          <p:cNvPr id="16387" name="Rectangle 3"/>
          <p:cNvSpPr>
            <a:spLocks noGrp="1" noChangeArrowheads="1"/>
          </p:cNvSpPr>
          <p:nvPr>
            <p:ph idx="1"/>
          </p:nvPr>
        </p:nvSpPr>
        <p:spPr/>
        <p:txBody>
          <a:bodyPr/>
          <a:lstStyle/>
          <a:p>
            <a:r>
              <a:rPr lang="en-US"/>
              <a:t>Power = (Force X Distance)/ Time</a:t>
            </a:r>
          </a:p>
          <a:p>
            <a:r>
              <a:rPr lang="en-US"/>
              <a:t>Force = kilograms of resistance applied</a:t>
            </a:r>
          </a:p>
          <a:p>
            <a:r>
              <a:rPr lang="en-US"/>
              <a:t>Distance = distance the flywheel travels per pedal revolution (6 meters)</a:t>
            </a:r>
          </a:p>
          <a:p>
            <a:r>
              <a:rPr lang="en-US"/>
              <a:t>RPM = number of pedal revolutions per minute</a:t>
            </a:r>
          </a:p>
          <a:p>
            <a:r>
              <a:rPr lang="en-US"/>
              <a:t>Units of power = kgm</a:t>
            </a:r>
            <a:r>
              <a:rPr lang="en-US" baseline="30000"/>
              <a:t>.</a:t>
            </a:r>
            <a:r>
              <a:rPr lang="en-US"/>
              <a:t>min</a:t>
            </a:r>
            <a:r>
              <a:rPr lang="en-US" baseline="30000"/>
              <a:t>-1</a:t>
            </a:r>
          </a:p>
          <a:p>
            <a:r>
              <a:rPr lang="en-US"/>
              <a:t>Alternative is watts (1 watt = 6 kgm</a:t>
            </a:r>
            <a:r>
              <a:rPr lang="en-US" baseline="30000"/>
              <a:t>.</a:t>
            </a:r>
            <a:r>
              <a:rPr lang="en-US"/>
              <a:t>min</a:t>
            </a:r>
            <a:r>
              <a:rPr lang="en-US" baseline="30000"/>
              <a:t>-1)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What is Blood Pressure</a:t>
            </a:r>
          </a:p>
        </p:txBody>
      </p:sp>
      <p:sp>
        <p:nvSpPr>
          <p:cNvPr id="3075" name="Rectangle 3"/>
          <p:cNvSpPr>
            <a:spLocks noGrp="1" noChangeArrowheads="1"/>
          </p:cNvSpPr>
          <p:nvPr>
            <p:ph idx="1"/>
          </p:nvPr>
        </p:nvSpPr>
        <p:spPr/>
        <p:txBody>
          <a:bodyPr/>
          <a:lstStyle/>
          <a:p>
            <a:r>
              <a:rPr lang="en-US"/>
              <a:t>The force exerted by the blood on the walls of the arteries (and veins) as the blood is pumped around the circulation.</a:t>
            </a:r>
          </a:p>
          <a:p>
            <a:r>
              <a:rPr lang="en-US"/>
              <a:t>Measured in units of mmHg.</a:t>
            </a:r>
          </a:p>
          <a:p>
            <a:r>
              <a:rPr lang="en-US"/>
              <a:t>Most common methods of measuring BP is by ascultation (listening for sounds).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Components of Blood Pressure</a:t>
            </a:r>
          </a:p>
        </p:txBody>
      </p:sp>
      <p:sp>
        <p:nvSpPr>
          <p:cNvPr id="4099" name="Rectangle 3"/>
          <p:cNvSpPr>
            <a:spLocks noGrp="1" noChangeArrowheads="1"/>
          </p:cNvSpPr>
          <p:nvPr>
            <p:ph idx="1"/>
          </p:nvPr>
        </p:nvSpPr>
        <p:spPr/>
        <p:txBody>
          <a:bodyPr/>
          <a:lstStyle/>
          <a:p>
            <a:r>
              <a:rPr lang="en-US" sz="2800"/>
              <a:t>Systolic pressure</a:t>
            </a:r>
          </a:p>
          <a:p>
            <a:pPr lvl="1"/>
            <a:r>
              <a:rPr lang="en-US" sz="2400"/>
              <a:t>The highest pressure in the arteries due to the ejection of blood from the heart into the aorta.</a:t>
            </a:r>
          </a:p>
          <a:p>
            <a:r>
              <a:rPr lang="en-US" sz="2800"/>
              <a:t>Diastolic pressure</a:t>
            </a:r>
          </a:p>
          <a:p>
            <a:pPr lvl="1"/>
            <a:r>
              <a:rPr lang="en-US" sz="2400"/>
              <a:t>The lowest pressure in the arteries occurring during the relaxation phase of the heart</a:t>
            </a:r>
          </a:p>
          <a:p>
            <a:pPr lvl="1"/>
            <a:r>
              <a:rPr lang="en-US" sz="2400"/>
              <a:t>Should measure both 4</a:t>
            </a:r>
            <a:r>
              <a:rPr lang="en-US" sz="2400" baseline="30000"/>
              <a:t>th</a:t>
            </a:r>
            <a:r>
              <a:rPr lang="en-US" sz="2400"/>
              <a:t> and 5</a:t>
            </a:r>
            <a:r>
              <a:rPr lang="en-US" sz="2400" baseline="30000"/>
              <a:t>th</a:t>
            </a:r>
            <a:r>
              <a:rPr lang="en-US" sz="2400"/>
              <a:t> phase.</a:t>
            </a:r>
          </a:p>
          <a:p>
            <a:r>
              <a:rPr lang="en-US" sz="2800"/>
              <a:t>Pulse Pressure</a:t>
            </a:r>
          </a:p>
          <a:p>
            <a:pPr lvl="1"/>
            <a:r>
              <a:rPr lang="en-US" sz="2400"/>
              <a:t>Difference in systolic and diastolic pressure;  it is the driving force that propels the blood in the arteries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Resting Blood Pressure </a:t>
            </a:r>
          </a:p>
        </p:txBody>
      </p:sp>
      <p:sp>
        <p:nvSpPr>
          <p:cNvPr id="6147" name="Rectangle 3"/>
          <p:cNvSpPr>
            <a:spLocks noGrp="1" noChangeArrowheads="1"/>
          </p:cNvSpPr>
          <p:nvPr>
            <p:ph idx="1"/>
          </p:nvPr>
        </p:nvSpPr>
        <p:spPr/>
        <p:txBody>
          <a:bodyPr/>
          <a:lstStyle/>
          <a:p>
            <a:r>
              <a:rPr lang="en-US"/>
              <a:t>Optimal </a:t>
            </a:r>
          </a:p>
          <a:p>
            <a:pPr lvl="1"/>
            <a:r>
              <a:rPr lang="en-US"/>
              <a:t>Systolic is &lt; 120 mmHg</a:t>
            </a:r>
          </a:p>
          <a:p>
            <a:pPr lvl="1"/>
            <a:r>
              <a:rPr lang="en-US"/>
              <a:t>Diastolic is &lt; 80 mmHg</a:t>
            </a:r>
          </a:p>
          <a:p>
            <a:r>
              <a:rPr lang="en-US"/>
              <a:t>Hypertension</a:t>
            </a:r>
          </a:p>
          <a:p>
            <a:pPr lvl="1"/>
            <a:r>
              <a:rPr lang="en-US"/>
              <a:t>Stage 1: 140-159/90-99</a:t>
            </a:r>
          </a:p>
          <a:p>
            <a:pPr lvl="1"/>
            <a:r>
              <a:rPr lang="en-US"/>
              <a:t>Stage 2: </a:t>
            </a:r>
            <a:r>
              <a:rPr lang="en-US">
                <a:cs typeface="Arial" charset="0"/>
              </a:rPr>
              <a:t>≥</a:t>
            </a:r>
            <a:r>
              <a:rPr lang="en-US"/>
              <a:t>160/</a:t>
            </a:r>
            <a:r>
              <a:rPr lang="en-US">
                <a:cs typeface="Arial" charset="0"/>
              </a:rPr>
              <a:t>≥</a:t>
            </a:r>
            <a:r>
              <a:rPr lang="en-US"/>
              <a:t>100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Exercise Blood Pressure</a:t>
            </a:r>
          </a:p>
        </p:txBody>
      </p:sp>
      <p:sp>
        <p:nvSpPr>
          <p:cNvPr id="7171" name="Rectangle 3"/>
          <p:cNvSpPr>
            <a:spLocks noGrp="1" noChangeArrowheads="1"/>
          </p:cNvSpPr>
          <p:nvPr>
            <p:ph idx="1"/>
          </p:nvPr>
        </p:nvSpPr>
        <p:spPr/>
        <p:txBody>
          <a:bodyPr/>
          <a:lstStyle/>
          <a:p>
            <a:pPr>
              <a:lnSpc>
                <a:spcPct val="90000"/>
              </a:lnSpc>
            </a:pPr>
            <a:r>
              <a:rPr lang="en-US" dirty="0"/>
              <a:t>Varies with age and gender</a:t>
            </a:r>
          </a:p>
          <a:p>
            <a:pPr>
              <a:lnSpc>
                <a:spcPct val="90000"/>
              </a:lnSpc>
            </a:pPr>
            <a:r>
              <a:rPr lang="en-US" dirty="0"/>
              <a:t>Fitter individuals usually have lower exercise blood pressure.</a:t>
            </a:r>
          </a:p>
          <a:p>
            <a:pPr>
              <a:lnSpc>
                <a:spcPct val="90000"/>
              </a:lnSpc>
            </a:pPr>
            <a:r>
              <a:rPr lang="en-US" dirty="0"/>
              <a:t>Normal Response to incremental Exercise</a:t>
            </a:r>
          </a:p>
          <a:p>
            <a:pPr lvl="1">
              <a:lnSpc>
                <a:spcPct val="90000"/>
              </a:lnSpc>
            </a:pPr>
            <a:r>
              <a:rPr lang="en-US" dirty="0"/>
              <a:t>Systolic increases linearly until approaching maximal at which time it begins to plateau. Increases approx. 10-15 mmHg per </a:t>
            </a:r>
            <a:r>
              <a:rPr lang="en-US" dirty="0" smtClean="0"/>
              <a:t>Met, </a:t>
            </a:r>
            <a:r>
              <a:rPr lang="en-US" dirty="0"/>
              <a:t>per 150 - 300 </a:t>
            </a:r>
            <a:r>
              <a:rPr lang="en-US" dirty="0" smtClean="0"/>
              <a:t>kgm</a:t>
            </a:r>
            <a:r>
              <a:rPr lang="en-US" b="1" baseline="30000" dirty="0" smtClean="0"/>
              <a:t>.</a:t>
            </a:r>
            <a:r>
              <a:rPr lang="en-US" dirty="0" smtClean="0"/>
              <a:t>min</a:t>
            </a:r>
            <a:r>
              <a:rPr lang="en-US" baseline="30000" dirty="0" smtClean="0"/>
              <a:t>-1</a:t>
            </a:r>
            <a:r>
              <a:rPr lang="en-US" dirty="0" smtClean="0"/>
              <a:t>, or per 25-50 watts.</a:t>
            </a:r>
            <a:endParaRPr lang="en-US" dirty="0"/>
          </a:p>
          <a:p>
            <a:pPr lvl="1">
              <a:lnSpc>
                <a:spcPct val="90000"/>
              </a:lnSpc>
            </a:pPr>
            <a:r>
              <a:rPr lang="en-US" dirty="0"/>
              <a:t>Diastolic does not significantly change.</a:t>
            </a:r>
          </a:p>
          <a:p>
            <a:pPr>
              <a:lnSpc>
                <a:spcPct val="90000"/>
              </a:lnSpc>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671"/>
            <a:ext cx="9613173"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4800"/>
            <a:ext cx="8229600" cy="1143000"/>
          </a:xfrm>
        </p:spPr>
        <p:txBody>
          <a:bodyPr/>
          <a:lstStyle/>
          <a:p>
            <a:r>
              <a:rPr lang="en-US"/>
              <a:t>Heart Rate</a:t>
            </a:r>
          </a:p>
        </p:txBody>
      </p:sp>
      <p:sp>
        <p:nvSpPr>
          <p:cNvPr id="5123" name="Rectangle 3"/>
          <p:cNvSpPr>
            <a:spLocks noGrp="1" noChangeArrowheads="1"/>
          </p:cNvSpPr>
          <p:nvPr>
            <p:ph idx="1"/>
          </p:nvPr>
        </p:nvSpPr>
        <p:spPr/>
        <p:txBody>
          <a:bodyPr/>
          <a:lstStyle/>
          <a:p>
            <a:r>
              <a:rPr lang="en-US"/>
              <a:t>Number of ventricular contractions per minute</a:t>
            </a:r>
          </a:p>
          <a:p>
            <a:r>
              <a:rPr lang="en-US"/>
              <a:t>Usually the same as pulse rate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Palpating Heart Rate</a:t>
            </a:r>
          </a:p>
        </p:txBody>
      </p:sp>
      <p:sp>
        <p:nvSpPr>
          <p:cNvPr id="40963" name="Rectangle 3"/>
          <p:cNvSpPr>
            <a:spLocks noGrp="1" noChangeArrowheads="1"/>
          </p:cNvSpPr>
          <p:nvPr>
            <p:ph idx="1"/>
          </p:nvPr>
        </p:nvSpPr>
        <p:spPr/>
        <p:txBody>
          <a:bodyPr/>
          <a:lstStyle/>
          <a:p>
            <a:pPr>
              <a:lnSpc>
                <a:spcPct val="90000"/>
              </a:lnSpc>
            </a:pPr>
            <a:r>
              <a:rPr lang="en-US"/>
              <a:t>Heart rates measured at a steady-state (constant power output) should be measured for as long as feasible up to 60 seconds.  Minimum time is 15 seconds.</a:t>
            </a:r>
          </a:p>
          <a:p>
            <a:pPr>
              <a:lnSpc>
                <a:spcPct val="90000"/>
              </a:lnSpc>
            </a:pPr>
            <a:r>
              <a:rPr lang="en-US"/>
              <a:t>Heat rates measured after the exercise is stopped but you want to know the HR during the exercise should be measured for 6, 10 or 15 seconds, the shorter the better but must maintain accuracy.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Resting Heart Rate</a:t>
            </a:r>
          </a:p>
        </p:txBody>
      </p:sp>
      <p:sp>
        <p:nvSpPr>
          <p:cNvPr id="39939" name="Rectangle 3"/>
          <p:cNvSpPr>
            <a:spLocks noGrp="1" noChangeArrowheads="1"/>
          </p:cNvSpPr>
          <p:nvPr>
            <p:ph idx="1"/>
          </p:nvPr>
        </p:nvSpPr>
        <p:spPr/>
        <p:txBody>
          <a:bodyPr/>
          <a:lstStyle/>
          <a:p>
            <a:pPr>
              <a:lnSpc>
                <a:spcPct val="90000"/>
              </a:lnSpc>
            </a:pPr>
            <a:r>
              <a:rPr lang="en-US"/>
              <a:t>Determined by genetics and fitness level</a:t>
            </a:r>
          </a:p>
          <a:p>
            <a:pPr>
              <a:lnSpc>
                <a:spcPct val="90000"/>
              </a:lnSpc>
            </a:pPr>
            <a:r>
              <a:rPr lang="en-US"/>
              <a:t>Although lower resting HRs are not always indicative of higher fitness when comparing across individuals, the general pattern is that more fit individuals have lower resting HRs.</a:t>
            </a:r>
          </a:p>
          <a:p>
            <a:pPr>
              <a:lnSpc>
                <a:spcPct val="90000"/>
              </a:lnSpc>
            </a:pPr>
            <a:r>
              <a:rPr lang="en-US"/>
              <a:t>Within a healthy individual, a decrease in resting HR is indicative if increased CV fitness.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TotalTime>
  <Words>574</Words>
  <Application>Microsoft Office PowerPoint</Application>
  <PresentationFormat>On-screen Show (4:3)</PresentationFormat>
  <Paragraphs>75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Risk Factor Assessments</vt:lpstr>
      <vt:lpstr>What is Blood Pressure</vt:lpstr>
      <vt:lpstr>Components of Blood Pressure</vt:lpstr>
      <vt:lpstr>Resting Blood Pressure </vt:lpstr>
      <vt:lpstr>Exercise Blood Pressure</vt:lpstr>
      <vt:lpstr>PowerPoint Presentation</vt:lpstr>
      <vt:lpstr>Heart Rate</vt:lpstr>
      <vt:lpstr>Palpating Heart Rate</vt:lpstr>
      <vt:lpstr>Resting Heart Rate</vt:lpstr>
      <vt:lpstr>Exercise Hear Rate</vt:lpstr>
      <vt:lpstr>Maximal Heart Rate</vt:lpstr>
      <vt:lpstr>General Indications for Stopping an Exercise Test in Low-Risk Adults</vt:lpstr>
      <vt:lpstr>Power Output on the  Bicycle Ergometer</vt:lpstr>
    </vt:vector>
  </TitlesOfParts>
  <Company>University of Northern Iowa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Pressure and  Heart Rate</dc:title>
  <dc:creator>dolgener</dc:creator>
  <cp:lastModifiedBy>Forrest A Dolgener</cp:lastModifiedBy>
  <cp:revision>14</cp:revision>
  <dcterms:created xsi:type="dcterms:W3CDTF">2004-08-25T20:10:57Z</dcterms:created>
  <dcterms:modified xsi:type="dcterms:W3CDTF">2014-08-06T13:11:49Z</dcterms:modified>
</cp:coreProperties>
</file>