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2EA3B9C8-6B91-4259-A037-77A7F8EDC8A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3249D996-F327-4FBA-BE8F-8467B04CF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507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D996-F327-4FBA-BE8F-8467B04CF9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5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D17D-8489-4941-A379-7F4BE7FCE801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2950-C230-492D-8FE6-F8A1BFA80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08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D17D-8489-4941-A379-7F4BE7FCE801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2950-C230-492D-8FE6-F8A1BFA80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00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D17D-8489-4941-A379-7F4BE7FCE801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2950-C230-492D-8FE6-F8A1BFA80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82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D17D-8489-4941-A379-7F4BE7FCE801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2950-C230-492D-8FE6-F8A1BFA80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20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D17D-8489-4941-A379-7F4BE7FCE801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2950-C230-492D-8FE6-F8A1BFA80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71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D17D-8489-4941-A379-7F4BE7FCE801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2950-C230-492D-8FE6-F8A1BFA80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5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D17D-8489-4941-A379-7F4BE7FCE801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2950-C230-492D-8FE6-F8A1BFA80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8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D17D-8489-4941-A379-7F4BE7FCE801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2950-C230-492D-8FE6-F8A1BFA80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D17D-8489-4941-A379-7F4BE7FCE801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2950-C230-492D-8FE6-F8A1BFA80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97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D17D-8489-4941-A379-7F4BE7FCE801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2950-C230-492D-8FE6-F8A1BFA80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53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D17D-8489-4941-A379-7F4BE7FCE801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2950-C230-492D-8FE6-F8A1BFA80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40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7D17D-8489-4941-A379-7F4BE7FCE801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42950-C230-492D-8FE6-F8A1BFA80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3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ight Triangle 82"/>
          <p:cNvSpPr/>
          <p:nvPr/>
        </p:nvSpPr>
        <p:spPr>
          <a:xfrm rot="10800000" flipV="1">
            <a:off x="3663442" y="2510412"/>
            <a:ext cx="3402321" cy="2712169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/>
          <p:cNvSpPr/>
          <p:nvPr/>
        </p:nvSpPr>
        <p:spPr>
          <a:xfrm rot="16200000">
            <a:off x="4887503" y="3063002"/>
            <a:ext cx="945344" cy="3404136"/>
          </a:xfrm>
          <a:prstGeom prst="triangle">
            <a:avLst>
              <a:gd name="adj" fmla="val 186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2944" y="890179"/>
            <a:ext cx="8077200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flow of ‘now’-time of the intentional </a:t>
            </a:r>
            <a:r>
              <a:rPr lang="en-US" b="1" i="1" dirty="0"/>
              <a:t>object</a:t>
            </a:r>
          </a:p>
          <a:p>
            <a:pPr algn="ctr">
              <a:lnSpc>
                <a:spcPts val="1600"/>
              </a:lnSpc>
            </a:pPr>
            <a:r>
              <a:rPr lang="en-US" sz="1400" dirty="0"/>
              <a:t>(Here, </a:t>
            </a:r>
            <a:r>
              <a:rPr lang="en-US" sz="1400" i="1" dirty="0"/>
              <a:t>t</a:t>
            </a:r>
            <a:r>
              <a:rPr lang="en-US" sz="1400" dirty="0"/>
              <a:t> means the time at which something </a:t>
            </a:r>
            <a:r>
              <a:rPr lang="en-US" sz="1400" i="1" dirty="0"/>
              <a:t>actually </a:t>
            </a:r>
            <a:r>
              <a:rPr lang="en-US" sz="1400" dirty="0"/>
              <a:t>occurred / occurs / will occur with the object ‘in itself’.)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29327" y="5691976"/>
            <a:ext cx="6915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flow of ‘now’-time in the intending, ‘transcendental’ </a:t>
            </a:r>
            <a:r>
              <a:rPr lang="en-US" b="1" i="1" dirty="0"/>
              <a:t>subject</a:t>
            </a:r>
            <a:endParaRPr lang="en-US" dirty="0"/>
          </a:p>
          <a:p>
            <a:pPr algn="ctr"/>
            <a:r>
              <a:rPr lang="en-US" dirty="0"/>
              <a:t>(The subject is </a:t>
            </a:r>
            <a:r>
              <a:rPr lang="en-US" i="1" dirty="0"/>
              <a:t>transcendental</a:t>
            </a:r>
            <a:r>
              <a:rPr lang="en-US" dirty="0"/>
              <a:t> because it </a:t>
            </a:r>
            <a:r>
              <a:rPr lang="en-US" i="1" dirty="0"/>
              <a:t>constitutes </a:t>
            </a:r>
            <a:r>
              <a:rPr lang="en-US" dirty="0"/>
              <a:t>the object intended </a:t>
            </a:r>
            <a:r>
              <a:rPr lang="en-US" i="1" dirty="0"/>
              <a:t>as </a:t>
            </a:r>
            <a:r>
              <a:rPr lang="en-US" dirty="0"/>
              <a:t>something, thus making the intended-as-we-intend-it </a:t>
            </a:r>
            <a:r>
              <a:rPr lang="en-US" i="1" dirty="0"/>
              <a:t>possible</a:t>
            </a:r>
            <a:r>
              <a:rPr lang="en-US" dirty="0"/>
              <a:t>.)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-150297" y="2901551"/>
            <a:ext cx="1722261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b="1" dirty="0"/>
              <a:t>degree of </a:t>
            </a:r>
          </a:p>
          <a:p>
            <a:pPr algn="ctr">
              <a:lnSpc>
                <a:spcPts val="1600"/>
              </a:lnSpc>
            </a:pPr>
            <a:r>
              <a:rPr lang="en-US" b="1" dirty="0"/>
              <a:t>fulfillment </a:t>
            </a:r>
          </a:p>
          <a:p>
            <a:pPr algn="ctr">
              <a:lnSpc>
                <a:spcPts val="1600"/>
              </a:lnSpc>
            </a:pPr>
            <a:r>
              <a:rPr lang="en-US" b="1" dirty="0"/>
              <a:t>of the </a:t>
            </a:r>
          </a:p>
          <a:p>
            <a:pPr algn="ctr">
              <a:lnSpc>
                <a:spcPts val="1600"/>
              </a:lnSpc>
            </a:pPr>
            <a:r>
              <a:rPr lang="en-US" b="1" dirty="0"/>
              <a:t>intention/ </a:t>
            </a:r>
          </a:p>
          <a:p>
            <a:pPr algn="ctr">
              <a:lnSpc>
                <a:spcPts val="1600"/>
              </a:lnSpc>
            </a:pPr>
            <a:r>
              <a:rPr lang="en-US" b="1" dirty="0" err="1"/>
              <a:t>givenness</a:t>
            </a:r>
            <a:r>
              <a:rPr lang="en-US" b="1" dirty="0"/>
              <a:t> </a:t>
            </a:r>
          </a:p>
          <a:p>
            <a:pPr algn="ctr">
              <a:lnSpc>
                <a:spcPts val="1600"/>
              </a:lnSpc>
            </a:pPr>
            <a:r>
              <a:rPr lang="en-US" b="1" dirty="0"/>
              <a:t>of the </a:t>
            </a:r>
          </a:p>
          <a:p>
            <a:pPr algn="ctr">
              <a:lnSpc>
                <a:spcPts val="1600"/>
              </a:lnSpc>
            </a:pPr>
            <a:r>
              <a:rPr lang="en-US" b="1" dirty="0"/>
              <a:t>intended- </a:t>
            </a:r>
          </a:p>
          <a:p>
            <a:pPr algn="ctr">
              <a:lnSpc>
                <a:spcPts val="1600"/>
              </a:lnSpc>
            </a:pPr>
            <a:r>
              <a:rPr lang="en-US" b="1" dirty="0"/>
              <a:t>as-such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23304" y="5354577"/>
            <a:ext cx="1274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now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33908" y="1800555"/>
            <a:ext cx="128096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dirty="0">
                <a:solidFill>
                  <a:srgbClr val="FF0000"/>
                </a:solidFill>
              </a:rPr>
              <a:t>now</a:t>
            </a:r>
          </a:p>
          <a:p>
            <a:pPr algn="ctr">
              <a:lnSpc>
                <a:spcPts val="1500"/>
              </a:lnSpc>
            </a:pPr>
            <a:r>
              <a:rPr lang="en-US" dirty="0">
                <a:solidFill>
                  <a:srgbClr val="FF0000"/>
                </a:solidFill>
              </a:rPr>
              <a:t>(=present)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333589" y="1885412"/>
            <a:ext cx="1752600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dirty="0"/>
              <a:t>no-longer-now</a:t>
            </a:r>
          </a:p>
          <a:p>
            <a:pPr algn="ctr">
              <a:lnSpc>
                <a:spcPts val="1500"/>
              </a:lnSpc>
            </a:pPr>
            <a:r>
              <a:rPr lang="en-US" dirty="0"/>
              <a:t>(=past)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63201" y="1862708"/>
            <a:ext cx="1752600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dirty="0"/>
              <a:t>not-yet-now</a:t>
            </a:r>
          </a:p>
          <a:p>
            <a:pPr algn="ctr">
              <a:lnSpc>
                <a:spcPts val="1500"/>
              </a:lnSpc>
            </a:pPr>
            <a:r>
              <a:rPr lang="en-US" dirty="0"/>
              <a:t>(=future)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>
            <a:off x="3612716" y="2508051"/>
            <a:ext cx="3471392" cy="26962"/>
          </a:xfrm>
          <a:prstGeom prst="straightConnector1">
            <a:avLst/>
          </a:prstGeom>
          <a:ln w="508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rot="5400000">
            <a:off x="2486741" y="3209043"/>
            <a:ext cx="2290763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dirty="0">
                <a:solidFill>
                  <a:srgbClr val="FF0000"/>
                </a:solidFill>
              </a:rPr>
              <a:t>present</a:t>
            </a:r>
          </a:p>
          <a:p>
            <a:pPr algn="ctr">
              <a:lnSpc>
                <a:spcPts val="2000"/>
              </a:lnSpc>
            </a:pPr>
            <a:r>
              <a:rPr lang="en-US" dirty="0">
                <a:solidFill>
                  <a:srgbClr val="FF0000"/>
                </a:solidFill>
              </a:rPr>
              <a:t> to</a:t>
            </a:r>
          </a:p>
        </p:txBody>
      </p:sp>
      <p:sp>
        <p:nvSpPr>
          <p:cNvPr id="47" name="TextBox 46"/>
          <p:cNvSpPr txBox="1"/>
          <p:nvPr/>
        </p:nvSpPr>
        <p:spPr>
          <a:xfrm rot="19782010">
            <a:off x="5143581" y="3617016"/>
            <a:ext cx="1543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protends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as</a:t>
            </a:r>
          </a:p>
        </p:txBody>
      </p:sp>
      <p:cxnSp>
        <p:nvCxnSpPr>
          <p:cNvPr id="49" name="Straight Arrow Connector 48"/>
          <p:cNvCxnSpPr>
            <a:cxnSpLocks/>
          </p:cNvCxnSpPr>
          <p:nvPr/>
        </p:nvCxnSpPr>
        <p:spPr>
          <a:xfrm flipV="1">
            <a:off x="6435234" y="3394122"/>
            <a:ext cx="197948" cy="118692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3603611" y="2670166"/>
            <a:ext cx="0" cy="28097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 rot="21016837">
            <a:off x="5163163" y="4744464"/>
            <a:ext cx="1543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retains </a:t>
            </a:r>
            <a:r>
              <a:rPr lang="en-US" i="1" dirty="0">
                <a:solidFill>
                  <a:srgbClr val="FF0000"/>
                </a:solidFill>
              </a:rPr>
              <a:t>as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 flipV="1">
            <a:off x="6454701" y="4757316"/>
            <a:ext cx="245723" cy="5824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V="1">
            <a:off x="5125242" y="5018461"/>
            <a:ext cx="276459" cy="63331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 rot="20742278">
            <a:off x="4985488" y="4423040"/>
            <a:ext cx="178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attends to </a:t>
            </a:r>
            <a:r>
              <a:rPr lang="en-US" i="1" dirty="0">
                <a:solidFill>
                  <a:srgbClr val="FF0000"/>
                </a:solidFill>
              </a:rPr>
              <a:t>as</a:t>
            </a:r>
          </a:p>
        </p:txBody>
      </p:sp>
      <p:cxnSp>
        <p:nvCxnSpPr>
          <p:cNvPr id="111" name="Straight Arrow Connector 110"/>
          <p:cNvCxnSpPr/>
          <p:nvPr/>
        </p:nvCxnSpPr>
        <p:spPr>
          <a:xfrm flipV="1">
            <a:off x="6567127" y="4361277"/>
            <a:ext cx="287486" cy="78237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453188" y="2417788"/>
            <a:ext cx="888385" cy="4539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1400" dirty="0"/>
              <a:t>fulfilled / </a:t>
            </a:r>
          </a:p>
          <a:p>
            <a:pPr>
              <a:lnSpc>
                <a:spcPts val="1400"/>
              </a:lnSpc>
            </a:pPr>
            <a:r>
              <a:rPr lang="en-US" sz="1400" dirty="0"/>
              <a:t>evident 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428785" y="4725150"/>
            <a:ext cx="921278" cy="633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1400" dirty="0"/>
              <a:t>empty /</a:t>
            </a:r>
          </a:p>
          <a:p>
            <a:pPr>
              <a:lnSpc>
                <a:spcPts val="1400"/>
              </a:lnSpc>
            </a:pPr>
            <a:r>
              <a:rPr lang="en-US" sz="1400" dirty="0"/>
              <a:t>merely </a:t>
            </a:r>
          </a:p>
          <a:p>
            <a:pPr>
              <a:lnSpc>
                <a:spcPts val="1400"/>
              </a:lnSpc>
            </a:pPr>
            <a:r>
              <a:rPr lang="en-US" sz="1400" dirty="0"/>
              <a:t>presumed</a:t>
            </a:r>
          </a:p>
        </p:txBody>
      </p:sp>
      <p:sp>
        <p:nvSpPr>
          <p:cNvPr id="3" name="Left Brace 2"/>
          <p:cNvSpPr/>
          <p:nvPr/>
        </p:nvSpPr>
        <p:spPr>
          <a:xfrm>
            <a:off x="4654495" y="4085866"/>
            <a:ext cx="372376" cy="1150027"/>
          </a:xfrm>
          <a:prstGeom prst="leftBrace">
            <a:avLst>
              <a:gd name="adj1" fmla="val 9671"/>
              <a:gd name="adj2" fmla="val 50254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499955" y="3982503"/>
            <a:ext cx="1463985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sz="1600" dirty="0"/>
              <a:t>threefold</a:t>
            </a:r>
          </a:p>
          <a:p>
            <a:pPr algn="ctr">
              <a:lnSpc>
                <a:spcPts val="1500"/>
              </a:lnSpc>
            </a:pPr>
            <a:r>
              <a:rPr lang="en-US" sz="1600" dirty="0"/>
              <a:t>temporal</a:t>
            </a:r>
          </a:p>
          <a:p>
            <a:pPr algn="ctr">
              <a:lnSpc>
                <a:spcPts val="1500"/>
              </a:lnSpc>
            </a:pPr>
            <a:r>
              <a:rPr lang="en-US" sz="1600" dirty="0"/>
              <a:t>directional</a:t>
            </a:r>
          </a:p>
          <a:p>
            <a:pPr algn="ctr">
              <a:lnSpc>
                <a:spcPts val="1500"/>
              </a:lnSpc>
            </a:pPr>
            <a:r>
              <a:rPr lang="en-US" sz="1600" dirty="0"/>
              <a:t>‘sense’ of intentionality</a:t>
            </a:r>
          </a:p>
        </p:txBody>
      </p:sp>
      <p:cxnSp>
        <p:nvCxnSpPr>
          <p:cNvPr id="64" name="Straight Arrow Connector 63"/>
          <p:cNvCxnSpPr>
            <a:cxnSpLocks/>
          </p:cNvCxnSpPr>
          <p:nvPr/>
        </p:nvCxnSpPr>
        <p:spPr>
          <a:xfrm>
            <a:off x="3598807" y="4866424"/>
            <a:ext cx="0" cy="28097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cxnSpLocks/>
          </p:cNvCxnSpPr>
          <p:nvPr/>
        </p:nvCxnSpPr>
        <p:spPr>
          <a:xfrm>
            <a:off x="3604295" y="2522144"/>
            <a:ext cx="9933" cy="272737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Left Brace 66"/>
          <p:cNvSpPr/>
          <p:nvPr/>
        </p:nvSpPr>
        <p:spPr>
          <a:xfrm>
            <a:off x="6693387" y="4321753"/>
            <a:ext cx="372376" cy="897137"/>
          </a:xfrm>
          <a:prstGeom prst="leftBrace">
            <a:avLst>
              <a:gd name="adj1" fmla="val 28560"/>
              <a:gd name="adj2" fmla="val 47515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Left Brace 68"/>
          <p:cNvSpPr/>
          <p:nvPr/>
        </p:nvSpPr>
        <p:spPr>
          <a:xfrm>
            <a:off x="6658490" y="2670166"/>
            <a:ext cx="372376" cy="1641042"/>
          </a:xfrm>
          <a:prstGeom prst="leftBrace">
            <a:avLst>
              <a:gd name="adj1" fmla="val 28560"/>
              <a:gd name="adj2" fmla="val 4346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>
          <a:xfrm>
            <a:off x="7067701" y="4250301"/>
            <a:ext cx="0" cy="103099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V="1">
            <a:off x="4907291" y="4815556"/>
            <a:ext cx="287486" cy="78237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Left Brace 108"/>
          <p:cNvSpPr/>
          <p:nvPr/>
        </p:nvSpPr>
        <p:spPr>
          <a:xfrm rot="10800000">
            <a:off x="7504448" y="2536923"/>
            <a:ext cx="240861" cy="2728044"/>
          </a:xfrm>
          <a:prstGeom prst="leftBrace">
            <a:avLst>
              <a:gd name="adj1" fmla="val 28560"/>
              <a:gd name="adj2" fmla="val 51376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Left Brace 114"/>
          <p:cNvSpPr/>
          <p:nvPr/>
        </p:nvSpPr>
        <p:spPr>
          <a:xfrm rot="10800000">
            <a:off x="1154205" y="3490685"/>
            <a:ext cx="178510" cy="820521"/>
          </a:xfrm>
          <a:prstGeom prst="leftBrace">
            <a:avLst>
              <a:gd name="adj1" fmla="val 28560"/>
              <a:gd name="adj2" fmla="val 47515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Left Brace 118"/>
          <p:cNvSpPr/>
          <p:nvPr/>
        </p:nvSpPr>
        <p:spPr>
          <a:xfrm>
            <a:off x="1314286" y="2502477"/>
            <a:ext cx="240861" cy="2728044"/>
          </a:xfrm>
          <a:prstGeom prst="leftBrace">
            <a:avLst>
              <a:gd name="adj1" fmla="val 28560"/>
              <a:gd name="adj2" fmla="val 5219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89758" y="2215784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  t= -2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494583" y="2204006"/>
            <a:ext cx="4732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t= -1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405047" y="2201867"/>
            <a:ext cx="391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t=0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571544" y="2209960"/>
            <a:ext cx="391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t=1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735356" y="2195203"/>
            <a:ext cx="391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t=2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829147" y="2192075"/>
            <a:ext cx="391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t=3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381280" y="5278198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 = -2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426042" y="5283052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 = -1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57934" y="5226867"/>
            <a:ext cx="391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t=0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551604" y="5287245"/>
            <a:ext cx="391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t=1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643124" y="5284902"/>
            <a:ext cx="391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t=2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851013" y="5279272"/>
            <a:ext cx="391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t=3</a:t>
            </a:r>
          </a:p>
        </p:txBody>
      </p:sp>
      <p:cxnSp>
        <p:nvCxnSpPr>
          <p:cNvPr id="84" name="Straight Arrow Connector 83"/>
          <p:cNvCxnSpPr>
            <a:cxnSpLocks/>
          </p:cNvCxnSpPr>
          <p:nvPr/>
        </p:nvCxnSpPr>
        <p:spPr>
          <a:xfrm>
            <a:off x="1572696" y="2484894"/>
            <a:ext cx="2049949" cy="5681"/>
          </a:xfrm>
          <a:prstGeom prst="straightConnector1">
            <a:avLst/>
          </a:prstGeom>
          <a:ln w="508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cxnSpLocks/>
          </p:cNvCxnSpPr>
          <p:nvPr/>
        </p:nvCxnSpPr>
        <p:spPr>
          <a:xfrm flipH="1">
            <a:off x="2654252" y="2414890"/>
            <a:ext cx="6608" cy="17517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4747331" y="2427628"/>
            <a:ext cx="0" cy="1596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cxnSpLocks/>
          </p:cNvCxnSpPr>
          <p:nvPr/>
        </p:nvCxnSpPr>
        <p:spPr>
          <a:xfrm>
            <a:off x="5915112" y="2441729"/>
            <a:ext cx="0" cy="1596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2672325" y="5124802"/>
            <a:ext cx="0" cy="1596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cxnSpLocks/>
          </p:cNvCxnSpPr>
          <p:nvPr/>
        </p:nvCxnSpPr>
        <p:spPr>
          <a:xfrm>
            <a:off x="4747331" y="5152133"/>
            <a:ext cx="0" cy="1466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7575706" y="2416823"/>
            <a:ext cx="1339206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b="1" dirty="0"/>
              <a:t>object </a:t>
            </a:r>
            <a:r>
              <a:rPr lang="en-US" b="1" i="1" dirty="0"/>
              <a:t>as</a:t>
            </a:r>
            <a:r>
              <a:rPr lang="en-US" b="1" dirty="0"/>
              <a:t> constituted by our intending it </a:t>
            </a:r>
            <a:r>
              <a:rPr lang="en-US" b="1" i="1" dirty="0"/>
              <a:t>as </a:t>
            </a:r>
            <a:r>
              <a:rPr lang="en-US" b="1" dirty="0"/>
              <a:t>so-and- so</a:t>
            </a:r>
          </a:p>
          <a:p>
            <a:pPr algn="ctr">
              <a:lnSpc>
                <a:spcPts val="1200"/>
              </a:lnSpc>
            </a:pPr>
            <a:r>
              <a:rPr lang="en-US" sz="1400" dirty="0"/>
              <a:t>(Here, what we posit </a:t>
            </a:r>
            <a:r>
              <a:rPr lang="en-US" sz="1400" i="1" dirty="0"/>
              <a:t>as</a:t>
            </a:r>
            <a:r>
              <a:rPr lang="en-US" sz="1400" dirty="0"/>
              <a:t> occurring at time </a:t>
            </a:r>
            <a:r>
              <a:rPr lang="en-US" sz="1400" i="1" dirty="0"/>
              <a:t>t</a:t>
            </a:r>
            <a:r>
              <a:rPr lang="en-US" sz="1400" b="1" i="1" u="sng" dirty="0"/>
              <a:t>’</a:t>
            </a:r>
            <a:r>
              <a:rPr lang="en-US" sz="1400" i="1" dirty="0"/>
              <a:t> </a:t>
            </a:r>
            <a:r>
              <a:rPr lang="en-US" sz="1400" dirty="0"/>
              <a:t>is what we ‘</a:t>
            </a:r>
            <a:r>
              <a:rPr lang="en-US" sz="1400" i="1" dirty="0"/>
              <a:t>intend</a:t>
            </a:r>
            <a:r>
              <a:rPr lang="en-US" sz="1400" dirty="0"/>
              <a:t>’ </a:t>
            </a:r>
          </a:p>
          <a:p>
            <a:pPr algn="ctr">
              <a:lnSpc>
                <a:spcPts val="1200"/>
              </a:lnSpc>
            </a:pPr>
            <a:r>
              <a:rPr lang="en-US" sz="1400" dirty="0"/>
              <a:t>was / is / will be the case at time </a:t>
            </a:r>
            <a:r>
              <a:rPr lang="en-US" sz="1400" i="1" dirty="0"/>
              <a:t>t </a:t>
            </a:r>
            <a:r>
              <a:rPr lang="en-US" sz="1400" dirty="0"/>
              <a:t>with the object </a:t>
            </a:r>
            <a:r>
              <a:rPr lang="en-US" sz="1400" i="1" dirty="0"/>
              <a:t>as</a:t>
            </a:r>
            <a:r>
              <a:rPr lang="en-US" sz="1400" dirty="0"/>
              <a:t> we intend it.)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454397" y="1714056"/>
            <a:ext cx="562566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"/>
              </a:lnSpc>
            </a:pPr>
            <a:r>
              <a:rPr lang="en-US" dirty="0"/>
              <a:t> O                say            </a:t>
            </a: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dirty="0"/>
              <a:t>an               you                see</a:t>
            </a:r>
          </a:p>
          <a:p>
            <a:pPr>
              <a:lnSpc>
                <a:spcPts val="300"/>
              </a:lnSpc>
            </a:pPr>
            <a:r>
              <a:rPr lang="en-US" dirty="0"/>
              <a:t>                                                                      </a:t>
            </a:r>
          </a:p>
        </p:txBody>
      </p:sp>
      <p:sp>
        <p:nvSpPr>
          <p:cNvPr id="104" name="Left Brace 103"/>
          <p:cNvSpPr/>
          <p:nvPr/>
        </p:nvSpPr>
        <p:spPr>
          <a:xfrm rot="5400000">
            <a:off x="4178051" y="-1250974"/>
            <a:ext cx="266730" cy="5508694"/>
          </a:xfrm>
          <a:prstGeom prst="leftBrace">
            <a:avLst>
              <a:gd name="adj1" fmla="val 28560"/>
              <a:gd name="adj2" fmla="val 5016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DC7AA9A-EF84-404C-857A-3C5EAF4CAB25}"/>
              </a:ext>
            </a:extLst>
          </p:cNvPr>
          <p:cNvSpPr txBox="1"/>
          <p:nvPr/>
        </p:nvSpPr>
        <p:spPr>
          <a:xfrm>
            <a:off x="1741988" y="150384"/>
            <a:ext cx="5829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Handout on Husserl on time-consciousness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28269DBC-2DA3-4867-BF1B-DB2FF46A5906}"/>
              </a:ext>
            </a:extLst>
          </p:cNvPr>
          <p:cNvCxnSpPr>
            <a:cxnSpLocks/>
          </p:cNvCxnSpPr>
          <p:nvPr/>
        </p:nvCxnSpPr>
        <p:spPr>
          <a:xfrm>
            <a:off x="7078618" y="2543095"/>
            <a:ext cx="0" cy="1768111"/>
          </a:xfrm>
          <a:prstGeom prst="straightConnector1">
            <a:avLst/>
          </a:prstGeom>
          <a:ln w="508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C4F74DB2-C83D-4A28-B4F6-0F85539D0515}"/>
              </a:ext>
            </a:extLst>
          </p:cNvPr>
          <p:cNvSpPr txBox="1"/>
          <p:nvPr/>
        </p:nvSpPr>
        <p:spPr>
          <a:xfrm rot="16200000">
            <a:off x="4692887" y="2480359"/>
            <a:ext cx="5625663" cy="130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"/>
              </a:lnSpc>
            </a:pPr>
            <a:r>
              <a:rPr lang="en-US" dirty="0"/>
              <a:t>O     say     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an   you   see                                 </a:t>
            </a:r>
          </a:p>
        </p:txBody>
      </p:sp>
      <p:sp>
        <p:nvSpPr>
          <p:cNvPr id="99" name="Left Brace 98">
            <a:extLst>
              <a:ext uri="{FF2B5EF4-FFF2-40B4-BE49-F238E27FC236}">
                <a16:creationId xmlns:a16="http://schemas.microsoft.com/office/drawing/2014/main" id="{D8B9E141-01A2-458D-83DB-F277169EFDD3}"/>
              </a:ext>
            </a:extLst>
          </p:cNvPr>
          <p:cNvSpPr/>
          <p:nvPr/>
        </p:nvSpPr>
        <p:spPr>
          <a:xfrm rot="16200000">
            <a:off x="4150375" y="2914152"/>
            <a:ext cx="266730" cy="5508694"/>
          </a:xfrm>
          <a:prstGeom prst="leftBrace">
            <a:avLst>
              <a:gd name="adj1" fmla="val 28560"/>
              <a:gd name="adj2" fmla="val 5016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E31351D-4606-48DB-9FE7-5BC845D40770}"/>
              </a:ext>
            </a:extLst>
          </p:cNvPr>
          <p:cNvSpPr txBox="1"/>
          <p:nvPr/>
        </p:nvSpPr>
        <p:spPr>
          <a:xfrm>
            <a:off x="912307" y="528878"/>
            <a:ext cx="7328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(In this diagram, the only entities or activities that actually </a:t>
            </a:r>
            <a:r>
              <a:rPr lang="en-US" i="1" dirty="0"/>
              <a:t>are </a:t>
            </a:r>
            <a:r>
              <a:rPr lang="en-US" dirty="0" err="1"/>
              <a:t>are</a:t>
            </a:r>
            <a:r>
              <a:rPr lang="en-US" dirty="0"/>
              <a:t> in 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 [!].) </a:t>
            </a: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1C0F0C8B-EB79-49C6-B838-45DC62AF2815}"/>
              </a:ext>
            </a:extLst>
          </p:cNvPr>
          <p:cNvCxnSpPr>
            <a:cxnSpLocks/>
          </p:cNvCxnSpPr>
          <p:nvPr/>
        </p:nvCxnSpPr>
        <p:spPr>
          <a:xfrm>
            <a:off x="1611856" y="2480211"/>
            <a:ext cx="5253673" cy="268867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0C098575-7561-4144-A779-F973933BA884}"/>
              </a:ext>
            </a:extLst>
          </p:cNvPr>
          <p:cNvCxnSpPr>
            <a:cxnSpLocks/>
          </p:cNvCxnSpPr>
          <p:nvPr/>
        </p:nvCxnSpPr>
        <p:spPr>
          <a:xfrm>
            <a:off x="2680279" y="2523976"/>
            <a:ext cx="4353433" cy="224038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B2F0A37-6C74-4D2C-BD0D-C57D37554E90}"/>
              </a:ext>
            </a:extLst>
          </p:cNvPr>
          <p:cNvCxnSpPr>
            <a:cxnSpLocks/>
          </p:cNvCxnSpPr>
          <p:nvPr/>
        </p:nvCxnSpPr>
        <p:spPr>
          <a:xfrm flipH="1" flipV="1">
            <a:off x="1615500" y="4106532"/>
            <a:ext cx="8038" cy="113994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4E9C9103-9DB5-4A83-802D-8CBD612855A8}"/>
              </a:ext>
            </a:extLst>
          </p:cNvPr>
          <p:cNvCxnSpPr>
            <a:cxnSpLocks/>
          </p:cNvCxnSpPr>
          <p:nvPr/>
        </p:nvCxnSpPr>
        <p:spPr>
          <a:xfrm flipH="1" flipV="1">
            <a:off x="1594694" y="2502479"/>
            <a:ext cx="25800" cy="1641640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7618F517-4AD8-413E-8D60-8782949B1295}"/>
              </a:ext>
            </a:extLst>
          </p:cNvPr>
          <p:cNvSpPr txBox="1"/>
          <p:nvPr/>
        </p:nvSpPr>
        <p:spPr>
          <a:xfrm rot="1560587">
            <a:off x="3727891" y="3669140"/>
            <a:ext cx="1309846" cy="271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1400" dirty="0"/>
              <a:t>“sank down to”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DCD6E5CE-3A60-4978-8673-2EC45992AF37}"/>
              </a:ext>
            </a:extLst>
          </p:cNvPr>
          <p:cNvSpPr txBox="1"/>
          <p:nvPr/>
        </p:nvSpPr>
        <p:spPr>
          <a:xfrm rot="16200000">
            <a:off x="5734485" y="3724774"/>
            <a:ext cx="3085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t’=-2       t’=-1       t’=0       t’=1       t’=2       t’=3 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B458DCEB-7908-4B45-8E7F-37A42901C40D}"/>
              </a:ext>
            </a:extLst>
          </p:cNvPr>
          <p:cNvCxnSpPr>
            <a:cxnSpLocks/>
          </p:cNvCxnSpPr>
          <p:nvPr/>
        </p:nvCxnSpPr>
        <p:spPr>
          <a:xfrm>
            <a:off x="3630150" y="2509040"/>
            <a:ext cx="3355148" cy="1717104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32895987-6A8A-413A-A182-230B8BF0E767}"/>
              </a:ext>
            </a:extLst>
          </p:cNvPr>
          <p:cNvSpPr txBox="1"/>
          <p:nvPr/>
        </p:nvSpPr>
        <p:spPr>
          <a:xfrm rot="1560587">
            <a:off x="3971920" y="3300423"/>
            <a:ext cx="1309846" cy="271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1400" dirty="0"/>
              <a:t>“sank down to”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E0F2C61-AE41-4C09-9CAE-168673A67E3D}"/>
              </a:ext>
            </a:extLst>
          </p:cNvPr>
          <p:cNvSpPr txBox="1"/>
          <p:nvPr/>
        </p:nvSpPr>
        <p:spPr>
          <a:xfrm rot="1560587">
            <a:off x="4092907" y="2957400"/>
            <a:ext cx="1775679" cy="271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1400" dirty="0">
                <a:solidFill>
                  <a:srgbClr val="FF0000"/>
                </a:solidFill>
              </a:rPr>
              <a:t>taken / interpreted </a:t>
            </a:r>
            <a:r>
              <a:rPr lang="en-US" sz="1400" i="1" dirty="0">
                <a:solidFill>
                  <a:srgbClr val="FF0000"/>
                </a:solidFill>
              </a:rPr>
              <a:t>as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563EF02C-D778-46EC-9527-D7122AC59563}"/>
              </a:ext>
            </a:extLst>
          </p:cNvPr>
          <p:cNvCxnSpPr>
            <a:cxnSpLocks/>
          </p:cNvCxnSpPr>
          <p:nvPr/>
        </p:nvCxnSpPr>
        <p:spPr>
          <a:xfrm>
            <a:off x="3645774" y="5234614"/>
            <a:ext cx="3471392" cy="26962"/>
          </a:xfrm>
          <a:prstGeom prst="straightConnector1">
            <a:avLst/>
          </a:prstGeom>
          <a:ln w="508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201A31D-D3DD-4636-8E68-FDF18980B41C}"/>
              </a:ext>
            </a:extLst>
          </p:cNvPr>
          <p:cNvCxnSpPr>
            <a:cxnSpLocks/>
          </p:cNvCxnSpPr>
          <p:nvPr/>
        </p:nvCxnSpPr>
        <p:spPr>
          <a:xfrm>
            <a:off x="1607499" y="5235264"/>
            <a:ext cx="2049949" cy="5681"/>
          </a:xfrm>
          <a:prstGeom prst="straightConnector1">
            <a:avLst/>
          </a:prstGeom>
          <a:ln w="508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9475075E-A474-4951-9B58-0EE9436A422B}"/>
              </a:ext>
            </a:extLst>
          </p:cNvPr>
          <p:cNvCxnSpPr>
            <a:cxnSpLocks/>
          </p:cNvCxnSpPr>
          <p:nvPr/>
        </p:nvCxnSpPr>
        <p:spPr>
          <a:xfrm>
            <a:off x="5831172" y="5121692"/>
            <a:ext cx="0" cy="1596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815E42F6-58D2-4DE1-8331-829E1A0FA46B}"/>
              </a:ext>
            </a:extLst>
          </p:cNvPr>
          <p:cNvCxnSpPr>
            <a:cxnSpLocks/>
          </p:cNvCxnSpPr>
          <p:nvPr/>
        </p:nvCxnSpPr>
        <p:spPr>
          <a:xfrm flipV="1">
            <a:off x="5234847" y="4096997"/>
            <a:ext cx="198992" cy="13748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B96FA646-6F1C-48A2-A29A-840CD56EF460}"/>
              </a:ext>
            </a:extLst>
          </p:cNvPr>
          <p:cNvSpPr/>
          <p:nvPr/>
        </p:nvSpPr>
        <p:spPr>
          <a:xfrm>
            <a:off x="1525606" y="4083034"/>
            <a:ext cx="173986" cy="16600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11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257</Words>
  <Application>Microsoft Office PowerPoint</Application>
  <PresentationFormat>On-screen Show (4:3)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Edgar Boedeker</dc:creator>
  <cp:lastModifiedBy>Edgar C Boedeker</cp:lastModifiedBy>
  <cp:revision>89</cp:revision>
  <cp:lastPrinted>2013-06-06T00:52:23Z</cp:lastPrinted>
  <dcterms:created xsi:type="dcterms:W3CDTF">2013-06-05T06:26:44Z</dcterms:created>
  <dcterms:modified xsi:type="dcterms:W3CDTF">2017-09-12T02:55:55Z</dcterms:modified>
</cp:coreProperties>
</file>