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4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6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7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9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9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6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3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6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8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9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4845-52FF-465F-A36D-FE89EE152B4E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1AB2-376A-4550-A5E0-0CB010E50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4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val 40"/>
          <p:cNvSpPr/>
          <p:nvPr/>
        </p:nvSpPr>
        <p:spPr>
          <a:xfrm>
            <a:off x="7006351" y="2043049"/>
            <a:ext cx="1314919" cy="1303949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42653" y="1817985"/>
            <a:ext cx="2610852" cy="1740923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9479" y="2060888"/>
            <a:ext cx="1314919" cy="1303949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71434" y="2047256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9479" y="2054072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69187" y="-74728"/>
            <a:ext cx="6313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Logical relations among categorical propositions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607" y="308654"/>
            <a:ext cx="11388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universal proposition, represented in the top row, is mutually contradictory with exactly one particular proposition,</a:t>
            </a:r>
          </a:p>
          <a:p>
            <a:r>
              <a:rPr lang="en-US" dirty="0"/>
              <a:t>represented directly below it.  No other logical relations hold among any other propositions.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003" y="856113"/>
            <a:ext cx="11403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Universal affirmative	   Universal negative	Converse universal affirmative	universal negative</a:t>
            </a:r>
            <a:endParaRPr lang="en-US" dirty="0"/>
          </a:p>
          <a:p>
            <a:r>
              <a:rPr lang="en-US" dirty="0"/>
              <a:t>         All S are P		          No S are P		             All P are S			   All non-S are P</a:t>
            </a:r>
          </a:p>
          <a:p>
            <a:r>
              <a:rPr lang="en-US" dirty="0"/>
              <a:t>      = (x)(</a:t>
            </a:r>
            <a:r>
              <a:rPr lang="en-US" dirty="0" err="1"/>
              <a:t>Sx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 err="1"/>
              <a:t>Px</a:t>
            </a:r>
            <a:r>
              <a:rPr lang="en-US" dirty="0"/>
              <a:t>)		      = (x)(</a:t>
            </a:r>
            <a:r>
              <a:rPr lang="en-US" dirty="0" err="1"/>
              <a:t>Sx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</a:t>
            </a:r>
            <a:r>
              <a:rPr lang="en-US" dirty="0" err="1"/>
              <a:t>Px</a:t>
            </a:r>
            <a:r>
              <a:rPr lang="en-US" dirty="0"/>
              <a:t>) 		          = (x)(</a:t>
            </a:r>
            <a:r>
              <a:rPr lang="en-US" dirty="0" err="1"/>
              <a:t>Px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 err="1"/>
              <a:t>Sx</a:t>
            </a:r>
            <a:r>
              <a:rPr lang="en-US" dirty="0"/>
              <a:t>) 			   = (x)(</a:t>
            </a:r>
            <a:r>
              <a:rPr lang="en-US" dirty="0">
                <a:sym typeface="Symbol" panose="05050102010706020507" pitchFamily="18" charset="2"/>
              </a:rPr>
              <a:t>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dirty="0" err="1"/>
              <a:t>Px</a:t>
            </a:r>
            <a:r>
              <a:rPr lang="en-US" dirty="0"/>
              <a:t>) 		</a:t>
            </a:r>
          </a:p>
        </p:txBody>
      </p:sp>
      <p:sp>
        <p:nvSpPr>
          <p:cNvPr id="27" name="Oval 26"/>
          <p:cNvSpPr/>
          <p:nvPr/>
        </p:nvSpPr>
        <p:spPr>
          <a:xfrm>
            <a:off x="6200611" y="2042914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113027" y="2036471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281882" y="2014647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103580" y="2029655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123244" y="4492578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9291289" y="4499394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14801" y="2043849"/>
            <a:ext cx="1328470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281521" y="2036263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063662" y="4270657"/>
            <a:ext cx="2610852" cy="15736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9938" y="5968909"/>
            <a:ext cx="1209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Particular negative		Particular affirmative	Converse particular negative		particular affirmative</a:t>
            </a:r>
            <a:endParaRPr lang="en-US" dirty="0"/>
          </a:p>
          <a:p>
            <a:r>
              <a:rPr lang="en-US" dirty="0"/>
              <a:t>  Some S are not P		        Some S are P		        Some P are not S		Some non-S are non-P</a:t>
            </a:r>
          </a:p>
          <a:p>
            <a:r>
              <a:rPr lang="en-US" dirty="0"/>
              <a:t>   =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x)(</a:t>
            </a:r>
            <a:r>
              <a:rPr lang="en-US" dirty="0" err="1"/>
              <a:t>Sx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</a:t>
            </a:r>
            <a:r>
              <a:rPr lang="en-US" dirty="0" err="1"/>
              <a:t>Px</a:t>
            </a:r>
            <a:r>
              <a:rPr lang="en-US" dirty="0"/>
              <a:t>)		       =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x)(</a:t>
            </a:r>
            <a:r>
              <a:rPr lang="en-US" dirty="0" err="1"/>
              <a:t>Sx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 err="1"/>
              <a:t>Px</a:t>
            </a:r>
            <a:r>
              <a:rPr lang="en-US" dirty="0"/>
              <a:t>) 		         =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x)(</a:t>
            </a:r>
            <a:r>
              <a:rPr lang="en-US" dirty="0" err="1"/>
              <a:t>Px</a:t>
            </a:r>
            <a:r>
              <a:rPr lang="en-US" dirty="0">
                <a:sym typeface="Symbol" panose="05050102010706020507" pitchFamily="18" charset="2"/>
              </a:rPr>
              <a:t> 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</a:t>
            </a:r>
            <a:r>
              <a:rPr lang="en-US" dirty="0" err="1"/>
              <a:t>Sx</a:t>
            </a:r>
            <a:r>
              <a:rPr lang="en-US" dirty="0"/>
              <a:t>) 		= (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x)(</a:t>
            </a:r>
            <a:r>
              <a:rPr lang="en-US" dirty="0">
                <a:sym typeface="Symbol" panose="05050102010706020507" pitchFamily="18" charset="2"/>
              </a:rPr>
              <a:t>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P</a:t>
            </a:r>
            <a:r>
              <a:rPr lang="en-US"/>
              <a:t>x</a:t>
            </a:r>
            <a:r>
              <a:rPr lang="en-US" dirty="0"/>
              <a:t>) </a:t>
            </a:r>
          </a:p>
        </p:txBody>
      </p:sp>
      <p:sp>
        <p:nvSpPr>
          <p:cNvPr id="26" name="Oval 25"/>
          <p:cNvSpPr/>
          <p:nvPr/>
        </p:nvSpPr>
        <p:spPr>
          <a:xfrm>
            <a:off x="6997706" y="2049746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>
            <a:endCxn id="39" idx="0"/>
          </p:cNvCxnSpPr>
          <p:nvPr/>
        </p:nvCxnSpPr>
        <p:spPr>
          <a:xfrm flipH="1">
            <a:off x="10369088" y="3581802"/>
            <a:ext cx="2" cy="6888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7320533" y="3575924"/>
            <a:ext cx="2" cy="6888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4335030" y="3584488"/>
            <a:ext cx="2" cy="6888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1546190" y="3553791"/>
            <a:ext cx="2" cy="68885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7030601" y="4501056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198646" y="4507872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24067" y="4493762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92112" y="4500578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248001" y="4451293"/>
            <a:ext cx="1314919" cy="13039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16046" y="4458109"/>
            <a:ext cx="1314919" cy="130394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0415080" y="3783068"/>
            <a:ext cx="1439561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contradictory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9306780" y="3790991"/>
            <a:ext cx="1010212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mutually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47875" y="4786090"/>
            <a:ext cx="38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11050" y="4826268"/>
            <a:ext cx="38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177996" y="4826268"/>
            <a:ext cx="38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10186577" y="4130780"/>
            <a:ext cx="3850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2580" y="1882600"/>
            <a:ext cx="2164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276047" y="1834233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276046" y="4309030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03900" y="1885826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59101" y="1856387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281062" y="4301582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182231" y="4302103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35157" y="4300978"/>
            <a:ext cx="2167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		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581693" y="630077"/>
            <a:ext cx="157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Contrapositive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572442" y="5775765"/>
            <a:ext cx="157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Contrapositive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588590" y="3796099"/>
            <a:ext cx="1439561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contradictory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80290" y="3804022"/>
            <a:ext cx="1010212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mutually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397824" y="3779529"/>
            <a:ext cx="1439561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contradictory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289524" y="3787452"/>
            <a:ext cx="1010212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mutually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342843" y="3783068"/>
            <a:ext cx="1439561" cy="489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contradictory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234543" y="3790991"/>
            <a:ext cx="1010212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dirty="0"/>
              <a:t>mutually</a:t>
            </a:r>
          </a:p>
        </p:txBody>
      </p:sp>
      <p:sp>
        <p:nvSpPr>
          <p:cNvPr id="2" name="Moon 1"/>
          <p:cNvSpPr/>
          <p:nvPr/>
        </p:nvSpPr>
        <p:spPr>
          <a:xfrm>
            <a:off x="4122057" y="2213530"/>
            <a:ext cx="241328" cy="953513"/>
          </a:xfrm>
          <a:prstGeom prst="moon">
            <a:avLst>
              <a:gd name="adj" fmla="val 8750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Moon 88"/>
          <p:cNvSpPr/>
          <p:nvPr/>
        </p:nvSpPr>
        <p:spPr>
          <a:xfrm rot="10800000">
            <a:off x="4355660" y="2222471"/>
            <a:ext cx="263200" cy="953513"/>
          </a:xfrm>
          <a:prstGeom prst="moon">
            <a:avLst>
              <a:gd name="adj" fmla="val 8750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214731" y="2263293"/>
            <a:ext cx="296681" cy="914400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5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Tate</dc:creator>
  <cp:lastModifiedBy>Edgar C Boedeker</cp:lastModifiedBy>
  <cp:revision>22</cp:revision>
  <cp:lastPrinted>2015-10-29T02:33:03Z</cp:lastPrinted>
  <dcterms:created xsi:type="dcterms:W3CDTF">2015-10-29T01:12:23Z</dcterms:created>
  <dcterms:modified xsi:type="dcterms:W3CDTF">2017-03-24T02:26:24Z</dcterms:modified>
</cp:coreProperties>
</file>